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5" r:id="rId2"/>
    <p:sldMasterId id="2147483682" r:id="rId3"/>
    <p:sldMasterId id="2147483694" r:id="rId4"/>
    <p:sldMasterId id="2147483706" r:id="rId5"/>
    <p:sldMasterId id="2147483718" r:id="rId6"/>
    <p:sldMasterId id="2147483730" r:id="rId7"/>
  </p:sldMasterIdLst>
  <p:notesMasterIdLst>
    <p:notesMasterId r:id="rId24"/>
  </p:notesMasterIdLst>
  <p:handoutMasterIdLst>
    <p:handoutMasterId r:id="rId25"/>
  </p:handoutMasterIdLst>
  <p:sldIdLst>
    <p:sldId id="256" r:id="rId8"/>
    <p:sldId id="286" r:id="rId9"/>
    <p:sldId id="257" r:id="rId10"/>
    <p:sldId id="282" r:id="rId11"/>
    <p:sldId id="273" r:id="rId12"/>
    <p:sldId id="259" r:id="rId13"/>
    <p:sldId id="283" r:id="rId14"/>
    <p:sldId id="267" r:id="rId15"/>
    <p:sldId id="287" r:id="rId16"/>
    <p:sldId id="288" r:id="rId17"/>
    <p:sldId id="289" r:id="rId18"/>
    <p:sldId id="290" r:id="rId19"/>
    <p:sldId id="291" r:id="rId20"/>
    <p:sldId id="280" r:id="rId21"/>
    <p:sldId id="284" r:id="rId22"/>
    <p:sldId id="285" r:id="rId23"/>
  </p:sldIdLst>
  <p:sldSz cx="9144000" cy="5143500" type="screen16x9"/>
  <p:notesSz cx="6797675" cy="9929813"/>
  <p:defaultTextStyle>
    <a:defPPr>
      <a:defRPr lang="zh-TW"/>
    </a:defPPr>
    <a:lvl1pPr marL="0" algn="l" defTabSz="9126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344" algn="l" defTabSz="9126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668" algn="l" defTabSz="9126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8997" algn="l" defTabSz="9126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5325" algn="l" defTabSz="9126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1667" algn="l" defTabSz="9126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7994" algn="l" defTabSz="9126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4327" algn="l" defTabSz="9126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0656" algn="l" defTabSz="9126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D60093"/>
    <a:srgbClr val="660033"/>
    <a:srgbClr val="CC0000"/>
    <a:srgbClr val="FF6699"/>
    <a:srgbClr val="009900"/>
    <a:srgbClr val="33CC33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80" autoAdjust="0"/>
    <p:restoredTop sz="94660"/>
  </p:normalViewPr>
  <p:slideViewPr>
    <p:cSldViewPr>
      <p:cViewPr varScale="1">
        <p:scale>
          <a:sx n="145" d="100"/>
          <a:sy n="145" d="100"/>
        </p:scale>
        <p:origin x="-834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27963;&#38913;&#31807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27963;&#38913;&#31807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27963;&#38913;&#31807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工作表1!$B$6</c:f>
              <c:strCache>
                <c:ptCount val="1"/>
                <c:pt idx="0">
                  <c:v>臺灣</c:v>
                </c:pt>
              </c:strCache>
            </c:strRef>
          </c:tx>
          <c:marker>
            <c:symbol val="none"/>
          </c:marker>
          <c:cat>
            <c:strRef>
              <c:f>工作表1!$C$5:$G$5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2020(e)</c:v>
                </c:pt>
              </c:strCache>
            </c:strRef>
          </c:cat>
          <c:val>
            <c:numRef>
              <c:f>工作表1!$C$6:$G$6</c:f>
              <c:numCache>
                <c:formatCode>General</c:formatCode>
                <c:ptCount val="5"/>
                <c:pt idx="0">
                  <c:v>2.2000000000000002</c:v>
                </c:pt>
                <c:pt idx="1">
                  <c:v>3.3</c:v>
                </c:pt>
                <c:pt idx="2">
                  <c:v>2.7</c:v>
                </c:pt>
                <c:pt idx="3">
                  <c:v>2.7</c:v>
                </c:pt>
                <c:pt idx="4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工作表1!$B$7</c:f>
              <c:strCache>
                <c:ptCount val="1"/>
                <c:pt idx="0">
                  <c:v>中國香港</c:v>
                </c:pt>
              </c:strCache>
            </c:strRef>
          </c:tx>
          <c:marker>
            <c:symbol val="none"/>
          </c:marker>
          <c:cat>
            <c:strRef>
              <c:f>工作表1!$C$5:$G$5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2020(e)</c:v>
                </c:pt>
              </c:strCache>
            </c:strRef>
          </c:cat>
          <c:val>
            <c:numRef>
              <c:f>工作表1!$C$7:$G$7</c:f>
              <c:numCache>
                <c:formatCode>General</c:formatCode>
                <c:ptCount val="5"/>
                <c:pt idx="0">
                  <c:v>2.2000000000000002</c:v>
                </c:pt>
                <c:pt idx="1">
                  <c:v>3.8</c:v>
                </c:pt>
                <c:pt idx="2">
                  <c:v>2.8</c:v>
                </c:pt>
                <c:pt idx="3">
                  <c:v>-1.2</c:v>
                </c:pt>
                <c:pt idx="4">
                  <c:v>-7.5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工作表1!$B$8</c:f>
              <c:strCache>
                <c:ptCount val="1"/>
                <c:pt idx="0">
                  <c:v>南韓</c:v>
                </c:pt>
              </c:strCache>
            </c:strRef>
          </c:tx>
          <c:marker>
            <c:symbol val="none"/>
          </c:marker>
          <c:cat>
            <c:strRef>
              <c:f>工作表1!$C$5:$G$5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2020(e)</c:v>
                </c:pt>
              </c:strCache>
            </c:strRef>
          </c:cat>
          <c:val>
            <c:numRef>
              <c:f>工作表1!$C$8:$G$8</c:f>
              <c:numCache>
                <c:formatCode>General</c:formatCode>
                <c:ptCount val="5"/>
                <c:pt idx="0">
                  <c:v>2.9</c:v>
                </c:pt>
                <c:pt idx="1">
                  <c:v>3.2</c:v>
                </c:pt>
                <c:pt idx="2">
                  <c:v>2.9</c:v>
                </c:pt>
                <c:pt idx="3">
                  <c:v>2</c:v>
                </c:pt>
                <c:pt idx="4">
                  <c:v>-1.9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工作表1!$B$9</c:f>
              <c:strCache>
                <c:ptCount val="1"/>
                <c:pt idx="0">
                  <c:v>新加坡</c:v>
                </c:pt>
              </c:strCache>
            </c:strRef>
          </c:tx>
          <c:marker>
            <c:symbol val="none"/>
          </c:marker>
          <c:cat>
            <c:strRef>
              <c:f>工作表1!$C$5:$G$5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2020(e)</c:v>
                </c:pt>
              </c:strCache>
            </c:strRef>
          </c:cat>
          <c:val>
            <c:numRef>
              <c:f>工作表1!$C$9:$G$9</c:f>
              <c:numCache>
                <c:formatCode>General</c:formatCode>
                <c:ptCount val="5"/>
                <c:pt idx="0">
                  <c:v>3.2</c:v>
                </c:pt>
                <c:pt idx="1">
                  <c:v>4.3</c:v>
                </c:pt>
                <c:pt idx="2">
                  <c:v>3.4</c:v>
                </c:pt>
                <c:pt idx="3">
                  <c:v>0.7</c:v>
                </c:pt>
                <c:pt idx="4">
                  <c:v>-6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3115904"/>
        <c:axId val="223138176"/>
      </c:lineChart>
      <c:catAx>
        <c:axId val="223115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Cambria" panose="02040503050406030204" pitchFamily="18" charset="0"/>
                <a:ea typeface="Cambria" panose="02040503050406030204" pitchFamily="18" charset="0"/>
              </a:defRPr>
            </a:pPr>
            <a:endParaRPr lang="zh-TW"/>
          </a:p>
        </c:txPr>
        <c:crossAx val="223138176"/>
        <c:crosses val="autoZero"/>
        <c:auto val="1"/>
        <c:lblAlgn val="ctr"/>
        <c:lblOffset val="100"/>
        <c:noMultiLvlLbl val="0"/>
      </c:catAx>
      <c:valAx>
        <c:axId val="22313817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>
                <a:latin typeface="Cambria" panose="02040503050406030204" pitchFamily="18" charset="0"/>
                <a:ea typeface="Cambria" panose="02040503050406030204" pitchFamily="18" charset="0"/>
              </a:defRPr>
            </a:pPr>
            <a:endParaRPr lang="zh-TW"/>
          </a:p>
        </c:txPr>
        <c:crossAx val="22311590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>
              <a:latin typeface="微軟正黑體" panose="020B0604030504040204" pitchFamily="34" charset="-120"/>
              <a:ea typeface="微軟正黑體" panose="020B0604030504040204" pitchFamily="34" charset="-120"/>
            </a:defRPr>
          </a:pPr>
          <a:endParaRPr lang="zh-TW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rgbClr val="0070C0"/>
              </a:solidFill>
            </a:ln>
          </c:spPr>
          <c:marker>
            <c:symbol val="none"/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altLang="en-US" smtClean="0"/>
                      <a:t>82</a:t>
                    </a:r>
                    <a:r>
                      <a:rPr lang="en-US" altLang="zh-TW" smtClean="0"/>
                      <a:t>.</a:t>
                    </a:r>
                    <a:r>
                      <a:rPr lang="en-US" altLang="en-US" smtClean="0"/>
                      <a:t>0 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altLang="en-US" smtClean="0"/>
                      <a:t>47</a:t>
                    </a:r>
                    <a:r>
                      <a:rPr lang="en-US" altLang="zh-TW" smtClean="0"/>
                      <a:t>.</a:t>
                    </a:r>
                    <a:r>
                      <a:rPr lang="en-US" altLang="en-US" smtClean="0"/>
                      <a:t>9 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altLang="en-US" smtClean="0"/>
                      <a:t>38 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altLang="en-US" smtClean="0"/>
                      <a:t>49 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altLang="en-US" smtClean="0"/>
                      <a:t>55</a:t>
                    </a:r>
                    <a:r>
                      <a:rPr lang="en-US" altLang="zh-TW" smtClean="0"/>
                      <a:t>.</a:t>
                    </a:r>
                    <a:r>
                      <a:rPr lang="en-US" altLang="en-US" smtClean="0"/>
                      <a:t>5 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altLang="en-US" smtClean="0"/>
                      <a:t>49</a:t>
                    </a:r>
                    <a:r>
                      <a:rPr lang="en-US" altLang="zh-TW" smtClean="0"/>
                      <a:t>.</a:t>
                    </a:r>
                    <a:r>
                      <a:rPr lang="en-US" altLang="en-US" smtClean="0"/>
                      <a:t>2 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altLang="en-US" smtClean="0"/>
                      <a:t>57</a:t>
                    </a:r>
                    <a:r>
                      <a:rPr lang="en-US" altLang="zh-TW" smtClean="0"/>
                      <a:t>.</a:t>
                    </a:r>
                    <a:r>
                      <a:rPr lang="en-US" altLang="en-US" smtClean="0"/>
                      <a:t>5 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altLang="en-US" smtClean="0"/>
                      <a:t>47</a:t>
                    </a:r>
                    <a:r>
                      <a:rPr lang="en-US" altLang="zh-TW" smtClean="0"/>
                      <a:t>.</a:t>
                    </a:r>
                    <a:r>
                      <a:rPr lang="en-US" altLang="en-US" smtClean="0"/>
                      <a:t>8 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altLang="en-US" smtClean="0"/>
                      <a:t>110</a:t>
                    </a:r>
                    <a:r>
                      <a:rPr lang="en-US" altLang="zh-TW" smtClean="0"/>
                      <a:t>.</a:t>
                    </a:r>
                    <a:r>
                      <a:rPr lang="en-US" altLang="en-US" smtClean="0"/>
                      <a:t>3 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altLang="en-US" smtClean="0"/>
                      <a:t>75</a:t>
                    </a:r>
                    <a:r>
                      <a:rPr lang="en-US" altLang="zh-TW" smtClean="0"/>
                      <a:t>.</a:t>
                    </a:r>
                    <a:r>
                      <a:rPr lang="en-US" altLang="en-US" smtClean="0"/>
                      <a:t>0 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7370689655172413E-2"/>
                  <c:y val="-3.6059088672687159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dirty="0" smtClean="0"/>
                      <a:t>114</a:t>
                    </a:r>
                    <a:r>
                      <a:rPr lang="en-US" altLang="zh-TW" dirty="0" smtClean="0"/>
                      <a:t>.</a:t>
                    </a:r>
                    <a:r>
                      <a:rPr lang="en-US" altLang="en-US" dirty="0" smtClean="0"/>
                      <a:t>3 </a:t>
                    </a:r>
                    <a:endParaRPr lang="en-US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"/>
                  <c:y val="6.0469471646007585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dirty="0" smtClean="0"/>
                      <a:t>111</a:t>
                    </a:r>
                    <a:r>
                      <a:rPr lang="en-US" altLang="zh-TW" dirty="0" smtClean="0"/>
                      <a:t>.</a:t>
                    </a:r>
                    <a:r>
                      <a:rPr lang="en-US" altLang="en-US" dirty="0" smtClean="0"/>
                      <a:t>6 </a:t>
                    </a:r>
                    <a:endParaRPr lang="en-US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_);[Red]\(#,##0.00\)" sourceLinked="0"/>
            <c:txPr>
              <a:bodyPr/>
              <a:lstStyle/>
              <a:p>
                <a:pPr>
                  <a:defRPr>
                    <a:latin typeface="Cambria" panose="02040503050406030204" pitchFamily="18" charset="0"/>
                    <a:ea typeface="Cambria" panose="02040503050406030204" pitchFamily="18" charset="0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'1'!$A$83:$A$94</c:f>
              <c:strCach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strCache>
            </c:strRef>
          </c:cat>
          <c:val>
            <c:numRef>
              <c:f>'1'!$E$83:$E$94</c:f>
              <c:numCache>
                <c:formatCode>#,##0_ </c:formatCode>
                <c:ptCount val="12"/>
                <c:pt idx="0">
                  <c:v>8203434.9406000003</c:v>
                </c:pt>
                <c:pt idx="1">
                  <c:v>4788993.3662</c:v>
                </c:pt>
                <c:pt idx="2">
                  <c:v>3798679.5214</c:v>
                </c:pt>
                <c:pt idx="3">
                  <c:v>4903901.4826999996</c:v>
                </c:pt>
                <c:pt idx="4">
                  <c:v>5547319.2048000004</c:v>
                </c:pt>
                <c:pt idx="5">
                  <c:v>4924480.2982999999</c:v>
                </c:pt>
                <c:pt idx="6">
                  <c:v>5751212.8452000003</c:v>
                </c:pt>
                <c:pt idx="7">
                  <c:v>4782003.3019000003</c:v>
                </c:pt>
                <c:pt idx="8">
                  <c:v>11026233.978499999</c:v>
                </c:pt>
                <c:pt idx="9">
                  <c:v>7503791.2275</c:v>
                </c:pt>
                <c:pt idx="10">
                  <c:v>11428462.1942</c:v>
                </c:pt>
                <c:pt idx="11">
                  <c:v>11157221.006100001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4738944"/>
        <c:axId val="145049088"/>
      </c:lineChart>
      <c:catAx>
        <c:axId val="144738944"/>
        <c:scaling>
          <c:orientation val="minMax"/>
        </c:scaling>
        <c:delete val="0"/>
        <c:axPos val="b"/>
        <c:numFmt formatCode="#,##0_ 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Cambria" panose="02040503050406030204" pitchFamily="18" charset="0"/>
                <a:ea typeface="Cambria" panose="02040503050406030204" pitchFamily="18" charset="0"/>
              </a:defRPr>
            </a:pPr>
            <a:endParaRPr lang="zh-TW"/>
          </a:p>
        </c:txPr>
        <c:crossAx val="145049088"/>
        <c:crosses val="autoZero"/>
        <c:auto val="1"/>
        <c:lblAlgn val="ctr"/>
        <c:lblOffset val="100"/>
        <c:noMultiLvlLbl val="0"/>
      </c:catAx>
      <c:valAx>
        <c:axId val="145049088"/>
        <c:scaling>
          <c:orientation val="minMax"/>
        </c:scaling>
        <c:delete val="0"/>
        <c:axPos val="l"/>
        <c:majorGridlines/>
        <c:numFmt formatCode="#,##0_ 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Cambria" panose="02040503050406030204" pitchFamily="18" charset="0"/>
                <a:ea typeface="Cambria" panose="02040503050406030204" pitchFamily="18" charset="0"/>
              </a:defRPr>
            </a:pPr>
            <a:endParaRPr lang="zh-TW"/>
          </a:p>
        </c:txPr>
        <c:crossAx val="144738944"/>
        <c:crosses val="autoZero"/>
        <c:crossBetween val="between"/>
        <c:dispUnits>
          <c:builtInUnit val="hundredThousands"/>
        </c:dispUnits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</c:spPr>
          <c:invertIfNegative val="0"/>
          <c:cat>
            <c:strRef>
              <c:f>工作表1!$B$5:$B$14</c:f>
              <c:strCache>
                <c:ptCount val="10"/>
                <c:pt idx="0">
                  <c:v>丹麥</c:v>
                </c:pt>
                <c:pt idx="1">
                  <c:v>加勒比海英國屬地</c:v>
                </c:pt>
                <c:pt idx="2">
                  <c:v>日本</c:v>
                </c:pt>
                <c:pt idx="3">
                  <c:v>盧森堡</c:v>
                </c:pt>
                <c:pt idx="4">
                  <c:v>香港</c:v>
                </c:pt>
                <c:pt idx="5">
                  <c:v>英國</c:v>
                </c:pt>
                <c:pt idx="6">
                  <c:v>荷蘭</c:v>
                </c:pt>
                <c:pt idx="7">
                  <c:v>美國</c:v>
                </c:pt>
                <c:pt idx="8">
                  <c:v>薩摩亞</c:v>
                </c:pt>
                <c:pt idx="9">
                  <c:v>新加坡</c:v>
                </c:pt>
              </c:strCache>
            </c:strRef>
          </c:cat>
          <c:val>
            <c:numRef>
              <c:f>工作表1!$D$5:$D$14</c:f>
              <c:numCache>
                <c:formatCode>#,##0_ </c:formatCode>
                <c:ptCount val="10"/>
                <c:pt idx="0">
                  <c:v>2314780740.3000002</c:v>
                </c:pt>
                <c:pt idx="1">
                  <c:v>1412618848.1999998</c:v>
                </c:pt>
                <c:pt idx="2">
                  <c:v>778429213.20000005</c:v>
                </c:pt>
                <c:pt idx="3">
                  <c:v>492060186.19999999</c:v>
                </c:pt>
                <c:pt idx="4">
                  <c:v>361041701.79999995</c:v>
                </c:pt>
                <c:pt idx="5">
                  <c:v>324469122.09999996</c:v>
                </c:pt>
                <c:pt idx="6">
                  <c:v>248714323.40000001</c:v>
                </c:pt>
                <c:pt idx="7">
                  <c:v>245706602.60000002</c:v>
                </c:pt>
                <c:pt idx="8">
                  <c:v>205997442.90000001</c:v>
                </c:pt>
                <c:pt idx="9">
                  <c:v>195650598.5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5000960"/>
        <c:axId val="215002496"/>
      </c:barChart>
      <c:catAx>
        <c:axId val="2150009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pPr>
            <a:endParaRPr lang="zh-TW"/>
          </a:p>
        </c:txPr>
        <c:crossAx val="215002496"/>
        <c:crosses val="autoZero"/>
        <c:auto val="1"/>
        <c:lblAlgn val="ctr"/>
        <c:lblOffset val="100"/>
        <c:noMultiLvlLbl val="0"/>
      </c:catAx>
      <c:valAx>
        <c:axId val="215002496"/>
        <c:scaling>
          <c:orientation val="minMax"/>
        </c:scaling>
        <c:delete val="0"/>
        <c:axPos val="l"/>
        <c:majorGridlines/>
        <c:numFmt formatCode="#,##0_ 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pPr>
            <a:endParaRPr lang="zh-TW"/>
          </a:p>
        </c:txPr>
        <c:crossAx val="215000960"/>
        <c:crosses val="autoZero"/>
        <c:crossBetween val="between"/>
        <c:dispUnits>
          <c:builtInUnit val="hundredMillions"/>
        </c:dispUnits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100"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pPr>
                <a:endParaRPr lang="zh-TW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工作表2!$D$7:$D$16</c:f>
              <c:strCache>
                <c:ptCount val="10"/>
                <c:pt idx="0">
                  <c:v>金融及保險業</c:v>
                </c:pt>
                <c:pt idx="1">
                  <c:v>專業、科學及技術服務業</c:v>
                </c:pt>
                <c:pt idx="2">
                  <c:v>電力及燃氣供應業</c:v>
                </c:pt>
                <c:pt idx="3">
                  <c:v>批發及零售業</c:v>
                </c:pt>
                <c:pt idx="4">
                  <c:v>電子零組件製造業</c:v>
                </c:pt>
                <c:pt idx="5">
                  <c:v>不動產業</c:v>
                </c:pt>
                <c:pt idx="6">
                  <c:v>資訊及通訊傳播業</c:v>
                </c:pt>
                <c:pt idx="7">
                  <c:v>電腦、電子產品及光學製品製造業</c:v>
                </c:pt>
                <c:pt idx="8">
                  <c:v>住宿及餐飲業</c:v>
                </c:pt>
                <c:pt idx="9">
                  <c:v>化學材料製造業</c:v>
                </c:pt>
              </c:strCache>
            </c:strRef>
          </c:cat>
          <c:val>
            <c:numRef>
              <c:f>工作表2!$F$7:$F$16</c:f>
              <c:numCache>
                <c:formatCode>#,##0_ </c:formatCode>
                <c:ptCount val="10"/>
                <c:pt idx="0">
                  <c:v>1991718.4373000001</c:v>
                </c:pt>
                <c:pt idx="1">
                  <c:v>1153581.4787000001</c:v>
                </c:pt>
                <c:pt idx="2">
                  <c:v>1043040.8352</c:v>
                </c:pt>
                <c:pt idx="3">
                  <c:v>810182.71739999996</c:v>
                </c:pt>
                <c:pt idx="4">
                  <c:v>647807.28189999994</c:v>
                </c:pt>
                <c:pt idx="5">
                  <c:v>408208.0159</c:v>
                </c:pt>
                <c:pt idx="6">
                  <c:v>270185.36119999998</c:v>
                </c:pt>
                <c:pt idx="7">
                  <c:v>133040.45259999999</c:v>
                </c:pt>
                <c:pt idx="8">
                  <c:v>131578.9664</c:v>
                </c:pt>
                <c:pt idx="9">
                  <c:v>92790.873999999996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 rtl="0">
            <a:defRPr sz="800">
              <a:latin typeface="微軟正黑體" panose="020B0604030504040204" pitchFamily="34" charset="-120"/>
              <a:ea typeface="微軟正黑體" panose="020B0604030504040204" pitchFamily="34" charset="-120"/>
            </a:defRPr>
          </a:pPr>
          <a:endParaRPr lang="zh-TW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FFF4E4-B36D-46EA-84FF-3406B9956471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E433C1E1-727D-449E-9C9A-1C9C6E930FAF}">
      <dgm:prSet phldrT="[文字]" custT="1"/>
      <dgm:spPr>
        <a:xfrm>
          <a:off x="841871" y="641602"/>
          <a:ext cx="975852" cy="492180"/>
        </a:xfrm>
        <a:solidFill>
          <a:srgbClr val="EA612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E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zh-TW" altLang="en-US" sz="900" dirty="0" smtClean="0">
              <a:solidFill>
                <a:srgbClr val="FABD2B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創業</a:t>
          </a:r>
          <a:r>
            <a:rPr lang="en-US" altLang="zh-TW" sz="900" dirty="0" smtClean="0">
              <a:solidFill>
                <a:srgbClr val="FABD2B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entrepreneur </a:t>
          </a:r>
          <a:endParaRPr lang="zh-TW" altLang="en-US" sz="900" dirty="0">
            <a:solidFill>
              <a:srgbClr val="FABD2B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4E0E9219-C2AB-46D1-8DCA-6C3A19371FE9}" type="parTrans" cxnId="{AC2AA2D2-40ED-4641-9FA1-F8A6F29EFA00}">
      <dgm:prSet/>
      <dgm:spPr/>
      <dgm:t>
        <a:bodyPr/>
        <a:lstStyle/>
        <a:p>
          <a:endParaRPr lang="zh-TW" altLang="en-US"/>
        </a:p>
      </dgm:t>
    </dgm:pt>
    <dgm:pt modelId="{C70B4267-DD02-4DE4-8680-F63B0CCE77EC}" type="sibTrans" cxnId="{AC2AA2D2-40ED-4641-9FA1-F8A6F29EFA00}">
      <dgm:prSet/>
      <dgm:spPr/>
      <dgm:t>
        <a:bodyPr/>
        <a:lstStyle/>
        <a:p>
          <a:endParaRPr lang="zh-TW" altLang="en-US"/>
        </a:p>
      </dgm:t>
    </dgm:pt>
    <dgm:pt modelId="{E9643010-6CE2-4ED4-B0C0-1E2CE9B4818B}">
      <dgm:prSet phldrT="[文字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xfrm>
          <a:off x="576903" y="62415"/>
          <a:ext cx="1505788" cy="370602"/>
        </a:xfrm>
        <a:solidFill>
          <a:srgbClr val="FEFFFF"/>
        </a:solidFill>
        <a:ln w="12700" cap="flat" cmpd="sng" algn="ctr">
          <a:solidFill>
            <a:srgbClr val="EA6124"/>
          </a:solidFill>
          <a:prstDash val="solid"/>
          <a:miter lim="800000"/>
        </a:ln>
        <a:effectLst/>
      </dgm:spPr>
      <dgm:t>
        <a:bodyPr/>
        <a:lstStyle/>
        <a:p>
          <a:r>
            <a:rPr lang="zh-TW" altLang="en-US" sz="1000" dirty="0" smtClean="0">
              <a:solidFill>
                <a:srgbClr val="000000">
                  <a:lumMod val="75000"/>
                  <a:lumOff val="25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協助鏈結國際市場</a:t>
          </a:r>
          <a:endParaRPr lang="zh-TW" altLang="en-US" sz="1000" dirty="0">
            <a:solidFill>
              <a:srgbClr val="000000">
                <a:lumMod val="75000"/>
                <a:lumOff val="2500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98D7C299-41DD-478A-9CF9-562793C71A33}" type="parTrans" cxnId="{E7758BBC-48A7-4414-97EB-E57595EEB31F}">
      <dgm:prSet/>
      <dgm:spPr>
        <a:xfrm rot="16200000">
          <a:off x="1225505" y="520654"/>
          <a:ext cx="208584" cy="33310"/>
        </a:xfrm>
        <a:noFill/>
        <a:ln w="12700" cap="flat" cmpd="sng" algn="ctr">
          <a:solidFill>
            <a:srgbClr val="EA612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zh-TW" altLang="en-US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Eras Medium ITC"/>
            <a:ea typeface="+mn-ea"/>
            <a:cs typeface="+mn-cs"/>
          </a:endParaRPr>
        </a:p>
      </dgm:t>
    </dgm:pt>
    <dgm:pt modelId="{4CC72599-C153-4398-BFFF-B7F469D14BA5}" type="sibTrans" cxnId="{E7758BBC-48A7-4414-97EB-E57595EEB31F}">
      <dgm:prSet/>
      <dgm:spPr/>
      <dgm:t>
        <a:bodyPr/>
        <a:lstStyle/>
        <a:p>
          <a:endParaRPr lang="zh-TW" altLang="en-US"/>
        </a:p>
      </dgm:t>
    </dgm:pt>
    <dgm:pt modelId="{D9471498-BCAF-4B1D-B723-734F94F9525E}">
      <dgm:prSet phldrT="[文字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xfrm>
          <a:off x="1924852" y="699547"/>
          <a:ext cx="734742" cy="376291"/>
        </a:xfrm>
        <a:solidFill>
          <a:srgbClr val="FEFFFF"/>
        </a:solidFill>
        <a:ln w="12700" cap="flat" cmpd="sng" algn="ctr">
          <a:solidFill>
            <a:srgbClr val="EA6124"/>
          </a:solidFill>
          <a:prstDash val="solid"/>
          <a:miter lim="800000"/>
        </a:ln>
        <a:effectLst/>
      </dgm:spPr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zh-TW" altLang="en-US" sz="1000" dirty="0" smtClean="0">
              <a:solidFill>
                <a:srgbClr val="000000">
                  <a:lumMod val="75000"/>
                  <a:lumOff val="25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充裕新創早期資金</a:t>
          </a:r>
          <a:endParaRPr lang="zh-TW" altLang="en-US" sz="1000" dirty="0">
            <a:solidFill>
              <a:srgbClr val="000000">
                <a:lumMod val="75000"/>
                <a:lumOff val="2500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103B2DA7-3DF6-4892-B8AE-C0DE6E29AFED}" type="parTrans" cxnId="{BB7571C6-CF80-47FF-8A98-8C0B3B767D78}">
      <dgm:prSet/>
      <dgm:spPr>
        <a:xfrm>
          <a:off x="1817723" y="871037"/>
          <a:ext cx="107129" cy="33310"/>
        </a:xfrm>
        <a:noFill/>
        <a:ln w="12700" cap="flat" cmpd="sng" algn="ctr">
          <a:solidFill>
            <a:srgbClr val="EA612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zh-TW" altLang="en-US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Eras Medium ITC"/>
            <a:ea typeface="+mn-ea"/>
            <a:cs typeface="+mn-cs"/>
          </a:endParaRPr>
        </a:p>
      </dgm:t>
    </dgm:pt>
    <dgm:pt modelId="{7ADD6F19-5E18-427F-A87E-0C7F96E70D00}" type="sibTrans" cxnId="{BB7571C6-CF80-47FF-8A98-8C0B3B767D78}">
      <dgm:prSet/>
      <dgm:spPr/>
      <dgm:t>
        <a:bodyPr/>
        <a:lstStyle/>
        <a:p>
          <a:endParaRPr lang="zh-TW" altLang="en-US"/>
        </a:p>
      </dgm:t>
    </dgm:pt>
    <dgm:pt modelId="{AA8FDC88-589A-420C-A1BF-AEC66BB6AF32}">
      <dgm:prSet phldrT="[文字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xfrm>
          <a:off x="576903" y="1342368"/>
          <a:ext cx="1505788" cy="370602"/>
        </a:xfrm>
        <a:solidFill>
          <a:srgbClr val="FEFFFF"/>
        </a:solidFill>
        <a:ln w="12700" cap="flat" cmpd="sng" algn="ctr">
          <a:solidFill>
            <a:srgbClr val="EA6124"/>
          </a:solidFill>
          <a:prstDash val="solid"/>
          <a:miter lim="800000"/>
        </a:ln>
        <a:effectLst/>
      </dgm:spPr>
      <dgm:t>
        <a:bodyPr/>
        <a:lstStyle/>
        <a:p>
          <a:r>
            <a:rPr lang="zh-TW" altLang="en-US" sz="1000" dirty="0" smtClean="0">
              <a:solidFill>
                <a:srgbClr val="000000">
                  <a:lumMod val="75000"/>
                  <a:lumOff val="25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完備新創法規環境</a:t>
          </a:r>
          <a:endParaRPr lang="zh-TW" altLang="en-US" sz="1000" dirty="0">
            <a:solidFill>
              <a:srgbClr val="000000">
                <a:lumMod val="75000"/>
                <a:lumOff val="2500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A155C5DD-ADC6-444E-AA75-860786059DF4}" type="parTrans" cxnId="{9733D1A5-D916-461B-884A-85142A04D24D}">
      <dgm:prSet/>
      <dgm:spPr>
        <a:xfrm rot="5400000">
          <a:off x="1225505" y="1221420"/>
          <a:ext cx="208584" cy="33310"/>
        </a:xfrm>
        <a:noFill/>
        <a:ln w="12700" cap="flat" cmpd="sng" algn="ctr">
          <a:solidFill>
            <a:srgbClr val="EA612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zh-TW" altLang="en-US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Eras Medium ITC"/>
            <a:ea typeface="+mn-ea"/>
            <a:cs typeface="+mn-cs"/>
          </a:endParaRPr>
        </a:p>
      </dgm:t>
    </dgm:pt>
    <dgm:pt modelId="{EDDF3AD8-8836-40E2-9B68-BE930C131886}" type="sibTrans" cxnId="{9733D1A5-D916-461B-884A-85142A04D24D}">
      <dgm:prSet/>
      <dgm:spPr/>
      <dgm:t>
        <a:bodyPr/>
        <a:lstStyle/>
        <a:p>
          <a:endParaRPr lang="zh-TW" altLang="en-US"/>
        </a:p>
      </dgm:t>
    </dgm:pt>
    <dgm:pt modelId="{CDDCB3CC-2F4F-48E2-A511-E87F699FB436}">
      <dgm:prSet phldrT="[文字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xfrm>
          <a:off x="0" y="702391"/>
          <a:ext cx="734742" cy="370602"/>
        </a:xfrm>
        <a:solidFill>
          <a:srgbClr val="FEFFFF"/>
        </a:solidFill>
        <a:ln w="12700" cap="flat" cmpd="sng" algn="ctr">
          <a:solidFill>
            <a:srgbClr val="EA6124"/>
          </a:solidFill>
          <a:prstDash val="solid"/>
          <a:miter lim="800000"/>
        </a:ln>
        <a:effectLst/>
      </dgm:spPr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zh-TW" altLang="en-US" sz="1000" dirty="0" smtClean="0">
              <a:solidFill>
                <a:srgbClr val="000000">
                  <a:lumMod val="75000"/>
                  <a:lumOff val="25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活絡創新人才</a:t>
          </a:r>
          <a:endParaRPr lang="zh-TW" altLang="en-US" sz="1000" dirty="0">
            <a:solidFill>
              <a:srgbClr val="000000">
                <a:lumMod val="75000"/>
                <a:lumOff val="2500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99B58CD5-4D1F-4AEB-B715-A1CA2C5AAC96}" type="parTrans" cxnId="{131CB929-22D9-4FAB-A4DD-5CC196DDD604}">
      <dgm:prSet/>
      <dgm:spPr>
        <a:xfrm rot="10800000">
          <a:off x="734742" y="871037"/>
          <a:ext cx="107129" cy="33310"/>
        </a:xfrm>
        <a:noFill/>
        <a:ln w="12700" cap="flat" cmpd="sng" algn="ctr">
          <a:solidFill>
            <a:srgbClr val="EA612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zh-TW" altLang="en-US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Eras Medium ITC"/>
            <a:ea typeface="+mn-ea"/>
            <a:cs typeface="+mn-cs"/>
          </a:endParaRPr>
        </a:p>
      </dgm:t>
    </dgm:pt>
    <dgm:pt modelId="{C10DCE62-D883-4BFE-883E-4B1C8883E7F5}" type="sibTrans" cxnId="{131CB929-22D9-4FAB-A4DD-5CC196DDD604}">
      <dgm:prSet/>
      <dgm:spPr/>
      <dgm:t>
        <a:bodyPr/>
        <a:lstStyle/>
        <a:p>
          <a:endParaRPr lang="zh-TW" altLang="en-US"/>
        </a:p>
      </dgm:t>
    </dgm:pt>
    <dgm:pt modelId="{5E4BCC69-18D2-416D-8074-7E71EC3CD2BE}" type="pres">
      <dgm:prSet presAssocID="{C7FFF4E4-B36D-46EA-84FF-3406B995647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266074F-6E82-4DC8-B95B-4C7E130F7CF7}" type="pres">
      <dgm:prSet presAssocID="{E433C1E1-727D-449E-9C9A-1C9C6E930FAF}" presName="centerShape" presStyleLbl="node0" presStyleIdx="0" presStyleCnt="1" custScaleX="198271"/>
      <dgm:spPr>
        <a:prstGeom prst="rect">
          <a:avLst/>
        </a:prstGeom>
      </dgm:spPr>
      <dgm:t>
        <a:bodyPr/>
        <a:lstStyle/>
        <a:p>
          <a:endParaRPr lang="zh-TW" altLang="en-US"/>
        </a:p>
      </dgm:t>
    </dgm:pt>
    <dgm:pt modelId="{47B2B2E7-38CB-48BD-AD8A-9752971F5088}" type="pres">
      <dgm:prSet presAssocID="{98D7C299-41DD-478A-9CF9-562793C71A33}" presName="Name9" presStyleLbl="parChTrans1D2" presStyleIdx="0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16655"/>
              </a:moveTo>
              <a:lnTo>
                <a:pt x="208584" y="16655"/>
              </a:lnTo>
            </a:path>
          </a:pathLst>
        </a:custGeom>
      </dgm:spPr>
      <dgm:t>
        <a:bodyPr/>
        <a:lstStyle/>
        <a:p>
          <a:endParaRPr lang="zh-TW" altLang="en-US"/>
        </a:p>
      </dgm:t>
    </dgm:pt>
    <dgm:pt modelId="{EEBF0B9B-F045-4133-95D7-9021739447E2}" type="pres">
      <dgm:prSet presAssocID="{98D7C299-41DD-478A-9CF9-562793C71A33}" presName="connTx" presStyleLbl="parChTrans1D2" presStyleIdx="0" presStyleCnt="4"/>
      <dgm:spPr/>
      <dgm:t>
        <a:bodyPr/>
        <a:lstStyle/>
        <a:p>
          <a:endParaRPr lang="zh-TW" altLang="en-US"/>
        </a:p>
      </dgm:t>
    </dgm:pt>
    <dgm:pt modelId="{18EC00D2-56D3-4D14-A490-93CBCFDB79D3}" type="pres">
      <dgm:prSet presAssocID="{E9643010-6CE2-4ED4-B0C0-1E2CE9B4818B}" presName="node" presStyleLbl="node1" presStyleIdx="0" presStyleCnt="4" custScaleX="305942" custScaleY="75298" custRadScaleRad="95077" custRadScaleInc="8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TW" altLang="en-US"/>
        </a:p>
      </dgm:t>
    </dgm:pt>
    <dgm:pt modelId="{AE618924-8E57-49A4-A57F-4AFDBC086020}" type="pres">
      <dgm:prSet presAssocID="{103B2DA7-3DF6-4892-B8AE-C0DE6E29AFED}" presName="Name9" presStyleLbl="parChTrans1D2" presStyleIdx="1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16655"/>
              </a:moveTo>
              <a:lnTo>
                <a:pt x="107129" y="16655"/>
              </a:lnTo>
            </a:path>
          </a:pathLst>
        </a:custGeom>
      </dgm:spPr>
      <dgm:t>
        <a:bodyPr/>
        <a:lstStyle/>
        <a:p>
          <a:endParaRPr lang="zh-TW" altLang="en-US"/>
        </a:p>
      </dgm:t>
    </dgm:pt>
    <dgm:pt modelId="{E2A3AAEF-F4E8-4E95-B254-FB5BC76EC801}" type="pres">
      <dgm:prSet presAssocID="{103B2DA7-3DF6-4892-B8AE-C0DE6E29AFED}" presName="connTx" presStyleLbl="parChTrans1D2" presStyleIdx="1" presStyleCnt="4"/>
      <dgm:spPr/>
      <dgm:t>
        <a:bodyPr/>
        <a:lstStyle/>
        <a:p>
          <a:endParaRPr lang="zh-TW" altLang="en-US"/>
        </a:p>
      </dgm:t>
    </dgm:pt>
    <dgm:pt modelId="{89D14192-7F0F-488A-A570-8B7D78E2F3CC}" type="pres">
      <dgm:prSet presAssocID="{D9471498-BCAF-4B1D-B723-734F94F9525E}" presName="node" presStyleLbl="node1" presStyleIdx="1" presStyleCnt="4" custScaleX="176990" custScaleY="100455" custRadScaleRad="16307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TW" altLang="en-US"/>
        </a:p>
      </dgm:t>
    </dgm:pt>
    <dgm:pt modelId="{20268839-E7F9-4691-9E36-B6531CF73904}" type="pres">
      <dgm:prSet presAssocID="{A155C5DD-ADC6-444E-AA75-860786059DF4}" presName="Name9" presStyleLbl="parChTrans1D2" presStyleIdx="2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16655"/>
              </a:moveTo>
              <a:lnTo>
                <a:pt x="208584" y="16655"/>
              </a:lnTo>
            </a:path>
          </a:pathLst>
        </a:custGeom>
      </dgm:spPr>
      <dgm:t>
        <a:bodyPr/>
        <a:lstStyle/>
        <a:p>
          <a:endParaRPr lang="zh-TW" altLang="en-US"/>
        </a:p>
      </dgm:t>
    </dgm:pt>
    <dgm:pt modelId="{272F5876-F8B8-4325-B68A-D976C0EA2A75}" type="pres">
      <dgm:prSet presAssocID="{A155C5DD-ADC6-444E-AA75-860786059DF4}" presName="connTx" presStyleLbl="parChTrans1D2" presStyleIdx="2" presStyleCnt="4"/>
      <dgm:spPr/>
      <dgm:t>
        <a:bodyPr/>
        <a:lstStyle/>
        <a:p>
          <a:endParaRPr lang="zh-TW" altLang="en-US"/>
        </a:p>
      </dgm:t>
    </dgm:pt>
    <dgm:pt modelId="{579942AC-C51C-4218-9A83-363E8AFF9353}" type="pres">
      <dgm:prSet presAssocID="{AA8FDC88-589A-420C-A1BF-AEC66BB6AF32}" presName="node" presStyleLbl="node1" presStyleIdx="2" presStyleCnt="4" custScaleX="305942" custScaleY="7529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TW" altLang="en-US"/>
        </a:p>
      </dgm:t>
    </dgm:pt>
    <dgm:pt modelId="{8FA88DA8-9BFD-4602-8754-FA267B788528}" type="pres">
      <dgm:prSet presAssocID="{99B58CD5-4D1F-4AEB-B715-A1CA2C5AAC96}" presName="Name9" presStyleLbl="parChTrans1D2" presStyleIdx="3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16655"/>
              </a:moveTo>
              <a:lnTo>
                <a:pt x="107129" y="16655"/>
              </a:lnTo>
            </a:path>
          </a:pathLst>
        </a:custGeom>
      </dgm:spPr>
      <dgm:t>
        <a:bodyPr/>
        <a:lstStyle/>
        <a:p>
          <a:endParaRPr lang="zh-TW" altLang="en-US"/>
        </a:p>
      </dgm:t>
    </dgm:pt>
    <dgm:pt modelId="{5E854407-EC53-4C69-A540-512BA7701016}" type="pres">
      <dgm:prSet presAssocID="{99B58CD5-4D1F-4AEB-B715-A1CA2C5AAC96}" presName="connTx" presStyleLbl="parChTrans1D2" presStyleIdx="3" presStyleCnt="4"/>
      <dgm:spPr/>
      <dgm:t>
        <a:bodyPr/>
        <a:lstStyle/>
        <a:p>
          <a:endParaRPr lang="zh-TW" altLang="en-US"/>
        </a:p>
      </dgm:t>
    </dgm:pt>
    <dgm:pt modelId="{DB01BC38-A3B7-42E7-8A7B-D7AA9965C5D7}" type="pres">
      <dgm:prSet presAssocID="{CDDCB3CC-2F4F-48E2-A511-E87F699FB436}" presName="node" presStyleLbl="node1" presStyleIdx="3" presStyleCnt="4" custScaleX="157153" custScaleY="106573" custRadScaleRad="155772" custRadScaleInc="26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5BACAAFB-6C89-4C8C-BF61-0C47911ADD2A}" type="presOf" srcId="{D9471498-BCAF-4B1D-B723-734F94F9525E}" destId="{89D14192-7F0F-488A-A570-8B7D78E2F3CC}" srcOrd="0" destOrd="0" presId="urn:microsoft.com/office/officeart/2005/8/layout/radial1"/>
    <dgm:cxn modelId="{97807F63-EA60-4A94-9A8B-98AF59429708}" type="presOf" srcId="{98D7C299-41DD-478A-9CF9-562793C71A33}" destId="{EEBF0B9B-F045-4133-95D7-9021739447E2}" srcOrd="1" destOrd="0" presId="urn:microsoft.com/office/officeart/2005/8/layout/radial1"/>
    <dgm:cxn modelId="{AC2AA2D2-40ED-4641-9FA1-F8A6F29EFA00}" srcId="{C7FFF4E4-B36D-46EA-84FF-3406B9956471}" destId="{E433C1E1-727D-449E-9C9A-1C9C6E930FAF}" srcOrd="0" destOrd="0" parTransId="{4E0E9219-C2AB-46D1-8DCA-6C3A19371FE9}" sibTransId="{C70B4267-DD02-4DE4-8680-F63B0CCE77EC}"/>
    <dgm:cxn modelId="{4A9BF3FF-92DF-4664-B63E-D1385B26E023}" type="presOf" srcId="{E433C1E1-727D-449E-9C9A-1C9C6E930FAF}" destId="{C266074F-6E82-4DC8-B95B-4C7E130F7CF7}" srcOrd="0" destOrd="0" presId="urn:microsoft.com/office/officeart/2005/8/layout/radial1"/>
    <dgm:cxn modelId="{F21400ED-2242-4E43-A5ED-EED25845DB7D}" type="presOf" srcId="{A155C5DD-ADC6-444E-AA75-860786059DF4}" destId="{20268839-E7F9-4691-9E36-B6531CF73904}" srcOrd="0" destOrd="0" presId="urn:microsoft.com/office/officeart/2005/8/layout/radial1"/>
    <dgm:cxn modelId="{131CB929-22D9-4FAB-A4DD-5CC196DDD604}" srcId="{E433C1E1-727D-449E-9C9A-1C9C6E930FAF}" destId="{CDDCB3CC-2F4F-48E2-A511-E87F699FB436}" srcOrd="3" destOrd="0" parTransId="{99B58CD5-4D1F-4AEB-B715-A1CA2C5AAC96}" sibTransId="{C10DCE62-D883-4BFE-883E-4B1C8883E7F5}"/>
    <dgm:cxn modelId="{BB7571C6-CF80-47FF-8A98-8C0B3B767D78}" srcId="{E433C1E1-727D-449E-9C9A-1C9C6E930FAF}" destId="{D9471498-BCAF-4B1D-B723-734F94F9525E}" srcOrd="1" destOrd="0" parTransId="{103B2DA7-3DF6-4892-B8AE-C0DE6E29AFED}" sibTransId="{7ADD6F19-5E18-427F-A87E-0C7F96E70D00}"/>
    <dgm:cxn modelId="{106FB71B-0730-4BF3-B061-5BD665EED7F8}" type="presOf" srcId="{CDDCB3CC-2F4F-48E2-A511-E87F699FB436}" destId="{DB01BC38-A3B7-42E7-8A7B-D7AA9965C5D7}" srcOrd="0" destOrd="0" presId="urn:microsoft.com/office/officeart/2005/8/layout/radial1"/>
    <dgm:cxn modelId="{F1C492A8-F029-4CCA-BAF9-E1BBC0A0C21A}" type="presOf" srcId="{E9643010-6CE2-4ED4-B0C0-1E2CE9B4818B}" destId="{18EC00D2-56D3-4D14-A490-93CBCFDB79D3}" srcOrd="0" destOrd="0" presId="urn:microsoft.com/office/officeart/2005/8/layout/radial1"/>
    <dgm:cxn modelId="{1426CC0D-8A15-41EE-AA87-518CC273D4C2}" type="presOf" srcId="{AA8FDC88-589A-420C-A1BF-AEC66BB6AF32}" destId="{579942AC-C51C-4218-9A83-363E8AFF9353}" srcOrd="0" destOrd="0" presId="urn:microsoft.com/office/officeart/2005/8/layout/radial1"/>
    <dgm:cxn modelId="{9733D1A5-D916-461B-884A-85142A04D24D}" srcId="{E433C1E1-727D-449E-9C9A-1C9C6E930FAF}" destId="{AA8FDC88-589A-420C-A1BF-AEC66BB6AF32}" srcOrd="2" destOrd="0" parTransId="{A155C5DD-ADC6-444E-AA75-860786059DF4}" sibTransId="{EDDF3AD8-8836-40E2-9B68-BE930C131886}"/>
    <dgm:cxn modelId="{748E72C0-6515-4F76-81A1-20E84D98DCF2}" type="presOf" srcId="{103B2DA7-3DF6-4892-B8AE-C0DE6E29AFED}" destId="{E2A3AAEF-F4E8-4E95-B254-FB5BC76EC801}" srcOrd="1" destOrd="0" presId="urn:microsoft.com/office/officeart/2005/8/layout/radial1"/>
    <dgm:cxn modelId="{E7758BBC-48A7-4414-97EB-E57595EEB31F}" srcId="{E433C1E1-727D-449E-9C9A-1C9C6E930FAF}" destId="{E9643010-6CE2-4ED4-B0C0-1E2CE9B4818B}" srcOrd="0" destOrd="0" parTransId="{98D7C299-41DD-478A-9CF9-562793C71A33}" sibTransId="{4CC72599-C153-4398-BFFF-B7F469D14BA5}"/>
    <dgm:cxn modelId="{92B82FB0-2655-41A7-A539-10788B61B1BF}" type="presOf" srcId="{A155C5DD-ADC6-444E-AA75-860786059DF4}" destId="{272F5876-F8B8-4325-B68A-D976C0EA2A75}" srcOrd="1" destOrd="0" presId="urn:microsoft.com/office/officeart/2005/8/layout/radial1"/>
    <dgm:cxn modelId="{9C74E06C-BA18-4DA4-93D3-D27CDE272DA4}" type="presOf" srcId="{99B58CD5-4D1F-4AEB-B715-A1CA2C5AAC96}" destId="{5E854407-EC53-4C69-A540-512BA7701016}" srcOrd="1" destOrd="0" presId="urn:microsoft.com/office/officeart/2005/8/layout/radial1"/>
    <dgm:cxn modelId="{CF14C951-6C9B-4781-97C7-3EA11D37468C}" type="presOf" srcId="{103B2DA7-3DF6-4892-B8AE-C0DE6E29AFED}" destId="{AE618924-8E57-49A4-A57F-4AFDBC086020}" srcOrd="0" destOrd="0" presId="urn:microsoft.com/office/officeart/2005/8/layout/radial1"/>
    <dgm:cxn modelId="{AF7C4B3C-E6AE-4D6C-972A-490626CA37A0}" type="presOf" srcId="{99B58CD5-4D1F-4AEB-B715-A1CA2C5AAC96}" destId="{8FA88DA8-9BFD-4602-8754-FA267B788528}" srcOrd="0" destOrd="0" presId="urn:microsoft.com/office/officeart/2005/8/layout/radial1"/>
    <dgm:cxn modelId="{6FC75EBE-BBE3-4CB7-8C97-751FE817A612}" type="presOf" srcId="{98D7C299-41DD-478A-9CF9-562793C71A33}" destId="{47B2B2E7-38CB-48BD-AD8A-9752971F5088}" srcOrd="0" destOrd="0" presId="urn:microsoft.com/office/officeart/2005/8/layout/radial1"/>
    <dgm:cxn modelId="{7829E0D2-CE97-4AA0-9FB8-381B40EA0541}" type="presOf" srcId="{C7FFF4E4-B36D-46EA-84FF-3406B9956471}" destId="{5E4BCC69-18D2-416D-8074-7E71EC3CD2BE}" srcOrd="0" destOrd="0" presId="urn:microsoft.com/office/officeart/2005/8/layout/radial1"/>
    <dgm:cxn modelId="{406E199A-BAE0-4F02-B09E-FE297D1D5B6F}" type="presParOf" srcId="{5E4BCC69-18D2-416D-8074-7E71EC3CD2BE}" destId="{C266074F-6E82-4DC8-B95B-4C7E130F7CF7}" srcOrd="0" destOrd="0" presId="urn:microsoft.com/office/officeart/2005/8/layout/radial1"/>
    <dgm:cxn modelId="{BEDD515A-BACD-4D57-BF5A-1EC618506888}" type="presParOf" srcId="{5E4BCC69-18D2-416D-8074-7E71EC3CD2BE}" destId="{47B2B2E7-38CB-48BD-AD8A-9752971F5088}" srcOrd="1" destOrd="0" presId="urn:microsoft.com/office/officeart/2005/8/layout/radial1"/>
    <dgm:cxn modelId="{16D68E6D-A786-4195-8174-2AAF249FDEC9}" type="presParOf" srcId="{47B2B2E7-38CB-48BD-AD8A-9752971F5088}" destId="{EEBF0B9B-F045-4133-95D7-9021739447E2}" srcOrd="0" destOrd="0" presId="urn:microsoft.com/office/officeart/2005/8/layout/radial1"/>
    <dgm:cxn modelId="{7E458461-305B-4CBD-A092-477B762E8CA6}" type="presParOf" srcId="{5E4BCC69-18D2-416D-8074-7E71EC3CD2BE}" destId="{18EC00D2-56D3-4D14-A490-93CBCFDB79D3}" srcOrd="2" destOrd="0" presId="urn:microsoft.com/office/officeart/2005/8/layout/radial1"/>
    <dgm:cxn modelId="{832D5B8E-E0CE-4B82-A71E-67B96EC16738}" type="presParOf" srcId="{5E4BCC69-18D2-416D-8074-7E71EC3CD2BE}" destId="{AE618924-8E57-49A4-A57F-4AFDBC086020}" srcOrd="3" destOrd="0" presId="urn:microsoft.com/office/officeart/2005/8/layout/radial1"/>
    <dgm:cxn modelId="{93D7A234-ABA2-465E-81BF-9B36B8842F18}" type="presParOf" srcId="{AE618924-8E57-49A4-A57F-4AFDBC086020}" destId="{E2A3AAEF-F4E8-4E95-B254-FB5BC76EC801}" srcOrd="0" destOrd="0" presId="urn:microsoft.com/office/officeart/2005/8/layout/radial1"/>
    <dgm:cxn modelId="{D23C6EDA-71CF-4A4B-8C09-71F7A0DE633E}" type="presParOf" srcId="{5E4BCC69-18D2-416D-8074-7E71EC3CD2BE}" destId="{89D14192-7F0F-488A-A570-8B7D78E2F3CC}" srcOrd="4" destOrd="0" presId="urn:microsoft.com/office/officeart/2005/8/layout/radial1"/>
    <dgm:cxn modelId="{959217A8-C606-46BB-B570-1C2D79BB5860}" type="presParOf" srcId="{5E4BCC69-18D2-416D-8074-7E71EC3CD2BE}" destId="{20268839-E7F9-4691-9E36-B6531CF73904}" srcOrd="5" destOrd="0" presId="urn:microsoft.com/office/officeart/2005/8/layout/radial1"/>
    <dgm:cxn modelId="{60823D29-7682-4C7B-9DD8-604923341DAB}" type="presParOf" srcId="{20268839-E7F9-4691-9E36-B6531CF73904}" destId="{272F5876-F8B8-4325-B68A-D976C0EA2A75}" srcOrd="0" destOrd="0" presId="urn:microsoft.com/office/officeart/2005/8/layout/radial1"/>
    <dgm:cxn modelId="{67869929-9B4C-4014-BAE2-717F979D9DFE}" type="presParOf" srcId="{5E4BCC69-18D2-416D-8074-7E71EC3CD2BE}" destId="{579942AC-C51C-4218-9A83-363E8AFF9353}" srcOrd="6" destOrd="0" presId="urn:microsoft.com/office/officeart/2005/8/layout/radial1"/>
    <dgm:cxn modelId="{D1DA93B4-E214-4F84-8B4D-4BD97EDF6AA9}" type="presParOf" srcId="{5E4BCC69-18D2-416D-8074-7E71EC3CD2BE}" destId="{8FA88DA8-9BFD-4602-8754-FA267B788528}" srcOrd="7" destOrd="0" presId="urn:microsoft.com/office/officeart/2005/8/layout/radial1"/>
    <dgm:cxn modelId="{345A2766-9280-4FF8-A3F6-5688A062DA52}" type="presParOf" srcId="{8FA88DA8-9BFD-4602-8754-FA267B788528}" destId="{5E854407-EC53-4C69-A540-512BA7701016}" srcOrd="0" destOrd="0" presId="urn:microsoft.com/office/officeart/2005/8/layout/radial1"/>
    <dgm:cxn modelId="{8F0D6ACC-7B17-4582-9DF7-152B22AA40EB}" type="presParOf" srcId="{5E4BCC69-18D2-416D-8074-7E71EC3CD2BE}" destId="{DB01BC38-A3B7-42E7-8A7B-D7AA9965C5D7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66074F-6E82-4DC8-B95B-4C7E130F7CF7}">
      <dsp:nvSpPr>
        <dsp:cNvPr id="0" name=""/>
        <dsp:cNvSpPr/>
      </dsp:nvSpPr>
      <dsp:spPr>
        <a:xfrm>
          <a:off x="708040" y="482652"/>
          <a:ext cx="726137" cy="366234"/>
        </a:xfrm>
        <a:prstGeom prst="rect">
          <a:avLst/>
        </a:prstGeom>
        <a:solidFill>
          <a:srgbClr val="EA612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E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FABD2B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創業</a:t>
          </a:r>
          <a:r>
            <a:rPr lang="en-US" altLang="zh-TW" sz="900" kern="1200" dirty="0" smtClean="0">
              <a:solidFill>
                <a:srgbClr val="FABD2B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entrepreneur </a:t>
          </a:r>
          <a:endParaRPr lang="zh-TW" altLang="en-US" sz="900" kern="1200" dirty="0">
            <a:solidFill>
              <a:srgbClr val="FABD2B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708040" y="482652"/>
        <a:ext cx="726137" cy="366234"/>
      </dsp:txXfrm>
    </dsp:sp>
    <dsp:sp modelId="{47B2B2E7-38CB-48BD-AD8A-9752971F5088}">
      <dsp:nvSpPr>
        <dsp:cNvPr id="0" name=""/>
        <dsp:cNvSpPr/>
      </dsp:nvSpPr>
      <dsp:spPr>
        <a:xfrm rot="16202187">
          <a:off x="1005010" y="401265"/>
          <a:ext cx="132514" cy="30259"/>
        </a:xfrm>
        <a:custGeom>
          <a:avLst/>
          <a:gdLst/>
          <a:ahLst/>
          <a:cxnLst/>
          <a:rect l="0" t="0" r="0" b="0"/>
          <a:pathLst>
            <a:path>
              <a:moveTo>
                <a:pt x="0" y="16655"/>
              </a:moveTo>
              <a:lnTo>
                <a:pt x="208584" y="16655"/>
              </a:lnTo>
            </a:path>
          </a:pathLst>
        </a:custGeom>
        <a:noFill/>
        <a:ln w="12700" cap="flat" cmpd="sng" algn="ctr">
          <a:solidFill>
            <a:srgbClr val="EA612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Eras Medium ITC"/>
            <a:ea typeface="+mn-ea"/>
            <a:cs typeface="+mn-cs"/>
          </a:endParaRPr>
        </a:p>
      </dsp:txBody>
      <dsp:txXfrm>
        <a:off x="1067955" y="413082"/>
        <a:ext cx="6625" cy="6625"/>
      </dsp:txXfrm>
    </dsp:sp>
    <dsp:sp modelId="{18EC00D2-56D3-4D14-A490-93CBCFDB79D3}">
      <dsp:nvSpPr>
        <dsp:cNvPr id="0" name=""/>
        <dsp:cNvSpPr/>
      </dsp:nvSpPr>
      <dsp:spPr>
        <a:xfrm>
          <a:off x="511164" y="74370"/>
          <a:ext cx="1120466" cy="275767"/>
        </a:xfrm>
        <a:prstGeom prst="rect">
          <a:avLst/>
        </a:prstGeom>
        <a:solidFill>
          <a:srgbClr val="FEFFFF"/>
        </a:solidFill>
        <a:ln w="12700" cap="flat" cmpd="sng" algn="ctr">
          <a:solidFill>
            <a:srgbClr val="EA6124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000" kern="1200" dirty="0" smtClean="0">
              <a:solidFill>
                <a:srgbClr val="000000">
                  <a:lumMod val="75000"/>
                  <a:lumOff val="25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協助鏈結國際市場</a:t>
          </a:r>
          <a:endParaRPr lang="zh-TW" altLang="en-US" sz="1000" kern="1200" dirty="0">
            <a:solidFill>
              <a:srgbClr val="000000">
                <a:lumMod val="75000"/>
                <a:lumOff val="2500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511164" y="74370"/>
        <a:ext cx="1120466" cy="275767"/>
      </dsp:txXfrm>
    </dsp:sp>
    <dsp:sp modelId="{AE618924-8E57-49A4-A57F-4AFDBC086020}">
      <dsp:nvSpPr>
        <dsp:cNvPr id="0" name=""/>
        <dsp:cNvSpPr/>
      </dsp:nvSpPr>
      <dsp:spPr>
        <a:xfrm>
          <a:off x="1434178" y="650640"/>
          <a:ext cx="90682" cy="30259"/>
        </a:xfrm>
        <a:custGeom>
          <a:avLst/>
          <a:gdLst/>
          <a:ahLst/>
          <a:cxnLst/>
          <a:rect l="0" t="0" r="0" b="0"/>
          <a:pathLst>
            <a:path>
              <a:moveTo>
                <a:pt x="0" y="16655"/>
              </a:moveTo>
              <a:lnTo>
                <a:pt x="107129" y="16655"/>
              </a:lnTo>
            </a:path>
          </a:pathLst>
        </a:custGeom>
        <a:noFill/>
        <a:ln w="12700" cap="flat" cmpd="sng" algn="ctr">
          <a:solidFill>
            <a:srgbClr val="EA612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Eras Medium ITC"/>
            <a:ea typeface="+mn-ea"/>
            <a:cs typeface="+mn-cs"/>
          </a:endParaRPr>
        </a:p>
      </dsp:txBody>
      <dsp:txXfrm>
        <a:off x="1477252" y="663502"/>
        <a:ext cx="4534" cy="4534"/>
      </dsp:txXfrm>
    </dsp:sp>
    <dsp:sp modelId="{89D14192-7F0F-488A-A570-8B7D78E2F3CC}">
      <dsp:nvSpPr>
        <dsp:cNvPr id="0" name=""/>
        <dsp:cNvSpPr/>
      </dsp:nvSpPr>
      <dsp:spPr>
        <a:xfrm>
          <a:off x="1524861" y="481819"/>
          <a:ext cx="648198" cy="367901"/>
        </a:xfrm>
        <a:prstGeom prst="rect">
          <a:avLst/>
        </a:prstGeom>
        <a:solidFill>
          <a:srgbClr val="FEFFFF"/>
        </a:solidFill>
        <a:ln w="12700" cap="flat" cmpd="sng" algn="ctr">
          <a:solidFill>
            <a:srgbClr val="EA6124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000" kern="1200" dirty="0" smtClean="0">
              <a:solidFill>
                <a:srgbClr val="000000">
                  <a:lumMod val="75000"/>
                  <a:lumOff val="25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充裕新創早期資金</a:t>
          </a:r>
          <a:endParaRPr lang="zh-TW" altLang="en-US" sz="1000" kern="1200" dirty="0">
            <a:solidFill>
              <a:srgbClr val="000000">
                <a:lumMod val="75000"/>
                <a:lumOff val="2500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1524861" y="481819"/>
        <a:ext cx="648198" cy="367901"/>
      </dsp:txXfrm>
    </dsp:sp>
    <dsp:sp modelId="{20268839-E7F9-4691-9E36-B6531CF73904}">
      <dsp:nvSpPr>
        <dsp:cNvPr id="0" name=""/>
        <dsp:cNvSpPr/>
      </dsp:nvSpPr>
      <dsp:spPr>
        <a:xfrm rot="5400000">
          <a:off x="993110" y="911756"/>
          <a:ext cx="155997" cy="30259"/>
        </a:xfrm>
        <a:custGeom>
          <a:avLst/>
          <a:gdLst/>
          <a:ahLst/>
          <a:cxnLst/>
          <a:rect l="0" t="0" r="0" b="0"/>
          <a:pathLst>
            <a:path>
              <a:moveTo>
                <a:pt x="0" y="16655"/>
              </a:moveTo>
              <a:lnTo>
                <a:pt x="208584" y="16655"/>
              </a:lnTo>
            </a:path>
          </a:pathLst>
        </a:custGeom>
        <a:noFill/>
        <a:ln w="12700" cap="flat" cmpd="sng" algn="ctr">
          <a:solidFill>
            <a:srgbClr val="EA612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Eras Medium ITC"/>
            <a:ea typeface="+mn-ea"/>
            <a:cs typeface="+mn-cs"/>
          </a:endParaRPr>
        </a:p>
      </dsp:txBody>
      <dsp:txXfrm>
        <a:off x="1067209" y="922986"/>
        <a:ext cx="7799" cy="7799"/>
      </dsp:txXfrm>
    </dsp:sp>
    <dsp:sp modelId="{579942AC-C51C-4218-9A83-363E8AFF9353}">
      <dsp:nvSpPr>
        <dsp:cNvPr id="0" name=""/>
        <dsp:cNvSpPr/>
      </dsp:nvSpPr>
      <dsp:spPr>
        <a:xfrm>
          <a:off x="510876" y="1004884"/>
          <a:ext cx="1120466" cy="275767"/>
        </a:xfrm>
        <a:prstGeom prst="rect">
          <a:avLst/>
        </a:prstGeom>
        <a:solidFill>
          <a:srgbClr val="FEFFFF"/>
        </a:solidFill>
        <a:ln w="12700" cap="flat" cmpd="sng" algn="ctr">
          <a:solidFill>
            <a:srgbClr val="EA6124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000" kern="1200" dirty="0" smtClean="0">
              <a:solidFill>
                <a:srgbClr val="000000">
                  <a:lumMod val="75000"/>
                  <a:lumOff val="25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完備新創法規環境</a:t>
          </a:r>
          <a:endParaRPr lang="zh-TW" altLang="en-US" sz="1000" kern="1200" dirty="0">
            <a:solidFill>
              <a:srgbClr val="000000">
                <a:lumMod val="75000"/>
                <a:lumOff val="2500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510876" y="1004884"/>
        <a:ext cx="1120466" cy="275767"/>
      </dsp:txXfrm>
    </dsp:sp>
    <dsp:sp modelId="{8FA88DA8-9BFD-4602-8754-FA267B788528}">
      <dsp:nvSpPr>
        <dsp:cNvPr id="0" name=""/>
        <dsp:cNvSpPr/>
      </dsp:nvSpPr>
      <dsp:spPr>
        <a:xfrm rot="10807209">
          <a:off x="615853" y="649782"/>
          <a:ext cx="92190" cy="30259"/>
        </a:xfrm>
        <a:custGeom>
          <a:avLst/>
          <a:gdLst/>
          <a:ahLst/>
          <a:cxnLst/>
          <a:rect l="0" t="0" r="0" b="0"/>
          <a:pathLst>
            <a:path>
              <a:moveTo>
                <a:pt x="0" y="16655"/>
              </a:moveTo>
              <a:lnTo>
                <a:pt x="107129" y="16655"/>
              </a:lnTo>
            </a:path>
          </a:pathLst>
        </a:custGeom>
        <a:noFill/>
        <a:ln w="12700" cap="flat" cmpd="sng" algn="ctr">
          <a:solidFill>
            <a:srgbClr val="EA612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Eras Medium ITC"/>
            <a:ea typeface="+mn-ea"/>
            <a:cs typeface="+mn-cs"/>
          </a:endParaRPr>
        </a:p>
      </dsp:txBody>
      <dsp:txXfrm rot="10800000">
        <a:off x="659644" y="662607"/>
        <a:ext cx="4609" cy="4609"/>
      </dsp:txXfrm>
    </dsp:sp>
    <dsp:sp modelId="{DB01BC38-A3B7-42E7-8A7B-D7AA9965C5D7}">
      <dsp:nvSpPr>
        <dsp:cNvPr id="0" name=""/>
        <dsp:cNvSpPr/>
      </dsp:nvSpPr>
      <dsp:spPr>
        <a:xfrm>
          <a:off x="40306" y="469058"/>
          <a:ext cx="575548" cy="390307"/>
        </a:xfrm>
        <a:prstGeom prst="rect">
          <a:avLst/>
        </a:prstGeom>
        <a:solidFill>
          <a:srgbClr val="FEFFFF"/>
        </a:solidFill>
        <a:ln w="12700" cap="flat" cmpd="sng" algn="ctr">
          <a:solidFill>
            <a:srgbClr val="EA6124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000" kern="1200" dirty="0" smtClean="0">
              <a:solidFill>
                <a:srgbClr val="000000">
                  <a:lumMod val="75000"/>
                  <a:lumOff val="25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活絡創新人才</a:t>
          </a:r>
          <a:endParaRPr lang="zh-TW" altLang="en-US" sz="1000" kern="1200" dirty="0">
            <a:solidFill>
              <a:srgbClr val="000000">
                <a:lumMod val="75000"/>
                <a:lumOff val="2500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40306" y="469058"/>
        <a:ext cx="575548" cy="3903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C928DB-F17A-4E32-A4BB-7EE032E3F584}" type="datetimeFigureOut">
              <a:rPr lang="zh-TW" altLang="en-US" smtClean="0"/>
              <a:t>2020/12/8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31340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9" y="9431340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6D95F2-2BAA-4C8E-9C3C-56CE02E1E4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1585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73494-5D93-4BDC-A359-50371D33656E}" type="datetimeFigureOut">
              <a:rPr lang="zh-TW" altLang="en-US" smtClean="0"/>
              <a:t>2020/12/8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6660"/>
            <a:ext cx="543814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9431601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5" y="9431601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700F3-0E43-40C4-A0B4-230C442B63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2064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344" algn="l" defTabSz="912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668" algn="l" defTabSz="912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997" algn="l" defTabSz="912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325" algn="l" defTabSz="912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1667" algn="l" defTabSz="912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7994" algn="l" defTabSz="912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4327" algn="l" defTabSz="912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0656" algn="l" defTabSz="912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12963-637C-4306-ABE9-939B9830E3E3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9845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700F3-0E43-40C4-A0B4-230C442B6300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5701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046C7-C554-4067-A107-C7F282B6D119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535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046C7-C554-4067-A107-C7F282B6D119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535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700F3-0E43-40C4-A0B4-230C442B6300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1164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700F3-0E43-40C4-A0B4-230C442B6300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6983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700F3-0E43-40C4-A0B4-230C442B6300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6798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50"/>
            <a:ext cx="7772400" cy="110251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0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0E6C-7620-4910-9C47-3D82D0ED2300}" type="datetime1">
              <a:rPr lang="zh-TW" altLang="en-US" smtClean="0"/>
              <a:t>2020/12/8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FE5B-C328-4E55-A2EF-06BC1D040C3C}" type="datetime1">
              <a:rPr lang="zh-TW" altLang="en-US" smtClean="0"/>
              <a:t>2020/12/8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1" y="205980"/>
            <a:ext cx="6019800" cy="43886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1A80-7F14-466D-8638-2C6DBD44EA9B}" type="datetime1">
              <a:rPr lang="zh-TW" altLang="en-US" smtClean="0"/>
              <a:t>2020/12/8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訂版面配置">
    <p:bg>
      <p:bgPr>
        <a:gradFill>
          <a:gsLst>
            <a:gs pos="100000">
              <a:schemeClr val="bg1"/>
            </a:gs>
            <a:gs pos="38000">
              <a:srgbClr val="D2D2CA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BD761-A257-4573-BAF7-E77768842E2B}" type="datetime1">
              <a:rPr lang="zh-TW" altLang="en-US" smtClean="0">
                <a:solidFill>
                  <a:srgbClr val="262626">
                    <a:tint val="75000"/>
                  </a:srgbClr>
                </a:solidFill>
              </a:rPr>
              <a:t>2020/12/8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348AD2-EFC9-4ABF-B7A9-FBC243415C0F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282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bg>
      <p:bgPr>
        <a:gradFill flip="none" rotWithShape="1">
          <a:gsLst>
            <a:gs pos="100000">
              <a:schemeClr val="accent1">
                <a:lumMod val="60000"/>
                <a:lumOff val="40000"/>
              </a:schemeClr>
            </a:gs>
            <a:gs pos="60000">
              <a:srgbClr val="903E98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557389"/>
            <a:ext cx="6858000" cy="1790700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217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標題投影片">
    <p:bg>
      <p:bgPr>
        <a:gradFill flip="none" rotWithShape="1">
          <a:gsLst>
            <a:gs pos="100000">
              <a:schemeClr val="accent2">
                <a:lumMod val="20000"/>
                <a:lumOff val="80000"/>
              </a:schemeClr>
            </a:gs>
            <a:gs pos="60000">
              <a:srgbClr val="FFF2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>
            <a:spLocks noGrp="1"/>
          </p:cNvSpPr>
          <p:nvPr>
            <p:ph type="ctrTitle"/>
          </p:nvPr>
        </p:nvSpPr>
        <p:spPr>
          <a:xfrm>
            <a:off x="1143000" y="1557389"/>
            <a:ext cx="6858000" cy="1790700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tx1"/>
                </a:solidFill>
                <a:effectLst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912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bg>
      <p:bgPr>
        <a:gradFill>
          <a:gsLst>
            <a:gs pos="100000">
              <a:schemeClr val="bg1"/>
            </a:gs>
            <a:gs pos="38000">
              <a:srgbClr val="D2D2CA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C27F-D0E0-4210-B085-89ADA9B41B57}" type="datetime1">
              <a:rPr lang="zh-TW" altLang="en-US" smtClean="0">
                <a:solidFill>
                  <a:srgbClr val="262626">
                    <a:tint val="75000"/>
                  </a:srgbClr>
                </a:solidFill>
              </a:rPr>
              <a:t>2020/12/8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348AD2-EFC9-4ABF-B7A9-FBC243415C0F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296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3" y="1597844"/>
            <a:ext cx="7772400" cy="110251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6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3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5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8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077D9-9C3B-4DDC-AED2-46DDF7F91442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3AF4-5BF8-4CD7-BB93-E1849A371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62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874E-632F-47A1-9BC5-BD9C8A8F68E9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3AF4-5BF8-4CD7-BB93-E1849A371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438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5" y="3305182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5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2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45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686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6913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142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370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9598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3826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94B-8D2A-4558-8724-E44D1A2A1C8E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3AF4-5BF8-4CD7-BB93-E1849A371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687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2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19CE2-75E9-40E6-9031-8CC2D931A9BB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3AF4-5BF8-4CD7-BB93-E1849A371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321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9660E-0134-4374-816E-8829FAFF560F}" type="datetime1">
              <a:rPr lang="zh-TW" altLang="en-US" smtClean="0"/>
              <a:t>2020/12/8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288" indent="0">
              <a:buNone/>
              <a:defRPr sz="1500" b="1"/>
            </a:lvl2pPr>
            <a:lvl3pPr marL="684560" indent="0">
              <a:buNone/>
              <a:defRPr sz="1400" b="1"/>
            </a:lvl3pPr>
            <a:lvl4pPr marL="1026863" indent="0">
              <a:buNone/>
              <a:defRPr sz="1200" b="1"/>
            </a:lvl4pPr>
            <a:lvl5pPr marL="1369134" indent="0">
              <a:buNone/>
              <a:defRPr sz="1200" b="1"/>
            </a:lvl5pPr>
            <a:lvl6pPr marL="1711421" indent="0">
              <a:buNone/>
              <a:defRPr sz="1200" b="1"/>
            </a:lvl6pPr>
            <a:lvl7pPr marL="2053702" indent="0">
              <a:buNone/>
              <a:defRPr sz="1200" b="1"/>
            </a:lvl7pPr>
            <a:lvl8pPr marL="2395981" indent="0">
              <a:buNone/>
              <a:defRPr sz="1200" b="1"/>
            </a:lvl8pPr>
            <a:lvl9pPr marL="2738268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288" indent="0">
              <a:buNone/>
              <a:defRPr sz="1500" b="1"/>
            </a:lvl2pPr>
            <a:lvl3pPr marL="684560" indent="0">
              <a:buNone/>
              <a:defRPr sz="1400" b="1"/>
            </a:lvl3pPr>
            <a:lvl4pPr marL="1026863" indent="0">
              <a:buNone/>
              <a:defRPr sz="1200" b="1"/>
            </a:lvl4pPr>
            <a:lvl5pPr marL="1369134" indent="0">
              <a:buNone/>
              <a:defRPr sz="1200" b="1"/>
            </a:lvl5pPr>
            <a:lvl6pPr marL="1711421" indent="0">
              <a:buNone/>
              <a:defRPr sz="1200" b="1"/>
            </a:lvl6pPr>
            <a:lvl7pPr marL="2053702" indent="0">
              <a:buNone/>
              <a:defRPr sz="1200" b="1"/>
            </a:lvl7pPr>
            <a:lvl8pPr marL="2395981" indent="0">
              <a:buNone/>
              <a:defRPr sz="1200" b="1"/>
            </a:lvl8pPr>
            <a:lvl9pPr marL="2738268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ACB6-8C7E-4677-9F2F-2FCADF0F9BD6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3AF4-5BF8-4CD7-BB93-E1849A371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8860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FB81-7C51-43D5-AB4E-9C2DD2048E27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3AF4-5BF8-4CD7-BB93-E1849A371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1498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6AE7B-C0D8-42E7-88AC-29971BF5E092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3AF4-5BF8-4CD7-BB93-E1849A371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1730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800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288" indent="0">
              <a:buNone/>
              <a:defRPr sz="900"/>
            </a:lvl2pPr>
            <a:lvl3pPr marL="684560" indent="0">
              <a:buNone/>
              <a:defRPr sz="800"/>
            </a:lvl3pPr>
            <a:lvl4pPr marL="1026863" indent="0">
              <a:buNone/>
              <a:defRPr sz="700"/>
            </a:lvl4pPr>
            <a:lvl5pPr marL="1369134" indent="0">
              <a:buNone/>
              <a:defRPr sz="700"/>
            </a:lvl5pPr>
            <a:lvl6pPr marL="1711421" indent="0">
              <a:buNone/>
              <a:defRPr sz="700"/>
            </a:lvl6pPr>
            <a:lvl7pPr marL="2053702" indent="0">
              <a:buNone/>
              <a:defRPr sz="700"/>
            </a:lvl7pPr>
            <a:lvl8pPr marL="2395981" indent="0">
              <a:buNone/>
              <a:defRPr sz="700"/>
            </a:lvl8pPr>
            <a:lvl9pPr marL="2738268" indent="0">
              <a:buNone/>
              <a:defRPr sz="7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41C77-8F30-4172-9263-E4953AC8CCA2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3AF4-5BF8-4CD7-BB93-E1849A371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108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288" indent="0">
              <a:buNone/>
              <a:defRPr sz="2100"/>
            </a:lvl2pPr>
            <a:lvl3pPr marL="684560" indent="0">
              <a:buNone/>
              <a:defRPr sz="1800"/>
            </a:lvl3pPr>
            <a:lvl4pPr marL="1026863" indent="0">
              <a:buNone/>
              <a:defRPr sz="1500"/>
            </a:lvl4pPr>
            <a:lvl5pPr marL="1369134" indent="0">
              <a:buNone/>
              <a:defRPr sz="1500"/>
            </a:lvl5pPr>
            <a:lvl6pPr marL="1711421" indent="0">
              <a:buNone/>
              <a:defRPr sz="1500"/>
            </a:lvl6pPr>
            <a:lvl7pPr marL="2053702" indent="0">
              <a:buNone/>
              <a:defRPr sz="1500"/>
            </a:lvl7pPr>
            <a:lvl8pPr marL="2395981" indent="0">
              <a:buNone/>
              <a:defRPr sz="1500"/>
            </a:lvl8pPr>
            <a:lvl9pPr marL="2738268" indent="0">
              <a:buNone/>
              <a:defRPr sz="15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21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288" indent="0">
              <a:buNone/>
              <a:defRPr sz="900"/>
            </a:lvl2pPr>
            <a:lvl3pPr marL="684560" indent="0">
              <a:buNone/>
              <a:defRPr sz="800"/>
            </a:lvl3pPr>
            <a:lvl4pPr marL="1026863" indent="0">
              <a:buNone/>
              <a:defRPr sz="700"/>
            </a:lvl4pPr>
            <a:lvl5pPr marL="1369134" indent="0">
              <a:buNone/>
              <a:defRPr sz="700"/>
            </a:lvl5pPr>
            <a:lvl6pPr marL="1711421" indent="0">
              <a:buNone/>
              <a:defRPr sz="700"/>
            </a:lvl6pPr>
            <a:lvl7pPr marL="2053702" indent="0">
              <a:buNone/>
              <a:defRPr sz="700"/>
            </a:lvl7pPr>
            <a:lvl8pPr marL="2395981" indent="0">
              <a:buNone/>
              <a:defRPr sz="700"/>
            </a:lvl8pPr>
            <a:lvl9pPr marL="2738268" indent="0">
              <a:buNone/>
              <a:defRPr sz="7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02CE2-7C27-41D7-B9D2-DE47DE6C9B33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3AF4-5BF8-4CD7-BB93-E1849A371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3148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39ABA-E940-4BFC-958B-EE9671330202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3AF4-5BF8-4CD7-BB93-E1849A371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6609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2" y="205986"/>
            <a:ext cx="6019800" cy="43886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3EF22-35E5-4DFD-8DD2-1274261F1CED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3AF4-5BF8-4CD7-BB93-E1849A371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9988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3" y="1597841"/>
            <a:ext cx="7772400" cy="110251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90289-6D9D-419E-AF60-7FECD0C5635B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3AF4-5BF8-4CD7-BB93-E1849A371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1559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E1D9B-918D-4256-A903-FB22A02EE872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3AF4-5BF8-4CD7-BB93-E1849A371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19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5" y="3305182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5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3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476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716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6954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193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431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96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3909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7D21-910C-4A7E-B8C4-C91A1F9FDBD6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3AF4-5BF8-4CD7-BB93-E1849A371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019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4" y="3305188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3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6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89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3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16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79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43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06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3946E-6072-4014-91FE-F5F2E7C36CE6}" type="datetime1">
              <a:rPr lang="zh-TW" altLang="en-US" smtClean="0"/>
              <a:t>2020/12/8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2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51820-9250-4B5D-8E74-BCE83917DDA9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3AF4-5BF8-4CD7-BB93-E1849A371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468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390" indent="0">
              <a:buNone/>
              <a:defRPr sz="1500" b="1"/>
            </a:lvl2pPr>
            <a:lvl3pPr marL="684767" indent="0">
              <a:buNone/>
              <a:defRPr sz="1400" b="1"/>
            </a:lvl3pPr>
            <a:lvl4pPr marL="1027169" indent="0">
              <a:buNone/>
              <a:defRPr sz="1200" b="1"/>
            </a:lvl4pPr>
            <a:lvl5pPr marL="1369545" indent="0">
              <a:buNone/>
              <a:defRPr sz="1200" b="1"/>
            </a:lvl5pPr>
            <a:lvl6pPr marL="1711934" indent="0">
              <a:buNone/>
              <a:defRPr sz="1200" b="1"/>
            </a:lvl6pPr>
            <a:lvl7pPr marL="2054318" indent="0">
              <a:buNone/>
              <a:defRPr sz="1200" b="1"/>
            </a:lvl7pPr>
            <a:lvl8pPr marL="2396700" indent="0">
              <a:buNone/>
              <a:defRPr sz="1200" b="1"/>
            </a:lvl8pPr>
            <a:lvl9pPr marL="273909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390" indent="0">
              <a:buNone/>
              <a:defRPr sz="1500" b="1"/>
            </a:lvl2pPr>
            <a:lvl3pPr marL="684767" indent="0">
              <a:buNone/>
              <a:defRPr sz="1400" b="1"/>
            </a:lvl3pPr>
            <a:lvl4pPr marL="1027169" indent="0">
              <a:buNone/>
              <a:defRPr sz="1200" b="1"/>
            </a:lvl4pPr>
            <a:lvl5pPr marL="1369545" indent="0">
              <a:buNone/>
              <a:defRPr sz="1200" b="1"/>
            </a:lvl5pPr>
            <a:lvl6pPr marL="1711934" indent="0">
              <a:buNone/>
              <a:defRPr sz="1200" b="1"/>
            </a:lvl6pPr>
            <a:lvl7pPr marL="2054318" indent="0">
              <a:buNone/>
              <a:defRPr sz="1200" b="1"/>
            </a:lvl7pPr>
            <a:lvl8pPr marL="2396700" indent="0">
              <a:buNone/>
              <a:defRPr sz="1200" b="1"/>
            </a:lvl8pPr>
            <a:lvl9pPr marL="273909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7385-5EC2-40C6-9CAE-DD0515FE7549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3AF4-5BF8-4CD7-BB93-E1849A371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9653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3A017-A27B-47BB-A7AD-56F4A15BBF46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3AF4-5BF8-4CD7-BB93-E1849A371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5328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9EC40-CD44-4744-9D69-5160A56EBF15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3AF4-5BF8-4CD7-BB93-E1849A371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3218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390" indent="0">
              <a:buNone/>
              <a:defRPr sz="900"/>
            </a:lvl2pPr>
            <a:lvl3pPr marL="684767" indent="0">
              <a:buNone/>
              <a:defRPr sz="800"/>
            </a:lvl3pPr>
            <a:lvl4pPr marL="1027169" indent="0">
              <a:buNone/>
              <a:defRPr sz="700"/>
            </a:lvl4pPr>
            <a:lvl5pPr marL="1369545" indent="0">
              <a:buNone/>
              <a:defRPr sz="700"/>
            </a:lvl5pPr>
            <a:lvl6pPr marL="1711934" indent="0">
              <a:buNone/>
              <a:defRPr sz="700"/>
            </a:lvl6pPr>
            <a:lvl7pPr marL="2054318" indent="0">
              <a:buNone/>
              <a:defRPr sz="700"/>
            </a:lvl7pPr>
            <a:lvl8pPr marL="2396700" indent="0">
              <a:buNone/>
              <a:defRPr sz="700"/>
            </a:lvl8pPr>
            <a:lvl9pPr marL="2739090" indent="0">
              <a:buNone/>
              <a:defRPr sz="7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62C37-21EB-4674-8D91-59321C34F271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3AF4-5BF8-4CD7-BB93-E1849A371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1151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390" indent="0">
              <a:buNone/>
              <a:defRPr sz="2100"/>
            </a:lvl2pPr>
            <a:lvl3pPr marL="684767" indent="0">
              <a:buNone/>
              <a:defRPr sz="1800"/>
            </a:lvl3pPr>
            <a:lvl4pPr marL="1027169" indent="0">
              <a:buNone/>
              <a:defRPr sz="1500"/>
            </a:lvl4pPr>
            <a:lvl5pPr marL="1369545" indent="0">
              <a:buNone/>
              <a:defRPr sz="1500"/>
            </a:lvl5pPr>
            <a:lvl6pPr marL="1711934" indent="0">
              <a:buNone/>
              <a:defRPr sz="1500"/>
            </a:lvl6pPr>
            <a:lvl7pPr marL="2054318" indent="0">
              <a:buNone/>
              <a:defRPr sz="1500"/>
            </a:lvl7pPr>
            <a:lvl8pPr marL="2396700" indent="0">
              <a:buNone/>
              <a:defRPr sz="1500"/>
            </a:lvl8pPr>
            <a:lvl9pPr marL="2739090" indent="0">
              <a:buNone/>
              <a:defRPr sz="15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18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390" indent="0">
              <a:buNone/>
              <a:defRPr sz="900"/>
            </a:lvl2pPr>
            <a:lvl3pPr marL="684767" indent="0">
              <a:buNone/>
              <a:defRPr sz="800"/>
            </a:lvl3pPr>
            <a:lvl4pPr marL="1027169" indent="0">
              <a:buNone/>
              <a:defRPr sz="700"/>
            </a:lvl4pPr>
            <a:lvl5pPr marL="1369545" indent="0">
              <a:buNone/>
              <a:defRPr sz="700"/>
            </a:lvl5pPr>
            <a:lvl6pPr marL="1711934" indent="0">
              <a:buNone/>
              <a:defRPr sz="700"/>
            </a:lvl6pPr>
            <a:lvl7pPr marL="2054318" indent="0">
              <a:buNone/>
              <a:defRPr sz="700"/>
            </a:lvl7pPr>
            <a:lvl8pPr marL="2396700" indent="0">
              <a:buNone/>
              <a:defRPr sz="700"/>
            </a:lvl8pPr>
            <a:lvl9pPr marL="2739090" indent="0">
              <a:buNone/>
              <a:defRPr sz="7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28855-A4EE-4B2E-A900-370DD6C30BE1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3AF4-5BF8-4CD7-BB93-E1849A371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0031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A8A77-FD62-47FC-8C8F-469C0E5F56A8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3AF4-5BF8-4CD7-BB93-E1849A371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9334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2" y="205986"/>
            <a:ext cx="6019800" cy="43886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71DDF-C042-43BE-92A7-E35289E89C82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3AF4-5BF8-4CD7-BB93-E1849A371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9937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3" y="1597837"/>
            <a:ext cx="7772400" cy="110251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2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5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7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0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FA739-B105-49E2-91AF-E1A1C00932EA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3AF4-5BF8-4CD7-BB93-E1849A371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2405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2C0B-C04D-423B-8993-84EBD29BE6C5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3AF4-5BF8-4CD7-BB93-E1849A371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009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1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3281-8FD6-4743-B538-778ADF8283D5}" type="datetime1">
              <a:rPr lang="zh-TW" altLang="en-US" smtClean="0"/>
              <a:t>2020/12/8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5" y="3305182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5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5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0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757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009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261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514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9766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018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07157-7F7D-4308-8FB2-7B2237BB6210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3AF4-5BF8-4CD7-BB93-E1849A371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9616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2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96C9-A0B9-42D6-B17F-43E6F5D8E8ED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3AF4-5BF8-4CD7-BB93-E1849A371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855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526" indent="0">
              <a:buNone/>
              <a:defRPr sz="1500" b="1"/>
            </a:lvl2pPr>
            <a:lvl3pPr marL="685043" indent="0">
              <a:buNone/>
              <a:defRPr sz="1400" b="1"/>
            </a:lvl3pPr>
            <a:lvl4pPr marL="1027577" indent="0">
              <a:buNone/>
              <a:defRPr sz="1200" b="1"/>
            </a:lvl4pPr>
            <a:lvl5pPr marL="1370093" indent="0">
              <a:buNone/>
              <a:defRPr sz="1200" b="1"/>
            </a:lvl5pPr>
            <a:lvl6pPr marL="1712618" indent="0">
              <a:buNone/>
              <a:defRPr sz="1200" b="1"/>
            </a:lvl6pPr>
            <a:lvl7pPr marL="2055140" indent="0">
              <a:buNone/>
              <a:defRPr sz="1200" b="1"/>
            </a:lvl7pPr>
            <a:lvl8pPr marL="2397660" indent="0">
              <a:buNone/>
              <a:defRPr sz="1200" b="1"/>
            </a:lvl8pPr>
            <a:lvl9pPr marL="2740186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526" indent="0">
              <a:buNone/>
              <a:defRPr sz="1500" b="1"/>
            </a:lvl2pPr>
            <a:lvl3pPr marL="685043" indent="0">
              <a:buNone/>
              <a:defRPr sz="1400" b="1"/>
            </a:lvl3pPr>
            <a:lvl4pPr marL="1027577" indent="0">
              <a:buNone/>
              <a:defRPr sz="1200" b="1"/>
            </a:lvl4pPr>
            <a:lvl5pPr marL="1370093" indent="0">
              <a:buNone/>
              <a:defRPr sz="1200" b="1"/>
            </a:lvl5pPr>
            <a:lvl6pPr marL="1712618" indent="0">
              <a:buNone/>
              <a:defRPr sz="1200" b="1"/>
            </a:lvl6pPr>
            <a:lvl7pPr marL="2055140" indent="0">
              <a:buNone/>
              <a:defRPr sz="1200" b="1"/>
            </a:lvl7pPr>
            <a:lvl8pPr marL="2397660" indent="0">
              <a:buNone/>
              <a:defRPr sz="1200" b="1"/>
            </a:lvl8pPr>
            <a:lvl9pPr marL="2740186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0D642-11D9-47A3-8EE3-B5FCBB45E47F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3AF4-5BF8-4CD7-BB93-E1849A371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8605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8A94D-A923-4450-81F7-E37F50937D0E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3AF4-5BF8-4CD7-BB93-E1849A371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4970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5D1A-758F-4247-804B-E679BF2357FB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3AF4-5BF8-4CD7-BB93-E1849A371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230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526" indent="0">
              <a:buNone/>
              <a:defRPr sz="900"/>
            </a:lvl2pPr>
            <a:lvl3pPr marL="685043" indent="0">
              <a:buNone/>
              <a:defRPr sz="800"/>
            </a:lvl3pPr>
            <a:lvl4pPr marL="1027577" indent="0">
              <a:buNone/>
              <a:defRPr sz="700"/>
            </a:lvl4pPr>
            <a:lvl5pPr marL="1370093" indent="0">
              <a:buNone/>
              <a:defRPr sz="700"/>
            </a:lvl5pPr>
            <a:lvl6pPr marL="1712618" indent="0">
              <a:buNone/>
              <a:defRPr sz="700"/>
            </a:lvl6pPr>
            <a:lvl7pPr marL="2055140" indent="0">
              <a:buNone/>
              <a:defRPr sz="700"/>
            </a:lvl7pPr>
            <a:lvl8pPr marL="2397660" indent="0">
              <a:buNone/>
              <a:defRPr sz="700"/>
            </a:lvl8pPr>
            <a:lvl9pPr marL="2740186" indent="0">
              <a:buNone/>
              <a:defRPr sz="7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85F-E130-4C35-9428-1899573036D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3AF4-5BF8-4CD7-BB93-E1849A371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5277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526" indent="0">
              <a:buNone/>
              <a:defRPr sz="2100"/>
            </a:lvl2pPr>
            <a:lvl3pPr marL="685043" indent="0">
              <a:buNone/>
              <a:defRPr sz="1800"/>
            </a:lvl3pPr>
            <a:lvl4pPr marL="1027577" indent="0">
              <a:buNone/>
              <a:defRPr sz="1500"/>
            </a:lvl4pPr>
            <a:lvl5pPr marL="1370093" indent="0">
              <a:buNone/>
              <a:defRPr sz="1500"/>
            </a:lvl5pPr>
            <a:lvl6pPr marL="1712618" indent="0">
              <a:buNone/>
              <a:defRPr sz="1500"/>
            </a:lvl6pPr>
            <a:lvl7pPr marL="2055140" indent="0">
              <a:buNone/>
              <a:defRPr sz="1500"/>
            </a:lvl7pPr>
            <a:lvl8pPr marL="2397660" indent="0">
              <a:buNone/>
              <a:defRPr sz="1500"/>
            </a:lvl8pPr>
            <a:lvl9pPr marL="2740186" indent="0">
              <a:buNone/>
              <a:defRPr sz="15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14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526" indent="0">
              <a:buNone/>
              <a:defRPr sz="900"/>
            </a:lvl2pPr>
            <a:lvl3pPr marL="685043" indent="0">
              <a:buNone/>
              <a:defRPr sz="800"/>
            </a:lvl3pPr>
            <a:lvl4pPr marL="1027577" indent="0">
              <a:buNone/>
              <a:defRPr sz="700"/>
            </a:lvl4pPr>
            <a:lvl5pPr marL="1370093" indent="0">
              <a:buNone/>
              <a:defRPr sz="700"/>
            </a:lvl5pPr>
            <a:lvl6pPr marL="1712618" indent="0">
              <a:buNone/>
              <a:defRPr sz="700"/>
            </a:lvl6pPr>
            <a:lvl7pPr marL="2055140" indent="0">
              <a:buNone/>
              <a:defRPr sz="700"/>
            </a:lvl7pPr>
            <a:lvl8pPr marL="2397660" indent="0">
              <a:buNone/>
              <a:defRPr sz="700"/>
            </a:lvl8pPr>
            <a:lvl9pPr marL="2740186" indent="0">
              <a:buNone/>
              <a:defRPr sz="7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1762-F7FA-44F9-B38B-D730F6BB8B56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3AF4-5BF8-4CD7-BB93-E1849A371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7863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CCB5-7C57-4EFE-8B38-9B3D3D42C265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3AF4-5BF8-4CD7-BB93-E1849A371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2788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2" y="205986"/>
            <a:ext cx="6019800" cy="43886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6DF34-A81C-40D6-AFD0-FEF9975111E3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3AF4-5BF8-4CD7-BB93-E1849A371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9545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3" y="1597832"/>
            <a:ext cx="7772400" cy="110251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8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1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084A-DD00-4C4C-8326-B054053008E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3AF4-5BF8-4CD7-BB93-E1849A371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561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44" indent="0">
              <a:buNone/>
              <a:defRPr sz="2000" b="1"/>
            </a:lvl2pPr>
            <a:lvl3pPr marL="912668" indent="0">
              <a:buNone/>
              <a:defRPr sz="1800" b="1"/>
            </a:lvl3pPr>
            <a:lvl4pPr marL="1368997" indent="0">
              <a:buNone/>
              <a:defRPr sz="1600" b="1"/>
            </a:lvl4pPr>
            <a:lvl5pPr marL="1825325" indent="0">
              <a:buNone/>
              <a:defRPr sz="1600" b="1"/>
            </a:lvl5pPr>
            <a:lvl6pPr marL="2281667" indent="0">
              <a:buNone/>
              <a:defRPr sz="1600" b="1"/>
            </a:lvl6pPr>
            <a:lvl7pPr marL="2737994" indent="0">
              <a:buNone/>
              <a:defRPr sz="1600" b="1"/>
            </a:lvl7pPr>
            <a:lvl8pPr marL="3194327" indent="0">
              <a:buNone/>
              <a:defRPr sz="1600" b="1"/>
            </a:lvl8pPr>
            <a:lvl9pPr marL="3650656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34" y="115133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44" indent="0">
              <a:buNone/>
              <a:defRPr sz="2000" b="1"/>
            </a:lvl2pPr>
            <a:lvl3pPr marL="912668" indent="0">
              <a:buNone/>
              <a:defRPr sz="1800" b="1"/>
            </a:lvl3pPr>
            <a:lvl4pPr marL="1368997" indent="0">
              <a:buNone/>
              <a:defRPr sz="1600" b="1"/>
            </a:lvl4pPr>
            <a:lvl5pPr marL="1825325" indent="0">
              <a:buNone/>
              <a:defRPr sz="1600" b="1"/>
            </a:lvl5pPr>
            <a:lvl6pPr marL="2281667" indent="0">
              <a:buNone/>
              <a:defRPr sz="1600" b="1"/>
            </a:lvl6pPr>
            <a:lvl7pPr marL="2737994" indent="0">
              <a:buNone/>
              <a:defRPr sz="1600" b="1"/>
            </a:lvl7pPr>
            <a:lvl8pPr marL="3194327" indent="0">
              <a:buNone/>
              <a:defRPr sz="1600" b="1"/>
            </a:lvl8pPr>
            <a:lvl9pPr marL="3650656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34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57EA9-104A-4E65-8892-F6E7434DCF88}" type="datetime1">
              <a:rPr lang="zh-TW" altLang="en-US" smtClean="0"/>
              <a:t>2020/12/8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871D6-4B6E-4F62-91CA-28EF44088739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3AF4-5BF8-4CD7-BB93-E1849A371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8652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5" y="3305182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5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6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3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08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077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347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616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9886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155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B95D8-5E6D-44C7-BAC0-2C6FFB004D72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3AF4-5BF8-4CD7-BB93-E1849A371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4056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2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E2E7-8D80-4906-A67C-9D4877686568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3AF4-5BF8-4CD7-BB93-E1849A371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1624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96" indent="0">
              <a:buNone/>
              <a:defRPr sz="1500" b="1"/>
            </a:lvl2pPr>
            <a:lvl3pPr marL="685388" indent="0">
              <a:buNone/>
              <a:defRPr sz="1400" b="1"/>
            </a:lvl3pPr>
            <a:lvl4pPr marL="1028087" indent="0">
              <a:buNone/>
              <a:defRPr sz="1200" b="1"/>
            </a:lvl4pPr>
            <a:lvl5pPr marL="1370778" indent="0">
              <a:buNone/>
              <a:defRPr sz="1200" b="1"/>
            </a:lvl5pPr>
            <a:lvl6pPr marL="1713473" indent="0">
              <a:buNone/>
              <a:defRPr sz="1200" b="1"/>
            </a:lvl6pPr>
            <a:lvl7pPr marL="2056167" indent="0">
              <a:buNone/>
              <a:defRPr sz="1200" b="1"/>
            </a:lvl7pPr>
            <a:lvl8pPr marL="2398860" indent="0">
              <a:buNone/>
              <a:defRPr sz="1200" b="1"/>
            </a:lvl8pPr>
            <a:lvl9pPr marL="2741556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96" indent="0">
              <a:buNone/>
              <a:defRPr sz="1500" b="1"/>
            </a:lvl2pPr>
            <a:lvl3pPr marL="685388" indent="0">
              <a:buNone/>
              <a:defRPr sz="1400" b="1"/>
            </a:lvl3pPr>
            <a:lvl4pPr marL="1028087" indent="0">
              <a:buNone/>
              <a:defRPr sz="1200" b="1"/>
            </a:lvl4pPr>
            <a:lvl5pPr marL="1370778" indent="0">
              <a:buNone/>
              <a:defRPr sz="1200" b="1"/>
            </a:lvl5pPr>
            <a:lvl6pPr marL="1713473" indent="0">
              <a:buNone/>
              <a:defRPr sz="1200" b="1"/>
            </a:lvl6pPr>
            <a:lvl7pPr marL="2056167" indent="0">
              <a:buNone/>
              <a:defRPr sz="1200" b="1"/>
            </a:lvl7pPr>
            <a:lvl8pPr marL="2398860" indent="0">
              <a:buNone/>
              <a:defRPr sz="1200" b="1"/>
            </a:lvl8pPr>
            <a:lvl9pPr marL="2741556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DD401-211E-49CE-AF0E-F8C6DBA01CCA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3AF4-5BF8-4CD7-BB93-E1849A371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791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7E37D-08C8-48CA-A020-E7CBF0B354C9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3AF4-5BF8-4CD7-BB93-E1849A371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9357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6B82-70D1-4BCC-86CF-746E02C9214E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3AF4-5BF8-4CD7-BB93-E1849A371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5550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696" indent="0">
              <a:buNone/>
              <a:defRPr sz="900"/>
            </a:lvl2pPr>
            <a:lvl3pPr marL="685388" indent="0">
              <a:buNone/>
              <a:defRPr sz="800"/>
            </a:lvl3pPr>
            <a:lvl4pPr marL="1028087" indent="0">
              <a:buNone/>
              <a:defRPr sz="700"/>
            </a:lvl4pPr>
            <a:lvl5pPr marL="1370778" indent="0">
              <a:buNone/>
              <a:defRPr sz="700"/>
            </a:lvl5pPr>
            <a:lvl6pPr marL="1713473" indent="0">
              <a:buNone/>
              <a:defRPr sz="700"/>
            </a:lvl6pPr>
            <a:lvl7pPr marL="2056167" indent="0">
              <a:buNone/>
              <a:defRPr sz="700"/>
            </a:lvl7pPr>
            <a:lvl8pPr marL="2398860" indent="0">
              <a:buNone/>
              <a:defRPr sz="700"/>
            </a:lvl8pPr>
            <a:lvl9pPr marL="2741556" indent="0">
              <a:buNone/>
              <a:defRPr sz="7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69D-3A57-49F2-8D77-E8EB1DFF578E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3AF4-5BF8-4CD7-BB93-E1849A371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6470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696" indent="0">
              <a:buNone/>
              <a:defRPr sz="2100"/>
            </a:lvl2pPr>
            <a:lvl3pPr marL="685388" indent="0">
              <a:buNone/>
              <a:defRPr sz="1800"/>
            </a:lvl3pPr>
            <a:lvl4pPr marL="1028087" indent="0">
              <a:buNone/>
              <a:defRPr sz="1500"/>
            </a:lvl4pPr>
            <a:lvl5pPr marL="1370778" indent="0">
              <a:buNone/>
              <a:defRPr sz="1500"/>
            </a:lvl5pPr>
            <a:lvl6pPr marL="1713473" indent="0">
              <a:buNone/>
              <a:defRPr sz="1500"/>
            </a:lvl6pPr>
            <a:lvl7pPr marL="2056167" indent="0">
              <a:buNone/>
              <a:defRPr sz="1500"/>
            </a:lvl7pPr>
            <a:lvl8pPr marL="2398860" indent="0">
              <a:buNone/>
              <a:defRPr sz="1500"/>
            </a:lvl8pPr>
            <a:lvl9pPr marL="2741556" indent="0">
              <a:buNone/>
              <a:defRPr sz="15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696" indent="0">
              <a:buNone/>
              <a:defRPr sz="900"/>
            </a:lvl2pPr>
            <a:lvl3pPr marL="685388" indent="0">
              <a:buNone/>
              <a:defRPr sz="800"/>
            </a:lvl3pPr>
            <a:lvl4pPr marL="1028087" indent="0">
              <a:buNone/>
              <a:defRPr sz="700"/>
            </a:lvl4pPr>
            <a:lvl5pPr marL="1370778" indent="0">
              <a:buNone/>
              <a:defRPr sz="700"/>
            </a:lvl5pPr>
            <a:lvl6pPr marL="1713473" indent="0">
              <a:buNone/>
              <a:defRPr sz="700"/>
            </a:lvl6pPr>
            <a:lvl7pPr marL="2056167" indent="0">
              <a:buNone/>
              <a:defRPr sz="700"/>
            </a:lvl7pPr>
            <a:lvl8pPr marL="2398860" indent="0">
              <a:buNone/>
              <a:defRPr sz="700"/>
            </a:lvl8pPr>
            <a:lvl9pPr marL="2741556" indent="0">
              <a:buNone/>
              <a:defRPr sz="7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1F6E2-9474-4BAE-A53D-7805F4AF63E6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3AF4-5BF8-4CD7-BB93-E1849A371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53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C8C7-1C29-45A4-A04D-0274B151FCE0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3AF4-5BF8-4CD7-BB93-E1849A371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9527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2" y="205986"/>
            <a:ext cx="6019800" cy="43886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33E00-B184-4627-BC8B-ABF74F84C15C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3AF4-5BF8-4CD7-BB93-E1849A371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327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B6F3F-CBEF-4C0D-AC4D-2A731FA1A2A0}" type="datetime1">
              <a:rPr lang="zh-TW" altLang="en-US" smtClean="0"/>
              <a:t>2020/12/8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3" y="1597826"/>
            <a:ext cx="7772400" cy="110251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86A2-F8F7-4F4A-9C9E-9681060EFB52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3AF4-5BF8-4CD7-BB93-E1849A371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9227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6116-3DD8-487D-9D0D-783768A8DA48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3AF4-5BF8-4CD7-BB93-E1849A371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8394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5" y="3305182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5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C2B30-9A2F-447C-AD93-354F66DFF61A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3AF4-5BF8-4CD7-BB93-E1849A371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8820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2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129FC-EC1E-4236-8ADD-B7BEBFA0492F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3AF4-5BF8-4CD7-BB93-E1849A371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1843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24E71-8FAD-41B8-95EC-EB8AB752CB91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3AF4-5BF8-4CD7-BB93-E1849A371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49655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5C7FC-C014-44C0-B574-ED71792F875D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3AF4-5BF8-4CD7-BB93-E1849A371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4150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F48F-5841-4654-8E8A-25E8AE6069A0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3AF4-5BF8-4CD7-BB93-E1849A371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67442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95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85C0-E8D0-40F5-8617-E57BA77F0DC1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3AF4-5BF8-4CD7-BB93-E1849A371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6111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85255-2936-44AE-BD39-74F42E5F25A0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3AF4-5BF8-4CD7-BB93-E1849A371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6805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836CE-650D-4BFA-9925-0A2464475813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3AF4-5BF8-4CD7-BB93-E1849A371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7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F251-C5FC-422C-BBA1-FA69817E97F8}" type="datetime1">
              <a:rPr lang="zh-TW" altLang="en-US" smtClean="0"/>
              <a:t>2020/12/8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2" y="205986"/>
            <a:ext cx="6019800" cy="43886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CDA36-8D97-4F0A-8247-219CFF5E3093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3AF4-5BF8-4CD7-BB93-E1849A371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154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6" y="204790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344" indent="0">
              <a:buNone/>
              <a:defRPr sz="1200"/>
            </a:lvl2pPr>
            <a:lvl3pPr marL="912668" indent="0">
              <a:buNone/>
              <a:defRPr sz="1000"/>
            </a:lvl3pPr>
            <a:lvl4pPr marL="1368997" indent="0">
              <a:buNone/>
              <a:defRPr sz="900"/>
            </a:lvl4pPr>
            <a:lvl5pPr marL="1825325" indent="0">
              <a:buNone/>
              <a:defRPr sz="900"/>
            </a:lvl5pPr>
            <a:lvl6pPr marL="2281667" indent="0">
              <a:buNone/>
              <a:defRPr sz="900"/>
            </a:lvl6pPr>
            <a:lvl7pPr marL="2737994" indent="0">
              <a:buNone/>
              <a:defRPr sz="900"/>
            </a:lvl7pPr>
            <a:lvl8pPr marL="3194327" indent="0">
              <a:buNone/>
              <a:defRPr sz="900"/>
            </a:lvl8pPr>
            <a:lvl9pPr marL="3650656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205D-6028-46B9-93B3-5560D9D7D53F}" type="datetime1">
              <a:rPr lang="zh-TW" altLang="en-US" smtClean="0"/>
              <a:t>2020/12/8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4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344" indent="0">
              <a:buNone/>
              <a:defRPr sz="2800"/>
            </a:lvl2pPr>
            <a:lvl3pPr marL="912668" indent="0">
              <a:buNone/>
              <a:defRPr sz="2400"/>
            </a:lvl3pPr>
            <a:lvl4pPr marL="1368997" indent="0">
              <a:buNone/>
              <a:defRPr sz="2000"/>
            </a:lvl4pPr>
            <a:lvl5pPr marL="1825325" indent="0">
              <a:buNone/>
              <a:defRPr sz="2000"/>
            </a:lvl5pPr>
            <a:lvl6pPr marL="2281667" indent="0">
              <a:buNone/>
              <a:defRPr sz="2000"/>
            </a:lvl6pPr>
            <a:lvl7pPr marL="2737994" indent="0">
              <a:buNone/>
              <a:defRPr sz="2000"/>
            </a:lvl7pPr>
            <a:lvl8pPr marL="3194327" indent="0">
              <a:buNone/>
              <a:defRPr sz="2000"/>
            </a:lvl8pPr>
            <a:lvl9pPr marL="3650656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2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344" indent="0">
              <a:buNone/>
              <a:defRPr sz="1200"/>
            </a:lvl2pPr>
            <a:lvl3pPr marL="912668" indent="0">
              <a:buNone/>
              <a:defRPr sz="1000"/>
            </a:lvl3pPr>
            <a:lvl4pPr marL="1368997" indent="0">
              <a:buNone/>
              <a:defRPr sz="900"/>
            </a:lvl4pPr>
            <a:lvl5pPr marL="1825325" indent="0">
              <a:buNone/>
              <a:defRPr sz="900"/>
            </a:lvl5pPr>
            <a:lvl6pPr marL="2281667" indent="0">
              <a:buNone/>
              <a:defRPr sz="900"/>
            </a:lvl6pPr>
            <a:lvl7pPr marL="2737994" indent="0">
              <a:buNone/>
              <a:defRPr sz="900"/>
            </a:lvl7pPr>
            <a:lvl8pPr marL="3194327" indent="0">
              <a:buNone/>
              <a:defRPr sz="900"/>
            </a:lvl8pPr>
            <a:lvl9pPr marL="3650656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E05A-7741-4C52-A54B-6B5E1B844544}" type="datetime1">
              <a:rPr lang="zh-TW" altLang="en-US" smtClean="0"/>
              <a:t>2020/12/8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269" tIns="45635" rIns="91269" bIns="45635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91269" tIns="45635" rIns="91269" bIns="45635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73"/>
            <a:ext cx="2133600" cy="273844"/>
          </a:xfrm>
          <a:prstGeom prst="rect">
            <a:avLst/>
          </a:prstGeom>
        </p:spPr>
        <p:txBody>
          <a:bodyPr vert="horz" lIns="91269" tIns="45635" rIns="91269" bIns="4563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08B1D-A05D-4BA5-8292-A51A6F4FECA5}" type="datetime1">
              <a:rPr lang="zh-TW" altLang="en-US" smtClean="0"/>
              <a:t>2020/12/8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73"/>
            <a:ext cx="2895600" cy="273844"/>
          </a:xfrm>
          <a:prstGeom prst="rect">
            <a:avLst/>
          </a:prstGeom>
        </p:spPr>
        <p:txBody>
          <a:bodyPr vert="horz" lIns="91269" tIns="45635" rIns="91269" bIns="4563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73"/>
            <a:ext cx="2133600" cy="273844"/>
          </a:xfrm>
          <a:prstGeom prst="rect">
            <a:avLst/>
          </a:prstGeom>
        </p:spPr>
        <p:txBody>
          <a:bodyPr vert="horz" lIns="91269" tIns="45635" rIns="91269" bIns="4563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1" r:id="rId12"/>
  </p:sldLayoutIdLst>
  <p:hf hdr="0" ftr="0" dt="0"/>
  <p:txStyles>
    <p:titleStyle>
      <a:lvl1pPr algn="ctr" defTabSz="91266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254" indent="-342254" algn="l" defTabSz="91266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544" indent="-285209" algn="l" defTabSz="91266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34" indent="-228173" algn="l" defTabSz="91266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169" indent="-228173" algn="l" defTabSz="91266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497" indent="-228173" algn="l" defTabSz="91266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829" indent="-228173" algn="l" defTabSz="91266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157" indent="-228173" algn="l" defTabSz="91266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501" indent="-228173" algn="l" defTabSz="91266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8825" indent="-228173" algn="l" defTabSz="91266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26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44" algn="l" defTabSz="9126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668" algn="l" defTabSz="9126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997" algn="l" defTabSz="9126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325" algn="l" defTabSz="9126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667" algn="l" defTabSz="9126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994" algn="l" defTabSz="9126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327" algn="l" defTabSz="9126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656" algn="l" defTabSz="9126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38000">
              <a:srgbClr val="D2D2C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800145"/>
          </a:xfrm>
          <a:prstGeom prst="rect">
            <a:avLst/>
          </a:prstGeom>
        </p:spPr>
        <p:txBody>
          <a:bodyPr vert="horz" lIns="91269" tIns="45635" rIns="91269" bIns="45635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074005"/>
            <a:ext cx="7886700" cy="3558733"/>
          </a:xfrm>
          <a:prstGeom prst="rect">
            <a:avLst/>
          </a:prstGeom>
        </p:spPr>
        <p:txBody>
          <a:bodyPr vert="horz" lIns="91269" tIns="45635" rIns="91269" bIns="45635" rtlCol="0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4767273"/>
            <a:ext cx="2057400" cy="273844"/>
          </a:xfrm>
          <a:prstGeom prst="rect">
            <a:avLst/>
          </a:prstGeom>
        </p:spPr>
        <p:txBody>
          <a:bodyPr vert="horz" lIns="91269" tIns="45635" rIns="91269" bIns="45635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Century Gothic" panose="020B0502020202020204" pitchFamily="34" charset="0"/>
              </a:defRPr>
            </a:lvl1pPr>
          </a:lstStyle>
          <a:p>
            <a:fld id="{B8C9C81D-44E3-4BBD-8A3B-CFDFF166F8FF}" type="datetime1">
              <a:rPr lang="zh-TW" altLang="en-US" smtClean="0">
                <a:solidFill>
                  <a:srgbClr val="262626">
                    <a:tint val="75000"/>
                  </a:srgbClr>
                </a:solidFill>
              </a:rPr>
              <a:t>2020/12/8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4767273"/>
            <a:ext cx="2057400" cy="273844"/>
          </a:xfrm>
          <a:prstGeom prst="rect">
            <a:avLst/>
          </a:prstGeom>
        </p:spPr>
        <p:txBody>
          <a:bodyPr vert="horz" lIns="91269" tIns="45635" rIns="91269" bIns="45635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Century Gothic" panose="020B0502020202020204" pitchFamily="34" charset="0"/>
              </a:defRPr>
            </a:lvl1pPr>
          </a:lstStyle>
          <a:p>
            <a:fld id="{06348AD2-EFC9-4ABF-B7A9-FBC243415C0F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377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hf hdr="0" ftr="0" dt="0"/>
  <p:txStyles>
    <p:titleStyle>
      <a:lvl1pPr algn="l" defTabSz="912668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tx1">
              <a:lumMod val="75000"/>
              <a:lumOff val="25000"/>
            </a:schemeClr>
          </a:solidFill>
          <a:effectLst/>
          <a:latin typeface="Century Gothic" panose="020B0502020202020204" pitchFamily="34" charset="0"/>
          <a:ea typeface="Century Gothic" panose="020B0502020202020204" pitchFamily="34" charset="0"/>
          <a:cs typeface="+mj-cs"/>
        </a:defRPr>
      </a:lvl1pPr>
    </p:titleStyle>
    <p:bodyStyle>
      <a:lvl1pPr marL="228173" indent="-228173" algn="l" defTabSz="91266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Century Gothic" panose="020B0502020202020204" pitchFamily="34" charset="0"/>
          <a:cs typeface="+mn-cs"/>
        </a:defRPr>
      </a:lvl1pPr>
      <a:lvl2pPr marL="684491" indent="-228173" algn="l" defTabSz="9126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Century Gothic" panose="020B0502020202020204" pitchFamily="34" charset="0"/>
          <a:cs typeface="+mn-cs"/>
        </a:defRPr>
      </a:lvl2pPr>
      <a:lvl3pPr marL="1140834" indent="-228173" algn="l" defTabSz="9126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Century Gothic" panose="020B0502020202020204" pitchFamily="34" charset="0"/>
          <a:cs typeface="+mn-cs"/>
        </a:defRPr>
      </a:lvl3pPr>
      <a:lvl4pPr marL="1597169" indent="-228173" algn="l" defTabSz="9126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Century Gothic" panose="020B0502020202020204" pitchFamily="34" charset="0"/>
          <a:cs typeface="+mn-cs"/>
        </a:defRPr>
      </a:lvl4pPr>
      <a:lvl5pPr marL="2053497" indent="-228173" algn="l" defTabSz="9126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Century Gothic" panose="020B0502020202020204" pitchFamily="34" charset="0"/>
          <a:cs typeface="+mn-cs"/>
        </a:defRPr>
      </a:lvl5pPr>
      <a:lvl6pPr marL="2509829" indent="-228173" algn="l" defTabSz="9126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157" indent="-228173" algn="l" defTabSz="9126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501" indent="-228173" algn="l" defTabSz="9126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8825" indent="-228173" algn="l" defTabSz="9126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6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44" algn="l" defTabSz="9126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668" algn="l" defTabSz="9126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997" algn="l" defTabSz="9126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325" algn="l" defTabSz="9126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667" algn="l" defTabSz="9126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994" algn="l" defTabSz="9126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327" algn="l" defTabSz="9126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656" algn="l" defTabSz="9126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68471" tIns="34235" rIns="68471" bIns="34235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68471" tIns="34235" rIns="68471" bIns="34235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70"/>
            <a:ext cx="2133600" cy="273844"/>
          </a:xfrm>
          <a:prstGeom prst="rect">
            <a:avLst/>
          </a:prstGeom>
        </p:spPr>
        <p:txBody>
          <a:bodyPr vert="horz" lIns="68471" tIns="34235" rIns="68471" bIns="34235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560"/>
            <a:fld id="{21E77BA6-E31E-4897-829B-970FBC137781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3" y="4767270"/>
            <a:ext cx="2895600" cy="273844"/>
          </a:xfrm>
          <a:prstGeom prst="rect">
            <a:avLst/>
          </a:prstGeom>
        </p:spPr>
        <p:txBody>
          <a:bodyPr vert="horz" lIns="68471" tIns="34235" rIns="68471" bIns="34235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56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70"/>
            <a:ext cx="2133600" cy="273844"/>
          </a:xfrm>
          <a:prstGeom prst="rect">
            <a:avLst/>
          </a:prstGeom>
        </p:spPr>
        <p:txBody>
          <a:bodyPr vert="horz" lIns="68471" tIns="34235" rIns="68471" bIns="3423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560"/>
            <a:fld id="{44203AF4-5BF8-4CD7-BB93-E1849A371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456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33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ftr="0" dt="0"/>
  <p:txStyles>
    <p:titleStyle>
      <a:lvl1pPr algn="ctr" defTabSz="68456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716" indent="-256716" algn="l" defTabSz="68456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6214" indent="-213935" algn="l" defTabSz="68456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5712" indent="-171144" algn="l" defTabSz="6845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97990" indent="-171144" algn="l" defTabSz="68456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0278" indent="-171144" algn="l" defTabSz="68456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2556" indent="-171144" algn="l" defTabSz="68456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4853" indent="-171144" algn="l" defTabSz="68456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127" indent="-171144" algn="l" defTabSz="68456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09411" indent="-171144" algn="l" defTabSz="68456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45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288" algn="l" defTabSz="6845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560" algn="l" defTabSz="6845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6863" algn="l" defTabSz="6845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134" algn="l" defTabSz="6845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1421" algn="l" defTabSz="6845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3702" algn="l" defTabSz="6845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5981" algn="l" defTabSz="6845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8268" algn="l" defTabSz="6845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489" tIns="34244" rIns="68489" bIns="34244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68489" tIns="34244" rIns="68489" bIns="34244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70"/>
            <a:ext cx="2133600" cy="273844"/>
          </a:xfrm>
          <a:prstGeom prst="rect">
            <a:avLst/>
          </a:prstGeom>
        </p:spPr>
        <p:txBody>
          <a:bodyPr vert="horz" lIns="68489" tIns="34244" rIns="68489" bIns="34244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767"/>
            <a:fld id="{EE639979-09B7-4C68-9226-9697F9638EF5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3" y="4767270"/>
            <a:ext cx="2895600" cy="273844"/>
          </a:xfrm>
          <a:prstGeom prst="rect">
            <a:avLst/>
          </a:prstGeom>
        </p:spPr>
        <p:txBody>
          <a:bodyPr vert="horz" lIns="68489" tIns="34244" rIns="68489" bIns="34244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767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70"/>
            <a:ext cx="2133600" cy="273844"/>
          </a:xfrm>
          <a:prstGeom prst="rect">
            <a:avLst/>
          </a:prstGeom>
        </p:spPr>
        <p:txBody>
          <a:bodyPr vert="horz" lIns="68489" tIns="34244" rIns="68489" bIns="34244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767"/>
            <a:fld id="{44203AF4-5BF8-4CD7-BB93-E1849A371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4767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559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hdr="0" ftr="0" dt="0"/>
  <p:txStyles>
    <p:titleStyle>
      <a:lvl1pPr algn="ctr" defTabSz="684767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793" indent="-256793" algn="l" defTabSz="68476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6380" indent="-213998" algn="l" defTabSz="684767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5968" indent="-171195" algn="l" defTabSz="68476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350" indent="-171195" algn="l" defTabSz="684767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0740" indent="-171195" algn="l" defTabSz="684767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3120" indent="-171195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519" indent="-171195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97" indent="-171195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84" indent="-171195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476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390" algn="l" defTabSz="68476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169" algn="l" defTabSz="68476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545" algn="l" defTabSz="68476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1934" algn="l" defTabSz="68476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4318" algn="l" defTabSz="68476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6700" algn="l" defTabSz="68476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9090" algn="l" defTabSz="68476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68513" tIns="34256" rIns="68513" bIns="34256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68513" tIns="34256" rIns="68513" bIns="34256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70"/>
            <a:ext cx="2133600" cy="273844"/>
          </a:xfrm>
          <a:prstGeom prst="rect">
            <a:avLst/>
          </a:prstGeom>
        </p:spPr>
        <p:txBody>
          <a:bodyPr vert="horz" lIns="68513" tIns="34256" rIns="68513" bIns="34256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043"/>
            <a:fld id="{95B93A23-7DA2-4D63-9C51-892D2874F5F1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3" y="4767270"/>
            <a:ext cx="2895600" cy="273844"/>
          </a:xfrm>
          <a:prstGeom prst="rect">
            <a:avLst/>
          </a:prstGeom>
        </p:spPr>
        <p:txBody>
          <a:bodyPr vert="horz" lIns="68513" tIns="34256" rIns="68513" bIns="34256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043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70"/>
            <a:ext cx="2133600" cy="273844"/>
          </a:xfrm>
          <a:prstGeom prst="rect">
            <a:avLst/>
          </a:prstGeom>
        </p:spPr>
        <p:txBody>
          <a:bodyPr vert="horz" lIns="68513" tIns="34256" rIns="68513" bIns="34256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043"/>
            <a:fld id="{44203AF4-5BF8-4CD7-BB93-E1849A371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043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780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hdr="0" ftr="0" dt="0"/>
  <p:txStyles>
    <p:titleStyle>
      <a:lvl1pPr algn="ctr" defTabSz="68504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895" indent="-256895" algn="l" defTabSz="68504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6602" indent="-214082" algn="l" defTabSz="685043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6310" indent="-171263" algn="l" defTabSz="68504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830" indent="-171263" algn="l" defTabSz="685043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356" indent="-171263" algn="l" defTabSz="685043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3873" indent="-171263" algn="l" defTabSz="68504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407" indent="-171263" algn="l" defTabSz="68504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8923" indent="-171263" algn="l" defTabSz="68504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1448" indent="-171263" algn="l" defTabSz="68504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0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526" algn="l" defTabSz="6850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043" algn="l" defTabSz="6850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577" algn="l" defTabSz="6850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093" algn="l" defTabSz="6850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618" algn="l" defTabSz="6850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140" algn="l" defTabSz="6850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7660" algn="l" defTabSz="6850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0186" algn="l" defTabSz="6850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68543" tIns="34271" rIns="68543" bIns="34271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68543" tIns="34271" rIns="68543" bIns="34271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70"/>
            <a:ext cx="2133600" cy="273844"/>
          </a:xfrm>
          <a:prstGeom prst="rect">
            <a:avLst/>
          </a:prstGeom>
        </p:spPr>
        <p:txBody>
          <a:bodyPr vert="horz" lIns="68543" tIns="34271" rIns="68543" bIns="34271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388"/>
            <a:fld id="{97D10915-39BC-4470-86F9-C2A5F9AD3D12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3" y="4767270"/>
            <a:ext cx="2895600" cy="273844"/>
          </a:xfrm>
          <a:prstGeom prst="rect">
            <a:avLst/>
          </a:prstGeom>
        </p:spPr>
        <p:txBody>
          <a:bodyPr vert="horz" lIns="68543" tIns="34271" rIns="68543" bIns="34271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388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70"/>
            <a:ext cx="2133600" cy="273844"/>
          </a:xfrm>
          <a:prstGeom prst="rect">
            <a:avLst/>
          </a:prstGeom>
        </p:spPr>
        <p:txBody>
          <a:bodyPr vert="horz" lIns="68543" tIns="34271" rIns="68543" bIns="34271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388"/>
            <a:fld id="{44203AF4-5BF8-4CD7-BB93-E1849A371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388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772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hf hdr="0" ftr="0" dt="0"/>
  <p:txStyles>
    <p:titleStyle>
      <a:lvl1pPr algn="ctr" defTabSz="685388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022" indent="-257022" algn="l" defTabSz="68538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6880" indent="-214187" algn="l" defTabSz="685388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6737" indent="-171348" algn="l" defTabSz="68538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430" indent="-171348" algn="l" defTabSz="685388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126" indent="-171348" algn="l" defTabSz="685388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818" indent="-171348" algn="l" defTabSz="68538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517" indent="-171348" algn="l" defTabSz="68538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208" indent="-171348" algn="l" defTabSz="68538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2903" indent="-171348" algn="l" defTabSz="68538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38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96" algn="l" defTabSz="68538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388" algn="l" defTabSz="68538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087" algn="l" defTabSz="68538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778" algn="l" defTabSz="68538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473" algn="l" defTabSz="68538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167" algn="l" defTabSz="68538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860" algn="l" defTabSz="68538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556" algn="l" defTabSz="68538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70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C2C6ADF-550D-4B37-8FDC-AAE8891114A2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3" y="4767270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70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4203AF4-5BF8-4CD7-BB93-E1849A371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623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investtaiwan.nat.gov.tw/showPagechtserviceCenter_07?lang=cht&amp;search=serviceCenter_07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6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investtaiwan.nat.gov.tw/showPagechtserviceCenter_07?lang=cht&amp;search=serviceCenter_0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10842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7" y="-92545"/>
            <a:ext cx="1676062" cy="767631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="" xmlns:a16="http://schemas.microsoft.com/office/drawing/2014/main" id="{35975DEA-D7A0-4C49-8A21-0A8749C9C796}"/>
              </a:ext>
            </a:extLst>
          </p:cNvPr>
          <p:cNvSpPr txBox="1"/>
          <p:nvPr/>
        </p:nvSpPr>
        <p:spPr>
          <a:xfrm>
            <a:off x="281850" y="771550"/>
            <a:ext cx="4576894" cy="707886"/>
          </a:xfrm>
          <a:prstGeom prst="rect">
            <a:avLst/>
          </a:prstGeom>
          <a:noFill/>
        </p:spPr>
        <p:txBody>
          <a:bodyPr wrap="none" lIns="91269" tIns="45635" rIns="91269" bIns="45635" rtlCol="0">
            <a:spAutoFit/>
          </a:bodyPr>
          <a:lstStyle/>
          <a:p>
            <a:pPr algn="ctr"/>
            <a:r>
              <a:rPr lang="en-US" altLang="zh-TW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2020</a:t>
            </a:r>
            <a:r>
              <a:rPr kumimoji="1" lang="zh-TW" altLang="en-US" sz="4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歡迎投資臺灣</a:t>
            </a:r>
            <a:endParaRPr kumimoji="1" lang="en-US" altLang="zh-TW" sz="4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="" xmlns:a16="http://schemas.microsoft.com/office/drawing/2014/main" id="{4D82E9C2-46C5-413D-A983-BE61F1D9886A}"/>
              </a:ext>
            </a:extLst>
          </p:cNvPr>
          <p:cNvSpPr txBox="1"/>
          <p:nvPr/>
        </p:nvSpPr>
        <p:spPr>
          <a:xfrm>
            <a:off x="4732312" y="4112818"/>
            <a:ext cx="4248472" cy="523220"/>
          </a:xfrm>
          <a:prstGeom prst="rect">
            <a:avLst/>
          </a:prstGeom>
          <a:noFill/>
        </p:spPr>
        <p:txBody>
          <a:bodyPr wrap="square" lIns="91269" tIns="45635" rIns="91269" bIns="45635" rtlCol="0">
            <a:spAutoFit/>
          </a:bodyPr>
          <a:lstStyle/>
          <a:p>
            <a:pPr algn="ctr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Century Gothic" charset="0"/>
              </a:rPr>
              <a:t>亞洲最佳創新夥伴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Century Gothic" charset="0"/>
              </a:rPr>
              <a:t> </a:t>
            </a:r>
          </a:p>
        </p:txBody>
      </p:sp>
      <p:sp>
        <p:nvSpPr>
          <p:cNvPr id="10" name="矩形 9"/>
          <p:cNvSpPr/>
          <p:nvPr/>
        </p:nvSpPr>
        <p:spPr>
          <a:xfrm>
            <a:off x="5364088" y="4568377"/>
            <a:ext cx="3616696" cy="369332"/>
          </a:xfrm>
          <a:prstGeom prst="rect">
            <a:avLst/>
          </a:prstGeom>
        </p:spPr>
        <p:txBody>
          <a:bodyPr wrap="none" lIns="91269" tIns="45635" rIns="91269" bIns="45635">
            <a:spAutoFit/>
          </a:bodyPr>
          <a:lstStyle/>
          <a:p>
            <a:r>
              <a:rPr kumimoji="1" lang="en-US" altLang="zh-CN" b="1" dirty="0">
                <a:latin typeface="Century Gothic" charset="0"/>
                <a:ea typeface="Century Gothic" charset="0"/>
                <a:cs typeface="Century Gothic" charset="0"/>
              </a:rPr>
              <a:t>https://investtaiwan.nat.gov.tw</a:t>
            </a:r>
          </a:p>
        </p:txBody>
      </p:sp>
      <p:pic>
        <p:nvPicPr>
          <p:cNvPr id="11" name="Picture 2" descr="https://investtaiwan.nat.gov.tw/cht/NewCss0815/images/layout/footer_qr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49560"/>
            <a:ext cx="1143000" cy="95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15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" name="矩形 132"/>
          <p:cNvSpPr/>
          <p:nvPr/>
        </p:nvSpPr>
        <p:spPr>
          <a:xfrm>
            <a:off x="561670" y="3890432"/>
            <a:ext cx="2065879" cy="588615"/>
          </a:xfrm>
          <a:prstGeom prst="rect">
            <a:avLst/>
          </a:prstGeom>
        </p:spPr>
        <p:txBody>
          <a:bodyPr wrap="square" lIns="68483" tIns="34241" rIns="68483" bIns="34241">
            <a:spAutoFit/>
          </a:bodyPr>
          <a:lstStyle/>
          <a:p>
            <a:pPr marL="213977" indent="-213977" defTabSz="684698">
              <a:buFont typeface="Arial" panose="020B0604020202020204" pitchFamily="34" charset="0"/>
              <a:buChar char="•"/>
            </a:pPr>
            <a:r>
              <a:rPr lang="zh-TW" altLang="en-US" sz="1100" b="1" dirty="0">
                <a:solidFill>
                  <a:srgbClr val="262626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ea typeface="微軟正黑體"/>
                <a:cs typeface="Noto Mono" panose="020B0609030804020204" pitchFamily="49" charset="0"/>
              </a:rPr>
              <a:t>研發聚落</a:t>
            </a:r>
          </a:p>
          <a:p>
            <a:pPr marL="213977" indent="-213977" defTabSz="684698">
              <a:buFont typeface="Arial" panose="020B0604020202020204" pitchFamily="34" charset="0"/>
              <a:buChar char="•"/>
            </a:pPr>
            <a:r>
              <a:rPr lang="zh-TW" altLang="en-US" sz="1100" b="1" dirty="0">
                <a:solidFill>
                  <a:srgbClr val="262626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ea typeface="微軟正黑體"/>
                <a:cs typeface="Noto Mono" panose="020B0609030804020204" pitchFamily="49" charset="0"/>
              </a:rPr>
              <a:t>培養跨界人才</a:t>
            </a:r>
          </a:p>
          <a:p>
            <a:pPr marL="213977" indent="-213977" defTabSz="684698">
              <a:buFont typeface="Arial" panose="020B0604020202020204" pitchFamily="34" charset="0"/>
              <a:buChar char="•"/>
            </a:pPr>
            <a:r>
              <a:rPr lang="zh-TW" altLang="en-US" sz="1100" b="1" dirty="0">
                <a:solidFill>
                  <a:srgbClr val="262626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ea typeface="微軟正黑體"/>
                <a:cs typeface="Noto Mono" panose="020B0609030804020204" pitchFamily="49" charset="0"/>
              </a:rPr>
              <a:t>國際合作與併購</a:t>
            </a:r>
            <a:endParaRPr lang="en-US" altLang="zh-TW" sz="1100" b="1" dirty="0">
              <a:solidFill>
                <a:srgbClr val="262626">
                  <a:lumMod val="75000"/>
                  <a:lumOff val="25000"/>
                </a:srgbClr>
              </a:solidFill>
              <a:latin typeface="Century Gothic" panose="020B0502020202020204" pitchFamily="34" charset="0"/>
              <a:ea typeface="微軟正黑體"/>
              <a:cs typeface="Noto Mono" panose="020B0609030804020204" pitchFamily="49" charset="0"/>
            </a:endParaRPr>
          </a:p>
        </p:txBody>
      </p:sp>
      <p:sp>
        <p:nvSpPr>
          <p:cNvPr id="134" name="矩形 133"/>
          <p:cNvSpPr/>
          <p:nvPr/>
        </p:nvSpPr>
        <p:spPr>
          <a:xfrm>
            <a:off x="3113649" y="4001847"/>
            <a:ext cx="2268547" cy="761740"/>
          </a:xfrm>
          <a:prstGeom prst="rect">
            <a:avLst/>
          </a:prstGeom>
        </p:spPr>
        <p:txBody>
          <a:bodyPr wrap="square" lIns="68483" tIns="34241" rIns="68483" bIns="34241">
            <a:spAutoFit/>
          </a:bodyPr>
          <a:lstStyle/>
          <a:p>
            <a:pPr marL="213977" indent="-213977" defTabSz="684698">
              <a:buFont typeface="Arial" panose="020B0604020202020204" pitchFamily="34" charset="0"/>
              <a:buChar char="•"/>
            </a:pPr>
            <a:r>
              <a:rPr lang="zh-TW" altLang="en-US" sz="1100" b="1" dirty="0">
                <a:solidFill>
                  <a:srgbClr val="262626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ea typeface="微軟正黑體"/>
                <a:cs typeface="Noto Mono" panose="020B0609030804020204" pitchFamily="49" charset="0"/>
              </a:rPr>
              <a:t>航空航太</a:t>
            </a:r>
          </a:p>
          <a:p>
            <a:pPr marL="213977" indent="-213977" defTabSz="684698">
              <a:buFont typeface="Arial" panose="020B0604020202020204" pitchFamily="34" charset="0"/>
              <a:buChar char="•"/>
            </a:pPr>
            <a:r>
              <a:rPr lang="zh-TW" altLang="en-US" sz="1100" b="1" dirty="0">
                <a:solidFill>
                  <a:srgbClr val="262626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ea typeface="微軟正黑體"/>
                <a:cs typeface="Noto Mono" panose="020B0609030804020204" pitchFamily="49" charset="0"/>
              </a:rPr>
              <a:t>智慧機器人</a:t>
            </a:r>
          </a:p>
          <a:p>
            <a:pPr marL="213977" indent="-213977" defTabSz="684698">
              <a:buFont typeface="Arial" panose="020B0604020202020204" pitchFamily="34" charset="0"/>
              <a:buChar char="•"/>
            </a:pPr>
            <a:r>
              <a:rPr lang="zh-TW" altLang="en-US" sz="1100" b="1" dirty="0">
                <a:solidFill>
                  <a:srgbClr val="262626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ea typeface="微軟正黑體"/>
                <a:cs typeface="Noto Mono" panose="020B0609030804020204" pitchFamily="49" charset="0"/>
              </a:rPr>
              <a:t>精密醫療機械加工</a:t>
            </a:r>
          </a:p>
          <a:p>
            <a:pPr marL="213977" indent="-213977" defTabSz="684698">
              <a:buFont typeface="Arial" panose="020B0604020202020204" pitchFamily="34" charset="0"/>
              <a:buChar char="•"/>
            </a:pPr>
            <a:r>
              <a:rPr lang="zh-TW" altLang="en-US" sz="1100" b="1" dirty="0">
                <a:solidFill>
                  <a:srgbClr val="262626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ea typeface="微軟正黑體"/>
                <a:cs typeface="Noto Mono" panose="020B0609030804020204" pitchFamily="49" charset="0"/>
              </a:rPr>
              <a:t>資通訊技術設備</a:t>
            </a:r>
            <a:endParaRPr lang="en-US" altLang="zh-TW" sz="1100" b="1" dirty="0">
              <a:solidFill>
                <a:srgbClr val="262626">
                  <a:lumMod val="75000"/>
                  <a:lumOff val="25000"/>
                </a:srgbClr>
              </a:solidFill>
              <a:latin typeface="Century Gothic" panose="020B0502020202020204" pitchFamily="34" charset="0"/>
              <a:ea typeface="微軟正黑體"/>
              <a:cs typeface="Noto Mono" panose="020B0609030804020204" pitchFamily="49" charset="0"/>
            </a:endParaRPr>
          </a:p>
        </p:txBody>
      </p:sp>
      <p:sp>
        <p:nvSpPr>
          <p:cNvPr id="135" name="矩形 134"/>
          <p:cNvSpPr/>
          <p:nvPr/>
        </p:nvSpPr>
        <p:spPr>
          <a:xfrm>
            <a:off x="5976338" y="3890434"/>
            <a:ext cx="2044270" cy="242366"/>
          </a:xfrm>
          <a:prstGeom prst="rect">
            <a:avLst/>
          </a:prstGeom>
        </p:spPr>
        <p:txBody>
          <a:bodyPr wrap="square" lIns="68483" tIns="34241" rIns="68483" bIns="34241">
            <a:spAutoFit/>
          </a:bodyPr>
          <a:lstStyle/>
          <a:p>
            <a:pPr marL="213977" indent="-213977" defTabSz="684698">
              <a:buFont typeface="Arial" panose="020B0604020202020204" pitchFamily="34" charset="0"/>
              <a:buChar char="•"/>
            </a:pPr>
            <a:r>
              <a:rPr lang="zh-TW" altLang="en-US" sz="1100" b="1" dirty="0">
                <a:solidFill>
                  <a:srgbClr val="262626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Mono" panose="020B0609030804020204" pitchFamily="49" charset="0"/>
              </a:rPr>
              <a:t>擴大海外市場出口拓銷</a:t>
            </a:r>
          </a:p>
        </p:txBody>
      </p:sp>
      <p:sp>
        <p:nvSpPr>
          <p:cNvPr id="2" name="矩形 1"/>
          <p:cNvSpPr/>
          <p:nvPr/>
        </p:nvSpPr>
        <p:spPr>
          <a:xfrm>
            <a:off x="694629" y="2671004"/>
            <a:ext cx="3865807" cy="426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3" tIns="34241" rIns="68483" bIns="34241" rtlCol="0" anchor="ctr"/>
          <a:lstStyle/>
          <a:p>
            <a:pPr defTabSz="684698"/>
            <a:endParaRPr kumimoji="1" lang="en-US" altLang="zh-TW" sz="1500" b="1" kern="0" dirty="0">
              <a:solidFill>
                <a:prstClr val="white"/>
              </a:solidFill>
              <a:latin typeface="Century Gothic" panose="020B0502020202020204" pitchFamily="34" charset="0"/>
              <a:ea typeface="Century Gothic 標準體" charset="0"/>
            </a:endParaRPr>
          </a:p>
        </p:txBody>
      </p:sp>
      <p:sp>
        <p:nvSpPr>
          <p:cNvPr id="139" name="矩形 138"/>
          <p:cNvSpPr/>
          <p:nvPr/>
        </p:nvSpPr>
        <p:spPr>
          <a:xfrm>
            <a:off x="4619055" y="2979184"/>
            <a:ext cx="3750031" cy="40160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3" tIns="34241" rIns="68483" bIns="34241" rtlCol="0" anchor="ctr"/>
          <a:lstStyle/>
          <a:p>
            <a:pPr algn="r" defTabSz="684698"/>
            <a:r>
              <a:rPr kumimoji="1" lang="en-US" altLang="zh-TW" sz="1500" b="1" kern="0" dirty="0">
                <a:solidFill>
                  <a:prstClr val="white"/>
                </a:solidFill>
                <a:latin typeface="Century Gothic" panose="020B0502020202020204" pitchFamily="34" charset="0"/>
                <a:ea typeface="Century Gothic 標準體" charset="0"/>
              </a:rPr>
              <a:t> </a:t>
            </a:r>
          </a:p>
        </p:txBody>
      </p:sp>
      <p:grpSp>
        <p:nvGrpSpPr>
          <p:cNvPr id="6" name="群組 5"/>
          <p:cNvGrpSpPr/>
          <p:nvPr/>
        </p:nvGrpSpPr>
        <p:grpSpPr>
          <a:xfrm>
            <a:off x="3907249" y="2406335"/>
            <a:ext cx="1360856" cy="1321262"/>
            <a:chOff x="5124850" y="2788224"/>
            <a:chExt cx="1960051" cy="1960051"/>
          </a:xfrm>
        </p:grpSpPr>
        <p:sp>
          <p:nvSpPr>
            <p:cNvPr id="5" name="橢圓 4"/>
            <p:cNvSpPr/>
            <p:nvPr/>
          </p:nvSpPr>
          <p:spPr>
            <a:xfrm>
              <a:off x="5124850" y="2788224"/>
              <a:ext cx="1960051" cy="19600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698"/>
              <a:endParaRPr lang="zh-TW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4" name="橢圓 3"/>
            <p:cNvSpPr/>
            <p:nvPr/>
          </p:nvSpPr>
          <p:spPr>
            <a:xfrm>
              <a:off x="5207359" y="2870733"/>
              <a:ext cx="1795034" cy="1795034"/>
            </a:xfrm>
            <a:prstGeom prst="ellipse">
              <a:avLst/>
            </a:prstGeom>
            <a:blipFill dpi="0" rotWithShape="1">
              <a:blip r:embed="rId3"/>
              <a:srcRect/>
              <a:stretch>
                <a:fillRect l="-29000" r="-16000" b="-2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698"/>
              <a:endParaRPr lang="zh-TW" altLang="en-US" sz="1400">
                <a:solidFill>
                  <a:prstClr val="white"/>
                </a:solidFill>
              </a:endParaRPr>
            </a:p>
          </p:txBody>
        </p:sp>
      </p:grpSp>
      <p:sp>
        <p:nvSpPr>
          <p:cNvPr id="87" name="文字方塊 86"/>
          <p:cNvSpPr txBox="1"/>
          <p:nvPr/>
        </p:nvSpPr>
        <p:spPr>
          <a:xfrm flipH="1">
            <a:off x="102578" y="2758360"/>
            <a:ext cx="3931062" cy="253916"/>
          </a:xfrm>
          <a:prstGeom prst="rect">
            <a:avLst/>
          </a:prstGeom>
          <a:noFill/>
        </p:spPr>
        <p:txBody>
          <a:bodyPr wrap="square" lIns="68483" tIns="34241" rIns="68483" bIns="34241" rtlCol="0">
            <a:spAutoFit/>
          </a:bodyPr>
          <a:lstStyle/>
          <a:p>
            <a:pPr algn="ctr" defTabSz="684698">
              <a:defRPr/>
            </a:pPr>
            <a:r>
              <a:rPr kumimoji="1" lang="zh-TW" altLang="en-US" sz="1200" b="1" kern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工業機械智慧化</a:t>
            </a:r>
          </a:p>
        </p:txBody>
      </p:sp>
      <p:sp>
        <p:nvSpPr>
          <p:cNvPr id="88" name="文字方塊 87"/>
          <p:cNvSpPr txBox="1"/>
          <p:nvPr/>
        </p:nvSpPr>
        <p:spPr>
          <a:xfrm flipH="1">
            <a:off x="5070309" y="3056254"/>
            <a:ext cx="3294796" cy="253916"/>
          </a:xfrm>
          <a:prstGeom prst="rect">
            <a:avLst/>
          </a:prstGeom>
          <a:noFill/>
        </p:spPr>
        <p:txBody>
          <a:bodyPr wrap="square" lIns="68483" tIns="34241" rIns="68483" bIns="34241" rtlCol="0">
            <a:spAutoFit/>
          </a:bodyPr>
          <a:lstStyle/>
          <a:p>
            <a:pPr algn="ctr" defTabSz="684698">
              <a:defRPr/>
            </a:pPr>
            <a:r>
              <a:rPr kumimoji="1" lang="zh-TW" altLang="en-US" sz="1200" b="1" kern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智慧機械產業化</a:t>
            </a:r>
          </a:p>
        </p:txBody>
      </p:sp>
      <p:sp>
        <p:nvSpPr>
          <p:cNvPr id="203" name="燕尾形 42"/>
          <p:cNvSpPr/>
          <p:nvPr/>
        </p:nvSpPr>
        <p:spPr>
          <a:xfrm>
            <a:off x="7866795" y="3658463"/>
            <a:ext cx="502292" cy="1042059"/>
          </a:xfrm>
          <a:prstGeom prst="chevron">
            <a:avLst/>
          </a:prstGeom>
          <a:solidFill>
            <a:srgbClr val="2F5EB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3" tIns="34241" rIns="68483" bIns="34241" rtlCol="0" anchor="ctr"/>
          <a:lstStyle/>
          <a:p>
            <a:pPr algn="ctr" defTabSz="684698"/>
            <a:endParaRPr lang="zh-CN" altLang="en-US" sz="1400">
              <a:solidFill>
                <a:srgbClr val="0070C0"/>
              </a:solidFill>
            </a:endParaRPr>
          </a:p>
        </p:txBody>
      </p:sp>
      <p:sp>
        <p:nvSpPr>
          <p:cNvPr id="204" name="燕尾形 42"/>
          <p:cNvSpPr/>
          <p:nvPr/>
        </p:nvSpPr>
        <p:spPr>
          <a:xfrm>
            <a:off x="5382195" y="3670014"/>
            <a:ext cx="502292" cy="1030510"/>
          </a:xfrm>
          <a:prstGeom prst="chevron">
            <a:avLst/>
          </a:prstGeom>
          <a:solidFill>
            <a:srgbClr val="2F5EB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3" tIns="34241" rIns="68483" bIns="34241" rtlCol="0" anchor="ctr"/>
          <a:lstStyle/>
          <a:p>
            <a:pPr algn="ctr" defTabSz="684698"/>
            <a:endParaRPr lang="zh-CN" altLang="en-US" sz="1400">
              <a:solidFill>
                <a:srgbClr val="0070C0"/>
              </a:solidFill>
            </a:endParaRPr>
          </a:p>
        </p:txBody>
      </p:sp>
      <p:sp>
        <p:nvSpPr>
          <p:cNvPr id="205" name="燕尾形 42"/>
          <p:cNvSpPr/>
          <p:nvPr/>
        </p:nvSpPr>
        <p:spPr>
          <a:xfrm>
            <a:off x="2519505" y="3658464"/>
            <a:ext cx="502292" cy="1042060"/>
          </a:xfrm>
          <a:prstGeom prst="chevron">
            <a:avLst/>
          </a:prstGeom>
          <a:solidFill>
            <a:srgbClr val="2F5EB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3" tIns="34241" rIns="68483" bIns="34241" rtlCol="0" anchor="ctr"/>
          <a:lstStyle/>
          <a:p>
            <a:pPr algn="ctr" defTabSz="684698"/>
            <a:endParaRPr lang="zh-CN" altLang="en-US" sz="1400">
              <a:solidFill>
                <a:srgbClr val="0070C0"/>
              </a:solidFill>
            </a:endParaRPr>
          </a:p>
        </p:txBody>
      </p:sp>
      <p:sp>
        <p:nvSpPr>
          <p:cNvPr id="206" name="文本框 47"/>
          <p:cNvSpPr txBox="1"/>
          <p:nvPr/>
        </p:nvSpPr>
        <p:spPr>
          <a:xfrm>
            <a:off x="578409" y="3664585"/>
            <a:ext cx="754150" cy="253916"/>
          </a:xfrm>
          <a:prstGeom prst="rect">
            <a:avLst/>
          </a:prstGeom>
          <a:noFill/>
          <a:effectLst/>
        </p:spPr>
        <p:txBody>
          <a:bodyPr wrap="none" lIns="68483" tIns="34241" rIns="68483" bIns="34241" rtlCol="0">
            <a:spAutoFit/>
          </a:bodyPr>
          <a:lstStyle/>
          <a:p>
            <a:pPr defTabSz="684698"/>
            <a:r>
              <a:rPr lang="zh-TW" altLang="en-US" sz="1200" b="1" dirty="0">
                <a:solidFill>
                  <a:srgbClr val="1BADA8"/>
                </a:solidFill>
                <a:latin typeface="Century Gothic" pitchFamily="34" charset="0"/>
                <a:ea typeface="微软雅黑" panose="020B0503020204020204" pitchFamily="34" charset="-122"/>
              </a:rPr>
              <a:t>資源平台</a:t>
            </a:r>
            <a:endParaRPr lang="en-US" altLang="zh-CN" sz="1200" b="1" dirty="0">
              <a:solidFill>
                <a:srgbClr val="1BADA8"/>
              </a:solidFill>
              <a:latin typeface="Century Gothic" pitchFamily="34" charset="0"/>
              <a:ea typeface="微软雅黑" panose="020B0503020204020204" pitchFamily="34" charset="-122"/>
            </a:endParaRPr>
          </a:p>
        </p:txBody>
      </p:sp>
      <p:sp>
        <p:nvSpPr>
          <p:cNvPr id="207" name="文本框 47"/>
          <p:cNvSpPr txBox="1"/>
          <p:nvPr/>
        </p:nvSpPr>
        <p:spPr>
          <a:xfrm>
            <a:off x="2951608" y="3658461"/>
            <a:ext cx="2435566" cy="253916"/>
          </a:xfrm>
          <a:prstGeom prst="rect">
            <a:avLst/>
          </a:prstGeom>
          <a:noFill/>
          <a:effectLst/>
        </p:spPr>
        <p:txBody>
          <a:bodyPr wrap="square" lIns="68483" tIns="34241" rIns="68483" bIns="34241" rtlCol="0">
            <a:spAutoFit/>
          </a:bodyPr>
          <a:lstStyle/>
          <a:p>
            <a:pPr defTabSz="684698"/>
            <a:r>
              <a:rPr lang="zh-TW" altLang="en-US" sz="1200" b="1" dirty="0">
                <a:solidFill>
                  <a:srgbClr val="1BADA8"/>
                </a:solidFill>
                <a:latin typeface="Century Gothic" pitchFamily="34" charset="0"/>
                <a:ea typeface="微软雅黑" panose="020B0503020204020204" pitchFamily="34" charset="-122"/>
              </a:rPr>
              <a:t>滿足前瞻工業需求</a:t>
            </a:r>
            <a:endParaRPr lang="en-US" altLang="zh-CN" sz="1200" b="1" dirty="0">
              <a:solidFill>
                <a:srgbClr val="1BADA8"/>
              </a:solidFill>
              <a:latin typeface="Century Gothic" pitchFamily="34" charset="0"/>
              <a:ea typeface="微软雅黑" panose="020B0503020204020204" pitchFamily="34" charset="-122"/>
            </a:endParaRPr>
          </a:p>
        </p:txBody>
      </p:sp>
      <p:sp>
        <p:nvSpPr>
          <p:cNvPr id="208" name="文本框 47"/>
          <p:cNvSpPr txBox="1"/>
          <p:nvPr/>
        </p:nvSpPr>
        <p:spPr>
          <a:xfrm>
            <a:off x="5853523" y="3658461"/>
            <a:ext cx="754150" cy="253916"/>
          </a:xfrm>
          <a:prstGeom prst="rect">
            <a:avLst/>
          </a:prstGeom>
          <a:noFill/>
          <a:effectLst/>
        </p:spPr>
        <p:txBody>
          <a:bodyPr wrap="none" lIns="68483" tIns="34241" rIns="68483" bIns="34241" rtlCol="0">
            <a:spAutoFit/>
          </a:bodyPr>
          <a:lstStyle/>
          <a:p>
            <a:pPr defTabSz="684698"/>
            <a:r>
              <a:rPr lang="zh-TW" altLang="en-US" sz="1200" b="1" dirty="0">
                <a:solidFill>
                  <a:srgbClr val="1BADA8"/>
                </a:solidFill>
                <a:latin typeface="Century Gothic" pitchFamily="34" charset="0"/>
                <a:ea typeface="微软雅黑" panose="020B0503020204020204" pitchFamily="34" charset="-122"/>
              </a:rPr>
              <a:t>全球擴張</a:t>
            </a:r>
            <a:endParaRPr lang="en-US" altLang="zh-CN" sz="1200" b="1" dirty="0">
              <a:solidFill>
                <a:srgbClr val="1BADA8"/>
              </a:solidFill>
              <a:latin typeface="Century Gothic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1" name="群組 20"/>
          <p:cNvGrpSpPr/>
          <p:nvPr/>
        </p:nvGrpSpPr>
        <p:grpSpPr>
          <a:xfrm>
            <a:off x="496604" y="1005576"/>
            <a:ext cx="8508479" cy="1498926"/>
            <a:chOff x="446641" y="1556792"/>
            <a:chExt cx="11343162" cy="1998568"/>
          </a:xfrm>
        </p:grpSpPr>
        <p:sp>
          <p:nvSpPr>
            <p:cNvPr id="78" name="矩形 77"/>
            <p:cNvSpPr/>
            <p:nvPr/>
          </p:nvSpPr>
          <p:spPr>
            <a:xfrm>
              <a:off x="1127014" y="1946194"/>
              <a:ext cx="3240000" cy="612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684698">
                <a:defRPr/>
              </a:pPr>
              <a:r>
                <a:rPr kumimoji="1" lang="zh-TW" altLang="en-US" sz="1100" b="1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世界第七大製造商</a:t>
              </a:r>
            </a:p>
            <a:p>
              <a:pPr defTabSz="684698">
                <a:defRPr/>
              </a:pPr>
              <a:r>
                <a:rPr kumimoji="1" lang="zh-TW" altLang="en-US" sz="1100" b="1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世界第四大出口商</a:t>
              </a:r>
            </a:p>
          </p:txBody>
        </p:sp>
        <p:sp>
          <p:nvSpPr>
            <p:cNvPr id="269" name="TextBox 167"/>
            <p:cNvSpPr txBox="1"/>
            <p:nvPr/>
          </p:nvSpPr>
          <p:spPr>
            <a:xfrm>
              <a:off x="715067" y="1556792"/>
              <a:ext cx="3589449" cy="382693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Autofit/>
            </a:bodyPr>
            <a:lstStyle/>
            <a:p>
              <a:pPr defTabSz="684698"/>
              <a:r>
                <a:rPr lang="zh-TW" altLang="en-US" sz="1200" b="1" dirty="0">
                  <a:solidFill>
                    <a:srgbClr val="F79646">
                      <a:lumMod val="50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工具機及相關零組件</a:t>
              </a:r>
              <a:endParaRPr lang="en-US" altLang="zh-CN" sz="1200" b="1" dirty="0">
                <a:solidFill>
                  <a:srgbClr val="F79646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936918" y="1672857"/>
              <a:ext cx="45719" cy="81550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698"/>
              <a:endParaRPr lang="zh-TW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271" name="矩形 270"/>
            <p:cNvSpPr/>
            <p:nvPr/>
          </p:nvSpPr>
          <p:spPr>
            <a:xfrm>
              <a:off x="1127014" y="2867650"/>
              <a:ext cx="3240000" cy="612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684698">
                <a:defRPr/>
              </a:pPr>
              <a:r>
                <a:rPr kumimoji="1" lang="zh-TW" altLang="en-US" sz="1100" b="1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軍事級製造商</a:t>
              </a:r>
              <a:endParaRPr kumimoji="1" lang="en-US" altLang="zh-TW" sz="1100" b="1" kern="0" dirty="0">
                <a:solidFill>
                  <a:prstClr val="black">
                    <a:lumMod val="50000"/>
                    <a:lumOff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2" name="TextBox 167"/>
            <p:cNvSpPr txBox="1"/>
            <p:nvPr/>
          </p:nvSpPr>
          <p:spPr>
            <a:xfrm>
              <a:off x="715067" y="2640614"/>
              <a:ext cx="2754860" cy="382693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Autofit/>
            </a:bodyPr>
            <a:lstStyle/>
            <a:p>
              <a:pPr defTabSz="684698"/>
              <a:r>
                <a:rPr lang="zh-TW" altLang="en-US" sz="1200" b="1" dirty="0">
                  <a:solidFill>
                    <a:srgbClr val="F79646">
                      <a:lumMod val="50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航太產業</a:t>
              </a:r>
              <a:endParaRPr lang="en-US" altLang="zh-CN" sz="1200" b="1" dirty="0">
                <a:solidFill>
                  <a:srgbClr val="F79646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endParaRPr>
            </a:p>
          </p:txBody>
        </p:sp>
        <p:sp>
          <p:nvSpPr>
            <p:cNvPr id="273" name="矩形 272"/>
            <p:cNvSpPr/>
            <p:nvPr/>
          </p:nvSpPr>
          <p:spPr>
            <a:xfrm>
              <a:off x="936918" y="2680969"/>
              <a:ext cx="45719" cy="81550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698"/>
              <a:endParaRPr lang="zh-TW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274" name="矩形 273"/>
            <p:cNvSpPr/>
            <p:nvPr/>
          </p:nvSpPr>
          <p:spPr>
            <a:xfrm>
              <a:off x="4860840" y="1910188"/>
              <a:ext cx="3240000" cy="612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684698">
                <a:defRPr/>
              </a:pPr>
              <a:r>
                <a:rPr kumimoji="1" lang="zh-TW" altLang="en-US" sz="1100" b="1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全球產量的</a:t>
              </a:r>
              <a:r>
                <a:rPr kumimoji="1" lang="en-US" altLang="zh-TW" sz="1100" b="1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25</a:t>
              </a:r>
              <a:r>
                <a:rPr kumimoji="1" lang="zh-TW" altLang="en-US" sz="1100" b="1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％</a:t>
              </a:r>
            </a:p>
            <a:p>
              <a:pPr defTabSz="684698">
                <a:defRPr/>
              </a:pPr>
              <a:r>
                <a:rPr kumimoji="1" lang="zh-TW" altLang="en-US" sz="1100" b="1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全球產量的</a:t>
              </a:r>
              <a:r>
                <a:rPr kumimoji="1" lang="en-US" altLang="zh-TW" sz="1100" b="1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50</a:t>
              </a:r>
              <a:r>
                <a:rPr kumimoji="1" lang="zh-TW" altLang="en-US" sz="1100" b="1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％</a:t>
              </a:r>
              <a:endParaRPr kumimoji="1" lang="en-US" altLang="zh-TW" sz="1100" b="1" kern="0" dirty="0">
                <a:solidFill>
                  <a:prstClr val="black">
                    <a:lumMod val="50000"/>
                    <a:lumOff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5" name="TextBox 167"/>
            <p:cNvSpPr txBox="1"/>
            <p:nvPr/>
          </p:nvSpPr>
          <p:spPr>
            <a:xfrm>
              <a:off x="4448894" y="1607442"/>
              <a:ext cx="2754860" cy="382693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Autofit/>
            </a:bodyPr>
            <a:lstStyle/>
            <a:p>
              <a:pPr defTabSz="684698"/>
              <a:r>
                <a:rPr lang="zh-TW" altLang="en-US" sz="1200" b="1" dirty="0">
                  <a:solidFill>
                    <a:srgbClr val="F79646">
                      <a:lumMod val="50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汽車及汽車零件</a:t>
              </a:r>
              <a:endParaRPr lang="en-US" altLang="zh-CN" sz="1200" b="1" dirty="0">
                <a:solidFill>
                  <a:srgbClr val="F79646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endParaRPr>
            </a:p>
          </p:txBody>
        </p:sp>
        <p:sp>
          <p:nvSpPr>
            <p:cNvPr id="276" name="矩形 275"/>
            <p:cNvSpPr/>
            <p:nvPr/>
          </p:nvSpPr>
          <p:spPr>
            <a:xfrm>
              <a:off x="4670744" y="1658092"/>
              <a:ext cx="45719" cy="81550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698"/>
              <a:endParaRPr lang="zh-TW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277" name="矩形 276"/>
            <p:cNvSpPr/>
            <p:nvPr/>
          </p:nvSpPr>
          <p:spPr>
            <a:xfrm>
              <a:off x="4860840" y="2918300"/>
              <a:ext cx="3240000" cy="612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684698">
                <a:defRPr/>
              </a:pPr>
              <a:r>
                <a:rPr kumimoji="1" lang="zh-TW" altLang="en-US" sz="1100" b="1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世界第四大出口商</a:t>
              </a:r>
              <a:endParaRPr kumimoji="1" lang="en-US" altLang="zh-TW" sz="1100" b="1" kern="0" dirty="0">
                <a:solidFill>
                  <a:prstClr val="black">
                    <a:lumMod val="50000"/>
                    <a:lumOff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8" name="TextBox 167"/>
            <p:cNvSpPr txBox="1"/>
            <p:nvPr/>
          </p:nvSpPr>
          <p:spPr>
            <a:xfrm>
              <a:off x="4448894" y="2615554"/>
              <a:ext cx="2754860" cy="382693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Autofit/>
            </a:bodyPr>
            <a:lstStyle/>
            <a:p>
              <a:pPr defTabSz="684698"/>
              <a:r>
                <a:rPr lang="zh-TW" altLang="en-US" sz="1200" b="1" dirty="0">
                  <a:solidFill>
                    <a:srgbClr val="F79646">
                      <a:lumMod val="50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木工機械</a:t>
              </a:r>
              <a:endParaRPr lang="en-US" altLang="zh-CN" sz="1200" b="1" dirty="0">
                <a:solidFill>
                  <a:srgbClr val="F79646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endParaRPr>
            </a:p>
          </p:txBody>
        </p:sp>
        <p:sp>
          <p:nvSpPr>
            <p:cNvPr id="279" name="矩形 278"/>
            <p:cNvSpPr/>
            <p:nvPr/>
          </p:nvSpPr>
          <p:spPr>
            <a:xfrm>
              <a:off x="4670744" y="2666204"/>
              <a:ext cx="45719" cy="81550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698"/>
              <a:endParaRPr lang="zh-TW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280" name="矩形 279"/>
            <p:cNvSpPr/>
            <p:nvPr/>
          </p:nvSpPr>
          <p:spPr>
            <a:xfrm>
              <a:off x="8549803" y="1935248"/>
              <a:ext cx="3240000" cy="612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684698">
                <a:defRPr/>
              </a:pPr>
              <a:r>
                <a:rPr kumimoji="1" lang="zh-TW" altLang="en-US" sz="1100" b="1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世界第二大出口商</a:t>
              </a:r>
              <a:endParaRPr kumimoji="1" lang="en-US" altLang="zh-TW" sz="1100" b="1" kern="0" dirty="0">
                <a:solidFill>
                  <a:prstClr val="black">
                    <a:lumMod val="50000"/>
                    <a:lumOff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1" name="TextBox 167"/>
            <p:cNvSpPr txBox="1"/>
            <p:nvPr/>
          </p:nvSpPr>
          <p:spPr>
            <a:xfrm>
              <a:off x="8137857" y="1632502"/>
              <a:ext cx="2754860" cy="382693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Autofit/>
            </a:bodyPr>
            <a:lstStyle/>
            <a:p>
              <a:pPr defTabSz="684698"/>
              <a:r>
                <a:rPr lang="zh-TW" altLang="en-US" sz="12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手工具</a:t>
              </a:r>
              <a:endParaRPr lang="en-US" altLang="zh-CN" sz="12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endParaRPr>
            </a:p>
          </p:txBody>
        </p:sp>
        <p:sp>
          <p:nvSpPr>
            <p:cNvPr id="282" name="矩形 281"/>
            <p:cNvSpPr/>
            <p:nvPr/>
          </p:nvSpPr>
          <p:spPr>
            <a:xfrm>
              <a:off x="8359707" y="1683152"/>
              <a:ext cx="45719" cy="81550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698"/>
              <a:endParaRPr lang="zh-TW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283" name="矩形 282"/>
            <p:cNvSpPr/>
            <p:nvPr/>
          </p:nvSpPr>
          <p:spPr>
            <a:xfrm>
              <a:off x="8549803" y="2943360"/>
              <a:ext cx="3240000" cy="612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684698">
                <a:defRPr/>
              </a:pPr>
              <a:r>
                <a:rPr kumimoji="1" lang="zh-TW" altLang="en-US" sz="1100" b="1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世界第二大規模</a:t>
              </a:r>
              <a:endParaRPr kumimoji="1" lang="en-US" altLang="zh-TW" sz="1100" b="1" kern="0" dirty="0">
                <a:solidFill>
                  <a:prstClr val="black">
                    <a:lumMod val="50000"/>
                    <a:lumOff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4" name="TextBox 167"/>
            <p:cNvSpPr txBox="1"/>
            <p:nvPr/>
          </p:nvSpPr>
          <p:spPr>
            <a:xfrm>
              <a:off x="8137857" y="2640614"/>
              <a:ext cx="2754860" cy="382693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Autofit/>
            </a:bodyPr>
            <a:lstStyle/>
            <a:p>
              <a:pPr defTabSz="684698"/>
              <a:r>
                <a:rPr lang="zh-TW" altLang="en-US" sz="1200" b="1" dirty="0">
                  <a:solidFill>
                    <a:srgbClr val="F79646">
                      <a:lumMod val="50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光電面板</a:t>
              </a:r>
              <a:endParaRPr lang="en-US" altLang="zh-CN" sz="1200" b="1" dirty="0">
                <a:solidFill>
                  <a:srgbClr val="F79646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endParaRPr>
            </a:p>
          </p:txBody>
        </p:sp>
        <p:sp>
          <p:nvSpPr>
            <p:cNvPr id="285" name="矩形 284"/>
            <p:cNvSpPr/>
            <p:nvPr/>
          </p:nvSpPr>
          <p:spPr>
            <a:xfrm>
              <a:off x="8359707" y="2691264"/>
              <a:ext cx="45719" cy="81550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698"/>
              <a:endParaRPr lang="zh-TW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294" name="Freeform 130"/>
            <p:cNvSpPr>
              <a:spLocks/>
            </p:cNvSpPr>
            <p:nvPr/>
          </p:nvSpPr>
          <p:spPr bwMode="auto">
            <a:xfrm>
              <a:off x="479874" y="2816594"/>
              <a:ext cx="378791" cy="432766"/>
            </a:xfrm>
            <a:custGeom>
              <a:avLst/>
              <a:gdLst>
                <a:gd name="T0" fmla="*/ 146 w 166"/>
                <a:gd name="T1" fmla="*/ 6 h 190"/>
                <a:gd name="T2" fmla="*/ 107 w 166"/>
                <a:gd name="T3" fmla="*/ 29 h 190"/>
                <a:gd name="T4" fmla="*/ 91 w 166"/>
                <a:gd name="T5" fmla="*/ 52 h 190"/>
                <a:gd name="T6" fmla="*/ 14 w 166"/>
                <a:gd name="T7" fmla="*/ 38 h 190"/>
                <a:gd name="T8" fmla="*/ 3 w 166"/>
                <a:gd name="T9" fmla="*/ 55 h 190"/>
                <a:gd name="T10" fmla="*/ 71 w 166"/>
                <a:gd name="T11" fmla="*/ 83 h 190"/>
                <a:gd name="T12" fmla="*/ 49 w 166"/>
                <a:gd name="T13" fmla="*/ 115 h 190"/>
                <a:gd name="T14" fmla="*/ 11 w 166"/>
                <a:gd name="T15" fmla="*/ 117 h 190"/>
                <a:gd name="T16" fmla="*/ 0 w 166"/>
                <a:gd name="T17" fmla="*/ 134 h 190"/>
                <a:gd name="T18" fmla="*/ 52 w 166"/>
                <a:gd name="T19" fmla="*/ 147 h 190"/>
                <a:gd name="T20" fmla="*/ 83 w 166"/>
                <a:gd name="T21" fmla="*/ 190 h 190"/>
                <a:gd name="T22" fmla="*/ 95 w 166"/>
                <a:gd name="T23" fmla="*/ 173 h 190"/>
                <a:gd name="T24" fmla="*/ 82 w 166"/>
                <a:gd name="T25" fmla="*/ 139 h 190"/>
                <a:gd name="T26" fmla="*/ 104 w 166"/>
                <a:gd name="T27" fmla="*/ 105 h 190"/>
                <a:gd name="T28" fmla="*/ 155 w 166"/>
                <a:gd name="T29" fmla="*/ 156 h 190"/>
                <a:gd name="T30" fmla="*/ 166 w 166"/>
                <a:gd name="T31" fmla="*/ 139 h 190"/>
                <a:gd name="T32" fmla="*/ 125 w 166"/>
                <a:gd name="T33" fmla="*/ 75 h 190"/>
                <a:gd name="T34" fmla="*/ 140 w 166"/>
                <a:gd name="T35" fmla="*/ 51 h 190"/>
                <a:gd name="T36" fmla="*/ 146 w 166"/>
                <a:gd name="T37" fmla="*/ 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190">
                  <a:moveTo>
                    <a:pt x="146" y="6"/>
                  </a:moveTo>
                  <a:cubicBezTo>
                    <a:pt x="137" y="0"/>
                    <a:pt x="113" y="19"/>
                    <a:pt x="107" y="29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71" y="83"/>
                    <a:pt x="71" y="83"/>
                    <a:pt x="71" y="83"/>
                  </a:cubicBezTo>
                  <a:cubicBezTo>
                    <a:pt x="49" y="115"/>
                    <a:pt x="49" y="115"/>
                    <a:pt x="49" y="115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52" y="147"/>
                    <a:pt x="52" y="147"/>
                    <a:pt x="52" y="147"/>
                  </a:cubicBezTo>
                  <a:cubicBezTo>
                    <a:pt x="83" y="190"/>
                    <a:pt x="83" y="190"/>
                    <a:pt x="83" y="190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82" y="139"/>
                    <a:pt x="82" y="139"/>
                    <a:pt x="82" y="139"/>
                  </a:cubicBezTo>
                  <a:cubicBezTo>
                    <a:pt x="104" y="105"/>
                    <a:pt x="104" y="105"/>
                    <a:pt x="104" y="105"/>
                  </a:cubicBezTo>
                  <a:cubicBezTo>
                    <a:pt x="155" y="156"/>
                    <a:pt x="155" y="156"/>
                    <a:pt x="155" y="156"/>
                  </a:cubicBezTo>
                  <a:cubicBezTo>
                    <a:pt x="166" y="139"/>
                    <a:pt x="166" y="139"/>
                    <a:pt x="166" y="139"/>
                  </a:cubicBezTo>
                  <a:cubicBezTo>
                    <a:pt x="125" y="75"/>
                    <a:pt x="125" y="75"/>
                    <a:pt x="125" y="75"/>
                  </a:cubicBezTo>
                  <a:cubicBezTo>
                    <a:pt x="140" y="51"/>
                    <a:pt x="140" y="51"/>
                    <a:pt x="140" y="51"/>
                  </a:cubicBezTo>
                  <a:cubicBezTo>
                    <a:pt x="147" y="42"/>
                    <a:pt x="155" y="12"/>
                    <a:pt x="146" y="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4698"/>
              <a:endParaRPr lang="id-ID" sz="1400">
                <a:solidFill>
                  <a:prstClr val="black"/>
                </a:solidFill>
              </a:endParaRPr>
            </a:p>
          </p:txBody>
        </p:sp>
        <p:sp>
          <p:nvSpPr>
            <p:cNvPr id="298" name="Freeform 145"/>
            <p:cNvSpPr>
              <a:spLocks noEditPoints="1"/>
            </p:cNvSpPr>
            <p:nvPr/>
          </p:nvSpPr>
          <p:spPr bwMode="auto">
            <a:xfrm>
              <a:off x="4232777" y="1931468"/>
              <a:ext cx="378891" cy="300617"/>
            </a:xfrm>
            <a:custGeom>
              <a:avLst/>
              <a:gdLst>
                <a:gd name="T0" fmla="*/ 141 w 141"/>
                <a:gd name="T1" fmla="*/ 41 h 112"/>
                <a:gd name="T2" fmla="*/ 127 w 141"/>
                <a:gd name="T3" fmla="*/ 26 h 112"/>
                <a:gd name="T4" fmla="*/ 114 w 141"/>
                <a:gd name="T5" fmla="*/ 0 h 112"/>
                <a:gd name="T6" fmla="*/ 28 w 141"/>
                <a:gd name="T7" fmla="*/ 0 h 112"/>
                <a:gd name="T8" fmla="*/ 14 w 141"/>
                <a:gd name="T9" fmla="*/ 26 h 112"/>
                <a:gd name="T10" fmla="*/ 0 w 141"/>
                <a:gd name="T11" fmla="*/ 41 h 112"/>
                <a:gd name="T12" fmla="*/ 0 w 141"/>
                <a:gd name="T13" fmla="*/ 86 h 112"/>
                <a:gd name="T14" fmla="*/ 0 w 141"/>
                <a:gd name="T15" fmla="*/ 90 h 112"/>
                <a:gd name="T16" fmla="*/ 0 w 141"/>
                <a:gd name="T17" fmla="*/ 106 h 112"/>
                <a:gd name="T18" fmla="*/ 7 w 141"/>
                <a:gd name="T19" fmla="*/ 112 h 112"/>
                <a:gd name="T20" fmla="*/ 27 w 141"/>
                <a:gd name="T21" fmla="*/ 112 h 112"/>
                <a:gd name="T22" fmla="*/ 34 w 141"/>
                <a:gd name="T23" fmla="*/ 106 h 112"/>
                <a:gd name="T24" fmla="*/ 34 w 141"/>
                <a:gd name="T25" fmla="*/ 90 h 112"/>
                <a:gd name="T26" fmla="*/ 108 w 141"/>
                <a:gd name="T27" fmla="*/ 90 h 112"/>
                <a:gd name="T28" fmla="*/ 108 w 141"/>
                <a:gd name="T29" fmla="*/ 106 h 112"/>
                <a:gd name="T30" fmla="*/ 114 w 141"/>
                <a:gd name="T31" fmla="*/ 112 h 112"/>
                <a:gd name="T32" fmla="*/ 135 w 141"/>
                <a:gd name="T33" fmla="*/ 112 h 112"/>
                <a:gd name="T34" fmla="*/ 141 w 141"/>
                <a:gd name="T35" fmla="*/ 106 h 112"/>
                <a:gd name="T36" fmla="*/ 141 w 141"/>
                <a:gd name="T37" fmla="*/ 90 h 112"/>
                <a:gd name="T38" fmla="*/ 141 w 141"/>
                <a:gd name="T39" fmla="*/ 41 h 112"/>
                <a:gd name="T40" fmla="*/ 35 w 141"/>
                <a:gd name="T41" fmla="*/ 10 h 112"/>
                <a:gd name="T42" fmla="*/ 106 w 141"/>
                <a:gd name="T43" fmla="*/ 10 h 112"/>
                <a:gd name="T44" fmla="*/ 118 w 141"/>
                <a:gd name="T45" fmla="*/ 32 h 112"/>
                <a:gd name="T46" fmla="*/ 24 w 141"/>
                <a:gd name="T47" fmla="*/ 32 h 112"/>
                <a:gd name="T48" fmla="*/ 35 w 141"/>
                <a:gd name="T49" fmla="*/ 10 h 112"/>
                <a:gd name="T50" fmla="*/ 41 w 141"/>
                <a:gd name="T51" fmla="*/ 79 h 112"/>
                <a:gd name="T52" fmla="*/ 13 w 141"/>
                <a:gd name="T53" fmla="*/ 79 h 112"/>
                <a:gd name="T54" fmla="*/ 13 w 141"/>
                <a:gd name="T55" fmla="*/ 64 h 112"/>
                <a:gd name="T56" fmla="*/ 41 w 141"/>
                <a:gd name="T57" fmla="*/ 64 h 112"/>
                <a:gd name="T58" fmla="*/ 41 w 141"/>
                <a:gd name="T59" fmla="*/ 79 h 112"/>
                <a:gd name="T60" fmla="*/ 129 w 141"/>
                <a:gd name="T61" fmla="*/ 79 h 112"/>
                <a:gd name="T62" fmla="*/ 100 w 141"/>
                <a:gd name="T63" fmla="*/ 79 h 112"/>
                <a:gd name="T64" fmla="*/ 100 w 141"/>
                <a:gd name="T65" fmla="*/ 64 h 112"/>
                <a:gd name="T66" fmla="*/ 129 w 141"/>
                <a:gd name="T67" fmla="*/ 64 h 112"/>
                <a:gd name="T68" fmla="*/ 129 w 141"/>
                <a:gd name="T69" fmla="*/ 7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1" h="112">
                  <a:moveTo>
                    <a:pt x="141" y="41"/>
                  </a:moveTo>
                  <a:cubicBezTo>
                    <a:pt x="127" y="26"/>
                    <a:pt x="127" y="26"/>
                    <a:pt x="127" y="26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0"/>
                    <a:pt x="3" y="112"/>
                    <a:pt x="7" y="112"/>
                  </a:cubicBezTo>
                  <a:cubicBezTo>
                    <a:pt x="27" y="112"/>
                    <a:pt x="27" y="112"/>
                    <a:pt x="27" y="112"/>
                  </a:cubicBezTo>
                  <a:cubicBezTo>
                    <a:pt x="31" y="112"/>
                    <a:pt x="34" y="110"/>
                    <a:pt x="34" y="106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108" y="90"/>
                    <a:pt x="108" y="90"/>
                    <a:pt x="108" y="90"/>
                  </a:cubicBezTo>
                  <a:cubicBezTo>
                    <a:pt x="108" y="106"/>
                    <a:pt x="108" y="106"/>
                    <a:pt x="108" y="106"/>
                  </a:cubicBezTo>
                  <a:cubicBezTo>
                    <a:pt x="108" y="110"/>
                    <a:pt x="111" y="112"/>
                    <a:pt x="114" y="112"/>
                  </a:cubicBezTo>
                  <a:cubicBezTo>
                    <a:pt x="135" y="112"/>
                    <a:pt x="135" y="112"/>
                    <a:pt x="135" y="112"/>
                  </a:cubicBezTo>
                  <a:cubicBezTo>
                    <a:pt x="138" y="112"/>
                    <a:pt x="141" y="110"/>
                    <a:pt x="141" y="106"/>
                  </a:cubicBezTo>
                  <a:cubicBezTo>
                    <a:pt x="141" y="90"/>
                    <a:pt x="141" y="90"/>
                    <a:pt x="141" y="90"/>
                  </a:cubicBezTo>
                  <a:lnTo>
                    <a:pt x="141" y="41"/>
                  </a:lnTo>
                  <a:close/>
                  <a:moveTo>
                    <a:pt x="35" y="10"/>
                  </a:moveTo>
                  <a:cubicBezTo>
                    <a:pt x="106" y="10"/>
                    <a:pt x="106" y="10"/>
                    <a:pt x="106" y="10"/>
                  </a:cubicBezTo>
                  <a:cubicBezTo>
                    <a:pt x="118" y="32"/>
                    <a:pt x="118" y="32"/>
                    <a:pt x="118" y="32"/>
                  </a:cubicBezTo>
                  <a:cubicBezTo>
                    <a:pt x="24" y="32"/>
                    <a:pt x="24" y="32"/>
                    <a:pt x="24" y="32"/>
                  </a:cubicBezTo>
                  <a:lnTo>
                    <a:pt x="35" y="10"/>
                  </a:lnTo>
                  <a:close/>
                  <a:moveTo>
                    <a:pt x="41" y="79"/>
                  </a:moveTo>
                  <a:cubicBezTo>
                    <a:pt x="13" y="79"/>
                    <a:pt x="13" y="79"/>
                    <a:pt x="13" y="79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41" y="64"/>
                    <a:pt x="41" y="64"/>
                    <a:pt x="41" y="64"/>
                  </a:cubicBezTo>
                  <a:lnTo>
                    <a:pt x="41" y="79"/>
                  </a:lnTo>
                  <a:close/>
                  <a:moveTo>
                    <a:pt x="129" y="79"/>
                  </a:moveTo>
                  <a:cubicBezTo>
                    <a:pt x="100" y="79"/>
                    <a:pt x="100" y="79"/>
                    <a:pt x="100" y="79"/>
                  </a:cubicBezTo>
                  <a:cubicBezTo>
                    <a:pt x="100" y="64"/>
                    <a:pt x="100" y="64"/>
                    <a:pt x="100" y="64"/>
                  </a:cubicBezTo>
                  <a:cubicBezTo>
                    <a:pt x="129" y="64"/>
                    <a:pt x="129" y="64"/>
                    <a:pt x="129" y="64"/>
                  </a:cubicBezTo>
                  <a:lnTo>
                    <a:pt x="129" y="7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4698"/>
              <a:endParaRPr lang="id-ID" sz="1400">
                <a:solidFill>
                  <a:prstClr val="black"/>
                </a:solidFill>
              </a:endParaRPr>
            </a:p>
          </p:txBody>
        </p:sp>
        <p:sp>
          <p:nvSpPr>
            <p:cNvPr id="301" name="Freeform: Shape 12">
              <a:extLst>
                <a:ext uri="{FF2B5EF4-FFF2-40B4-BE49-F238E27FC236}">
                  <a16:creationId xmlns="" xmlns:a16="http://schemas.microsoft.com/office/drawing/2014/main" id="{F78A67FF-A671-4C64-BDC9-099417DE5E27}"/>
                </a:ext>
              </a:extLst>
            </p:cNvPr>
            <p:cNvSpPr/>
            <p:nvPr/>
          </p:nvSpPr>
          <p:spPr>
            <a:xfrm flipH="1">
              <a:off x="7736927" y="2918300"/>
              <a:ext cx="589285" cy="406920"/>
            </a:xfrm>
            <a:custGeom>
              <a:avLst/>
              <a:gdLst>
                <a:gd name="connsiteX0" fmla="*/ 271918 w 429429"/>
                <a:gd name="connsiteY0" fmla="*/ 270401 h 296532"/>
                <a:gd name="connsiteX1" fmla="*/ 271918 w 429429"/>
                <a:gd name="connsiteY1" fmla="*/ 287244 h 296532"/>
                <a:gd name="connsiteX2" fmla="*/ 157510 w 429429"/>
                <a:gd name="connsiteY2" fmla="*/ 287244 h 296532"/>
                <a:gd name="connsiteX3" fmla="*/ 157510 w 429429"/>
                <a:gd name="connsiteY3" fmla="*/ 270401 h 296532"/>
                <a:gd name="connsiteX4" fmla="*/ 429429 w 429429"/>
                <a:gd name="connsiteY4" fmla="*/ 261113 h 296532"/>
                <a:gd name="connsiteX5" fmla="*/ 0 w 429429"/>
                <a:gd name="connsiteY5" fmla="*/ 261113 h 296532"/>
                <a:gd name="connsiteX6" fmla="*/ 0 w 429429"/>
                <a:gd name="connsiteY6" fmla="*/ 278453 h 296532"/>
                <a:gd name="connsiteX7" fmla="*/ 13794 w 429429"/>
                <a:gd name="connsiteY7" fmla="*/ 296532 h 296532"/>
                <a:gd name="connsiteX8" fmla="*/ 415635 w 429429"/>
                <a:gd name="connsiteY8" fmla="*/ 296532 h 296532"/>
                <a:gd name="connsiteX9" fmla="*/ 429429 w 429429"/>
                <a:gd name="connsiteY9" fmla="*/ 278453 h 296532"/>
                <a:gd name="connsiteX10" fmla="*/ 335480 w 429429"/>
                <a:gd name="connsiteY10" fmla="*/ 29961 h 296532"/>
                <a:gd name="connsiteX11" fmla="*/ 335480 w 429429"/>
                <a:gd name="connsiteY11" fmla="*/ 212544 h 296532"/>
                <a:gd name="connsiteX12" fmla="*/ 93950 w 429429"/>
                <a:gd name="connsiteY12" fmla="*/ 212544 h 296532"/>
                <a:gd name="connsiteX13" fmla="*/ 93950 w 429429"/>
                <a:gd name="connsiteY13" fmla="*/ 29961 h 296532"/>
                <a:gd name="connsiteX14" fmla="*/ 331609 w 429429"/>
                <a:gd name="connsiteY14" fmla="*/ 0 h 296532"/>
                <a:gd name="connsiteX15" fmla="*/ 97821 w 429429"/>
                <a:gd name="connsiteY15" fmla="*/ 0 h 296532"/>
                <a:gd name="connsiteX16" fmla="*/ 57403 w 429429"/>
                <a:gd name="connsiteY16" fmla="*/ 40418 h 296532"/>
                <a:gd name="connsiteX17" fmla="*/ 57403 w 429429"/>
                <a:gd name="connsiteY17" fmla="*/ 202087 h 296532"/>
                <a:gd name="connsiteX18" fmla="*/ 97821 w 429429"/>
                <a:gd name="connsiteY18" fmla="*/ 242505 h 296532"/>
                <a:gd name="connsiteX19" fmla="*/ 331609 w 429429"/>
                <a:gd name="connsiteY19" fmla="*/ 242505 h 296532"/>
                <a:gd name="connsiteX20" fmla="*/ 372027 w 429429"/>
                <a:gd name="connsiteY20" fmla="*/ 202087 h 296532"/>
                <a:gd name="connsiteX21" fmla="*/ 372027 w 429429"/>
                <a:gd name="connsiteY21" fmla="*/ 40418 h 296532"/>
                <a:gd name="connsiteX22" fmla="*/ 331609 w 429429"/>
                <a:gd name="connsiteY22" fmla="*/ 0 h 296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29429" h="296532">
                  <a:moveTo>
                    <a:pt x="271918" y="270401"/>
                  </a:moveTo>
                  <a:lnTo>
                    <a:pt x="271918" y="287244"/>
                  </a:lnTo>
                  <a:lnTo>
                    <a:pt x="157510" y="287244"/>
                  </a:lnTo>
                  <a:lnTo>
                    <a:pt x="157510" y="270401"/>
                  </a:lnTo>
                  <a:close/>
                  <a:moveTo>
                    <a:pt x="429429" y="261113"/>
                  </a:moveTo>
                  <a:lnTo>
                    <a:pt x="0" y="261113"/>
                  </a:lnTo>
                  <a:lnTo>
                    <a:pt x="0" y="278453"/>
                  </a:lnTo>
                  <a:cubicBezTo>
                    <a:pt x="0" y="288438"/>
                    <a:pt x="6176" y="296532"/>
                    <a:pt x="13794" y="296532"/>
                  </a:cubicBezTo>
                  <a:lnTo>
                    <a:pt x="415635" y="296532"/>
                  </a:lnTo>
                  <a:cubicBezTo>
                    <a:pt x="423253" y="296532"/>
                    <a:pt x="429429" y="288438"/>
                    <a:pt x="429429" y="278453"/>
                  </a:cubicBezTo>
                  <a:close/>
                  <a:moveTo>
                    <a:pt x="335480" y="29961"/>
                  </a:moveTo>
                  <a:lnTo>
                    <a:pt x="335480" y="212544"/>
                  </a:lnTo>
                  <a:lnTo>
                    <a:pt x="93950" y="212544"/>
                  </a:lnTo>
                  <a:lnTo>
                    <a:pt x="93950" y="29961"/>
                  </a:lnTo>
                  <a:close/>
                  <a:moveTo>
                    <a:pt x="331609" y="0"/>
                  </a:moveTo>
                  <a:lnTo>
                    <a:pt x="97821" y="0"/>
                  </a:lnTo>
                  <a:cubicBezTo>
                    <a:pt x="75499" y="0"/>
                    <a:pt x="57403" y="18096"/>
                    <a:pt x="57403" y="40418"/>
                  </a:cubicBezTo>
                  <a:lnTo>
                    <a:pt x="57403" y="202087"/>
                  </a:lnTo>
                  <a:cubicBezTo>
                    <a:pt x="57403" y="224409"/>
                    <a:pt x="75499" y="242505"/>
                    <a:pt x="97821" y="242505"/>
                  </a:cubicBezTo>
                  <a:lnTo>
                    <a:pt x="331609" y="242505"/>
                  </a:lnTo>
                  <a:cubicBezTo>
                    <a:pt x="353931" y="242505"/>
                    <a:pt x="372027" y="224409"/>
                    <a:pt x="372027" y="202087"/>
                  </a:cubicBezTo>
                  <a:lnTo>
                    <a:pt x="372027" y="40418"/>
                  </a:lnTo>
                  <a:cubicBezTo>
                    <a:pt x="372027" y="18096"/>
                    <a:pt x="353931" y="0"/>
                    <a:pt x="331609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4698"/>
              <a:endParaRPr sz="1400">
                <a:solidFill>
                  <a:prstClr val="white"/>
                </a:solidFill>
              </a:endParaRPr>
            </a:p>
          </p:txBody>
        </p:sp>
        <p:grpSp>
          <p:nvGrpSpPr>
            <p:cNvPr id="17" name="群組 16"/>
            <p:cNvGrpSpPr/>
            <p:nvPr/>
          </p:nvGrpSpPr>
          <p:grpSpPr>
            <a:xfrm>
              <a:off x="446641" y="1804460"/>
              <a:ext cx="407439" cy="360427"/>
              <a:chOff x="-1537965" y="1488498"/>
              <a:chExt cx="660400" cy="584200"/>
            </a:xfrm>
            <a:solidFill>
              <a:schemeClr val="bg1">
                <a:lumMod val="65000"/>
              </a:schemeClr>
            </a:solidFill>
          </p:grpSpPr>
          <p:sp>
            <p:nvSpPr>
              <p:cNvPr id="304" name="Freeform 26"/>
              <p:cNvSpPr>
                <a:spLocks noEditPoints="1"/>
              </p:cNvSpPr>
              <p:nvPr/>
            </p:nvSpPr>
            <p:spPr bwMode="auto">
              <a:xfrm>
                <a:off x="-1537965" y="1488498"/>
                <a:ext cx="422275" cy="404812"/>
              </a:xfrm>
              <a:custGeom>
                <a:avLst/>
                <a:gdLst/>
                <a:ahLst/>
                <a:cxnLst>
                  <a:cxn ang="0">
                    <a:pos x="51" y="27"/>
                  </a:cxn>
                  <a:cxn ang="0">
                    <a:pos x="46" y="23"/>
                  </a:cxn>
                  <a:cxn ang="0">
                    <a:pos x="52" y="20"/>
                  </a:cxn>
                  <a:cxn ang="0">
                    <a:pos x="49" y="13"/>
                  </a:cxn>
                  <a:cxn ang="0">
                    <a:pos x="47" y="12"/>
                  </a:cxn>
                  <a:cxn ang="0">
                    <a:pos x="40" y="13"/>
                  </a:cxn>
                  <a:cxn ang="0">
                    <a:pos x="43" y="7"/>
                  </a:cxn>
                  <a:cxn ang="0">
                    <a:pos x="37" y="2"/>
                  </a:cxn>
                  <a:cxn ang="0">
                    <a:pos x="32" y="7"/>
                  </a:cxn>
                  <a:cxn ang="0">
                    <a:pos x="29" y="1"/>
                  </a:cxn>
                  <a:cxn ang="0">
                    <a:pos x="27" y="0"/>
                  </a:cxn>
                  <a:cxn ang="0">
                    <a:pos x="19" y="2"/>
                  </a:cxn>
                  <a:cxn ang="0">
                    <a:pos x="18" y="9"/>
                  </a:cxn>
                  <a:cxn ang="0">
                    <a:pos x="12" y="4"/>
                  </a:cxn>
                  <a:cxn ang="0">
                    <a:pos x="6" y="10"/>
                  </a:cxn>
                  <a:cxn ang="0">
                    <a:pos x="10" y="15"/>
                  </a:cxn>
                  <a:cxn ang="0">
                    <a:pos x="3" y="16"/>
                  </a:cxn>
                  <a:cxn ang="0">
                    <a:pos x="2" y="17"/>
                  </a:cxn>
                  <a:cxn ang="0">
                    <a:pos x="0" y="25"/>
                  </a:cxn>
                  <a:cxn ang="0">
                    <a:pos x="7" y="27"/>
                  </a:cxn>
                  <a:cxn ang="0">
                    <a:pos x="2" y="31"/>
                  </a:cxn>
                  <a:cxn ang="0">
                    <a:pos x="4" y="39"/>
                  </a:cxn>
                  <a:cxn ang="0">
                    <a:pos x="6" y="40"/>
                  </a:cxn>
                  <a:cxn ang="0">
                    <a:pos x="12" y="40"/>
                  </a:cxn>
                  <a:cxn ang="0">
                    <a:pos x="10" y="47"/>
                  </a:cxn>
                  <a:cxn ang="0">
                    <a:pos x="17" y="50"/>
                  </a:cxn>
                  <a:cxn ang="0">
                    <a:pos x="21" y="45"/>
                  </a:cxn>
                  <a:cxn ang="0">
                    <a:pos x="23" y="51"/>
                  </a:cxn>
                  <a:cxn ang="0">
                    <a:pos x="24" y="52"/>
                  </a:cxn>
                  <a:cxn ang="0">
                    <a:pos x="32" y="52"/>
                  </a:cxn>
                  <a:cxn ang="0">
                    <a:pos x="33" y="50"/>
                  </a:cxn>
                  <a:cxn ang="0">
                    <a:pos x="35" y="44"/>
                  </a:cxn>
                  <a:cxn ang="0">
                    <a:pos x="40" y="48"/>
                  </a:cxn>
                  <a:cxn ang="0">
                    <a:pos x="46" y="43"/>
                  </a:cxn>
                  <a:cxn ang="0">
                    <a:pos x="46" y="41"/>
                  </a:cxn>
                  <a:cxn ang="0">
                    <a:pos x="43" y="35"/>
                  </a:cxn>
                  <a:cxn ang="0">
                    <a:pos x="50" y="36"/>
                  </a:cxn>
                  <a:cxn ang="0">
                    <a:pos x="52" y="29"/>
                  </a:cxn>
                  <a:cxn ang="0">
                    <a:pos x="33" y="28"/>
                  </a:cxn>
                  <a:cxn ang="0">
                    <a:pos x="19" y="25"/>
                  </a:cxn>
                  <a:cxn ang="0">
                    <a:pos x="33" y="28"/>
                  </a:cxn>
                </a:cxnLst>
                <a:rect l="0" t="0" r="r" b="b"/>
                <a:pathLst>
                  <a:path w="52" h="52">
                    <a:moveTo>
                      <a:pt x="52" y="27"/>
                    </a:moveTo>
                    <a:cubicBezTo>
                      <a:pt x="52" y="27"/>
                      <a:pt x="52" y="27"/>
                      <a:pt x="51" y="27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51" y="21"/>
                      <a:pt x="51" y="21"/>
                      <a:pt x="52" y="20"/>
                    </a:cubicBezTo>
                    <a:cubicBezTo>
                      <a:pt x="52" y="20"/>
                      <a:pt x="52" y="20"/>
                      <a:pt x="51" y="19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49" y="12"/>
                      <a:pt x="48" y="12"/>
                      <a:pt x="48" y="12"/>
                    </a:cubicBezTo>
                    <a:cubicBezTo>
                      <a:pt x="48" y="12"/>
                      <a:pt x="47" y="12"/>
                      <a:pt x="47" y="12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6" y="2"/>
                      <a:pt x="35" y="2"/>
                      <a:pt x="35" y="3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0"/>
                    </a:cubicBezTo>
                    <a:cubicBezTo>
                      <a:pt x="28" y="0"/>
                      <a:pt x="28" y="0"/>
                      <a:pt x="27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19" y="1"/>
                      <a:pt x="19" y="2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10"/>
                    </a:cubicBezTo>
                    <a:cubicBezTo>
                      <a:pt x="6" y="10"/>
                      <a:pt x="6" y="11"/>
                      <a:pt x="6" y="11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2" y="16"/>
                    </a:cubicBezTo>
                    <a:cubicBezTo>
                      <a:pt x="2" y="16"/>
                      <a:pt x="2" y="16"/>
                      <a:pt x="2" y="1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1" y="31"/>
                      <a:pt x="1" y="32"/>
                      <a:pt x="1" y="33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40"/>
                      <a:pt x="4" y="40"/>
                      <a:pt x="5" y="40"/>
                    </a:cubicBezTo>
                    <a:cubicBezTo>
                      <a:pt x="5" y="40"/>
                      <a:pt x="5" y="40"/>
                      <a:pt x="6" y="40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6"/>
                      <a:pt x="10" y="47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6" y="50"/>
                      <a:pt x="17" y="50"/>
                      <a:pt x="17" y="50"/>
                    </a:cubicBezTo>
                    <a:cubicBezTo>
                      <a:pt x="17" y="50"/>
                      <a:pt x="18" y="50"/>
                      <a:pt x="18" y="50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3" y="51"/>
                      <a:pt x="23" y="51"/>
                      <a:pt x="23" y="51"/>
                    </a:cubicBezTo>
                    <a:cubicBezTo>
                      <a:pt x="23" y="51"/>
                      <a:pt x="24" y="52"/>
                      <a:pt x="24" y="52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3" y="51"/>
                      <a:pt x="33" y="51"/>
                    </a:cubicBezTo>
                    <a:cubicBezTo>
                      <a:pt x="33" y="51"/>
                      <a:pt x="33" y="50"/>
                      <a:pt x="33" y="50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9" y="48"/>
                      <a:pt x="39" y="48"/>
                      <a:pt x="40" y="48"/>
                    </a:cubicBezTo>
                    <a:cubicBezTo>
                      <a:pt x="40" y="48"/>
                      <a:pt x="40" y="48"/>
                      <a:pt x="41" y="48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6" y="43"/>
                      <a:pt x="46" y="42"/>
                    </a:cubicBezTo>
                    <a:cubicBezTo>
                      <a:pt x="46" y="42"/>
                      <a:pt x="46" y="42"/>
                      <a:pt x="46" y="41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49" y="37"/>
                      <a:pt x="50" y="36"/>
                      <a:pt x="50" y="36"/>
                    </a:cubicBezTo>
                    <a:cubicBezTo>
                      <a:pt x="50" y="36"/>
                      <a:pt x="51" y="36"/>
                      <a:pt x="51" y="35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2" y="28"/>
                      <a:pt x="52" y="28"/>
                      <a:pt x="52" y="27"/>
                    </a:cubicBezTo>
                    <a:close/>
                    <a:moveTo>
                      <a:pt x="33" y="28"/>
                    </a:moveTo>
                    <a:cubicBezTo>
                      <a:pt x="32" y="31"/>
                      <a:pt x="28" y="34"/>
                      <a:pt x="25" y="33"/>
                    </a:cubicBezTo>
                    <a:cubicBezTo>
                      <a:pt x="21" y="32"/>
                      <a:pt x="18" y="28"/>
                      <a:pt x="19" y="25"/>
                    </a:cubicBezTo>
                    <a:cubicBezTo>
                      <a:pt x="20" y="21"/>
                      <a:pt x="24" y="18"/>
                      <a:pt x="28" y="19"/>
                    </a:cubicBezTo>
                    <a:cubicBezTo>
                      <a:pt x="32" y="20"/>
                      <a:pt x="34" y="24"/>
                      <a:pt x="33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724699">
                  <a:lnSpc>
                    <a:spcPct val="120000"/>
                  </a:lnSpc>
                  <a:defRPr/>
                </a:pPr>
                <a:endParaRPr lang="da-DK" sz="11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5" name="Freeform 27"/>
              <p:cNvSpPr>
                <a:spLocks noEditPoints="1"/>
              </p:cNvSpPr>
              <p:nvPr/>
            </p:nvSpPr>
            <p:spPr bwMode="auto">
              <a:xfrm>
                <a:off x="-1177602" y="1782185"/>
                <a:ext cx="300037" cy="290513"/>
              </a:xfrm>
              <a:custGeom>
                <a:avLst/>
                <a:gdLst/>
                <a:ahLst/>
                <a:cxnLst>
                  <a:cxn ang="0">
                    <a:pos x="33" y="29"/>
                  </a:cxn>
                  <a:cxn ang="0">
                    <a:pos x="31" y="24"/>
                  </a:cxn>
                  <a:cxn ang="0">
                    <a:pos x="36" y="25"/>
                  </a:cxn>
                  <a:cxn ang="0">
                    <a:pos x="37" y="20"/>
                  </a:cxn>
                  <a:cxn ang="0">
                    <a:pos x="36" y="18"/>
                  </a:cxn>
                  <a:cxn ang="0">
                    <a:pos x="32" y="16"/>
                  </a:cxn>
                  <a:cxn ang="0">
                    <a:pos x="37" y="14"/>
                  </a:cxn>
                  <a:cxn ang="0">
                    <a:pos x="35" y="9"/>
                  </a:cxn>
                  <a:cxn ang="0">
                    <a:pos x="30" y="10"/>
                  </a:cxn>
                  <a:cxn ang="0">
                    <a:pos x="31" y="5"/>
                  </a:cxn>
                  <a:cxn ang="0">
                    <a:pos x="30" y="4"/>
                  </a:cxn>
                  <a:cxn ang="0">
                    <a:pos x="24" y="2"/>
                  </a:cxn>
                  <a:cxn ang="0">
                    <a:pos x="21" y="5"/>
                  </a:cxn>
                  <a:cxn ang="0">
                    <a:pos x="19" y="0"/>
                  </a:cxn>
                  <a:cxn ang="0">
                    <a:pos x="14" y="1"/>
                  </a:cxn>
                  <a:cxn ang="0">
                    <a:pos x="14" y="5"/>
                  </a:cxn>
                  <a:cxn ang="0">
                    <a:pos x="10" y="3"/>
                  </a:cxn>
                  <a:cxn ang="0">
                    <a:pos x="8" y="3"/>
                  </a:cxn>
                  <a:cxn ang="0">
                    <a:pos x="4" y="7"/>
                  </a:cxn>
                  <a:cxn ang="0">
                    <a:pos x="7" y="11"/>
                  </a:cxn>
                  <a:cxn ang="0">
                    <a:pos x="3" y="11"/>
                  </a:cxn>
                  <a:cxn ang="0">
                    <a:pos x="0" y="17"/>
                  </a:cxn>
                  <a:cxn ang="0">
                    <a:pos x="1" y="18"/>
                  </a:cxn>
                  <a:cxn ang="0">
                    <a:pos x="5" y="20"/>
                  </a:cxn>
                  <a:cxn ang="0">
                    <a:pos x="1" y="23"/>
                  </a:cxn>
                  <a:cxn ang="0">
                    <a:pos x="4" y="28"/>
                  </a:cxn>
                  <a:cxn ang="0">
                    <a:pos x="8" y="27"/>
                  </a:cxn>
                  <a:cxn ang="0">
                    <a:pos x="7" y="31"/>
                  </a:cxn>
                  <a:cxn ang="0">
                    <a:pos x="7" y="33"/>
                  </a:cxn>
                  <a:cxn ang="0">
                    <a:pos x="12" y="35"/>
                  </a:cxn>
                  <a:cxn ang="0">
                    <a:pos x="13" y="35"/>
                  </a:cxn>
                  <a:cxn ang="0">
                    <a:pos x="17" y="32"/>
                  </a:cxn>
                  <a:cxn ang="0">
                    <a:pos x="17" y="37"/>
                  </a:cxn>
                  <a:cxn ang="0">
                    <a:pos x="23" y="36"/>
                  </a:cxn>
                  <a:cxn ang="0">
                    <a:pos x="24" y="35"/>
                  </a:cxn>
                  <a:cxn ang="0">
                    <a:pos x="25" y="31"/>
                  </a:cxn>
                  <a:cxn ang="0">
                    <a:pos x="28" y="34"/>
                  </a:cxn>
                  <a:cxn ang="0">
                    <a:pos x="33" y="30"/>
                  </a:cxn>
                  <a:cxn ang="0">
                    <a:pos x="22" y="22"/>
                  </a:cxn>
                  <a:cxn ang="0">
                    <a:pos x="15" y="15"/>
                  </a:cxn>
                  <a:cxn ang="0">
                    <a:pos x="22" y="22"/>
                  </a:cxn>
                </a:cxnLst>
                <a:rect l="0" t="0" r="r" b="b"/>
                <a:pathLst>
                  <a:path w="37" h="37">
                    <a:moveTo>
                      <a:pt x="33" y="29"/>
                    </a:moveTo>
                    <a:cubicBezTo>
                      <a:pt x="33" y="29"/>
                      <a:pt x="33" y="29"/>
                      <a:pt x="33" y="29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5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4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9"/>
                      <a:pt x="37" y="18"/>
                      <a:pt x="36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7" y="14"/>
                      <a:pt x="37" y="14"/>
                    </a:cubicBezTo>
                    <a:cubicBezTo>
                      <a:pt x="37" y="14"/>
                      <a:pt x="37" y="13"/>
                      <a:pt x="37" y="13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4" y="8"/>
                      <a:pt x="34" y="8"/>
                      <a:pt x="33" y="8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4"/>
                      <a:pt x="31" y="4"/>
                    </a:cubicBezTo>
                    <a:cubicBezTo>
                      <a:pt x="31" y="4"/>
                      <a:pt x="30" y="4"/>
                      <a:pt x="30" y="4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5" y="1"/>
                      <a:pt x="25" y="1"/>
                      <a:pt x="24" y="2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0" y="0"/>
                      <a:pt x="20" y="0"/>
                      <a:pt x="19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8" y="3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4" y="7"/>
                      <a:pt x="4" y="7"/>
                    </a:cubicBezTo>
                    <a:cubicBezTo>
                      <a:pt x="4" y="7"/>
                      <a:pt x="4" y="8"/>
                      <a:pt x="5" y="8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2" y="11"/>
                      <a:pt x="1" y="1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1" y="22"/>
                      <a:pt x="1" y="23"/>
                      <a:pt x="1" y="23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4" y="28"/>
                    </a:cubicBezTo>
                    <a:cubicBezTo>
                      <a:pt x="4" y="29"/>
                      <a:pt x="4" y="29"/>
                      <a:pt x="4" y="28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7" y="32"/>
                      <a:pt x="7" y="33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2" y="35"/>
                      <a:pt x="12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6"/>
                      <a:pt x="24" y="36"/>
                      <a:pt x="24" y="36"/>
                    </a:cubicBezTo>
                    <a:cubicBezTo>
                      <a:pt x="24" y="36"/>
                      <a:pt x="24" y="35"/>
                      <a:pt x="24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3" y="30"/>
                      <a:pt x="33" y="29"/>
                    </a:cubicBezTo>
                    <a:close/>
                    <a:moveTo>
                      <a:pt x="22" y="22"/>
                    </a:moveTo>
                    <a:cubicBezTo>
                      <a:pt x="20" y="24"/>
                      <a:pt x="17" y="24"/>
                      <a:pt x="15" y="22"/>
                    </a:cubicBezTo>
                    <a:cubicBezTo>
                      <a:pt x="13" y="20"/>
                      <a:pt x="13" y="16"/>
                      <a:pt x="15" y="15"/>
                    </a:cubicBezTo>
                    <a:cubicBezTo>
                      <a:pt x="17" y="13"/>
                      <a:pt x="21" y="13"/>
                      <a:pt x="23" y="15"/>
                    </a:cubicBezTo>
                    <a:cubicBezTo>
                      <a:pt x="24" y="17"/>
                      <a:pt x="24" y="20"/>
                      <a:pt x="22" y="2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724699">
                  <a:lnSpc>
                    <a:spcPct val="120000"/>
                  </a:lnSpc>
                  <a:defRPr/>
                </a:pPr>
                <a:endParaRPr lang="da-DK" sz="11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19" name="圖片 18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5940" y="1764124"/>
              <a:ext cx="551257" cy="603442"/>
            </a:xfrm>
            <a:prstGeom prst="rect">
              <a:avLst/>
            </a:prstGeom>
          </p:spPr>
        </p:pic>
        <p:pic>
          <p:nvPicPr>
            <p:cNvPr id="20" name="圖片 19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0730" y="2739546"/>
              <a:ext cx="420386" cy="545438"/>
            </a:xfrm>
            <a:prstGeom prst="rect">
              <a:avLst/>
            </a:prstGeom>
          </p:spPr>
        </p:pic>
      </p:grpSp>
      <p:sp>
        <p:nvSpPr>
          <p:cNvPr id="47" name="標題 2"/>
          <p:cNvSpPr txBox="1">
            <a:spLocks/>
          </p:cNvSpPr>
          <p:nvPr/>
        </p:nvSpPr>
        <p:spPr>
          <a:xfrm>
            <a:off x="333323" y="219137"/>
            <a:ext cx="8379771" cy="703786"/>
          </a:xfrm>
          <a:prstGeom prst="rect">
            <a:avLst/>
          </a:prstGeom>
        </p:spPr>
        <p:txBody>
          <a:bodyPr lIns="68483" tIns="34241" rIns="68483" bIns="34241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臺灣的投資</a:t>
            </a:r>
            <a:r>
              <a:rPr lang="zh-TW" altLang="en-US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機會</a:t>
            </a:r>
            <a:r>
              <a:rPr lang="en-US" altLang="zh-TW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Century Gothic" charset="0"/>
              </a:rPr>
              <a:t>智慧機械</a:t>
            </a:r>
            <a:r>
              <a:rPr lang="en-US" altLang="zh-TW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Century Gothic" charset="0"/>
              </a:rPr>
              <a:t>| </a:t>
            </a:r>
            <a:r>
              <a:rPr lang="zh-TW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Century Gothic" charset="0"/>
              </a:rPr>
              <a:t>能力與願景</a:t>
            </a:r>
            <a:endParaRPr lang="en-US" altLang="zh-TW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Century Gothic" charset="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z="1200" dirty="0" smtClean="0">
                <a:solidFill>
                  <a:prstClr val="black">
                    <a:tint val="75000"/>
                  </a:prstClr>
                </a:solidFill>
              </a:rPr>
              <a:t>9</a:t>
            </a:r>
            <a:endParaRPr lang="zh-TW" alt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481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手繪多邊形 24">
            <a:extLst>
              <a:ext uri="{FF2B5EF4-FFF2-40B4-BE49-F238E27FC236}">
                <a16:creationId xmlns:a16="http://schemas.microsoft.com/office/drawing/2014/main" xmlns="" id="{D586F633-5D50-4D3D-AE39-92AEF6DBDEE0}"/>
              </a:ext>
            </a:extLst>
          </p:cNvPr>
          <p:cNvSpPr/>
          <p:nvPr/>
        </p:nvSpPr>
        <p:spPr>
          <a:xfrm>
            <a:off x="628733" y="2532075"/>
            <a:ext cx="3805418" cy="93974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00B3C6">
                <a:lumMod val="7500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200405" tIns="200405" rIns="200405" bIns="200405" numCol="1" spcCol="953" anchor="t" anchorCtr="0">
            <a:noAutofit/>
          </a:bodyPr>
          <a:lstStyle/>
          <a:p>
            <a:pPr marL="256869" indent="-256869" defTabSz="1132119"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  <a:tabLst>
                <a:tab pos="224044" algn="l"/>
              </a:tabLst>
              <a:defRPr/>
            </a:pPr>
            <a:r>
              <a:rPr lang="zh-TW" altLang="en-US" sz="1200" b="1" kern="0" dirty="0">
                <a:solidFill>
                  <a:srgbClr val="262626">
                    <a:lumMod val="75000"/>
                    <a:lumOff val="25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發展利基精準醫學</a:t>
            </a:r>
            <a:endParaRPr lang="en-US" altLang="zh-TW" sz="1200" b="1" kern="0" dirty="0">
              <a:solidFill>
                <a:srgbClr val="262626">
                  <a:lumMod val="75000"/>
                  <a:lumOff val="25000"/>
                </a:srgb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56869" indent="-256869" defTabSz="1132119"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  <a:tabLst>
                <a:tab pos="224044" algn="l"/>
              </a:tabLst>
              <a:defRPr/>
            </a:pPr>
            <a:r>
              <a:rPr lang="zh-TW" altLang="en-US" sz="1200" b="1" kern="0" dirty="0">
                <a:solidFill>
                  <a:srgbClr val="262626">
                    <a:lumMod val="75000"/>
                    <a:lumOff val="25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發展國際級特色診所聚落</a:t>
            </a:r>
            <a:endParaRPr lang="en-US" altLang="zh-TW" sz="1200" b="1" kern="0" dirty="0">
              <a:solidFill>
                <a:srgbClr val="262626">
                  <a:lumMod val="75000"/>
                  <a:lumOff val="25000"/>
                </a:srgb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56869" indent="-256869" defTabSz="1132119"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tabLst>
                <a:tab pos="224044" algn="l"/>
              </a:tabLst>
              <a:defRPr/>
            </a:pPr>
            <a:r>
              <a:rPr lang="zh-TW" altLang="en-US" sz="1200" b="1" kern="0" dirty="0">
                <a:solidFill>
                  <a:srgbClr val="262626">
                    <a:lumMod val="75000"/>
                    <a:lumOff val="25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推動健康福祉產業</a:t>
            </a:r>
          </a:p>
        </p:txBody>
      </p:sp>
      <p:sp>
        <p:nvSpPr>
          <p:cNvPr id="3" name="手繪多邊形 24">
            <a:extLst>
              <a:ext uri="{FF2B5EF4-FFF2-40B4-BE49-F238E27FC236}">
                <a16:creationId xmlns:a16="http://schemas.microsoft.com/office/drawing/2014/main" xmlns="" id="{033F9273-889B-410F-9249-99DF8EF6D9A4}"/>
              </a:ext>
            </a:extLst>
          </p:cNvPr>
          <p:cNvSpPr/>
          <p:nvPr/>
        </p:nvSpPr>
        <p:spPr>
          <a:xfrm>
            <a:off x="4709418" y="2600468"/>
            <a:ext cx="3805419" cy="87134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00B3C6">
                <a:lumMod val="7500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200405" tIns="200405" rIns="200405" bIns="200405" numCol="1" spcCol="953" anchor="t" anchorCtr="0">
            <a:noAutofit/>
          </a:bodyPr>
          <a:lstStyle/>
          <a:p>
            <a:pPr marL="256869" indent="-256869" defTabSz="1132119"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1200" b="1" kern="0" dirty="0">
                <a:solidFill>
                  <a:srgbClr val="262626">
                    <a:lumMod val="75000"/>
                    <a:lumOff val="25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全球布局</a:t>
            </a:r>
            <a:endParaRPr lang="en-US" altLang="zh-TW" sz="1200" b="1" kern="0" dirty="0">
              <a:solidFill>
                <a:srgbClr val="262626">
                  <a:lumMod val="75000"/>
                  <a:lumOff val="25000"/>
                </a:srgb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56869" indent="-256869" defTabSz="1132119"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1200" b="1" kern="0" dirty="0">
                <a:solidFill>
                  <a:srgbClr val="262626">
                    <a:lumMod val="75000"/>
                    <a:lumOff val="25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新南向政策</a:t>
            </a:r>
          </a:p>
        </p:txBody>
      </p:sp>
      <p:sp>
        <p:nvSpPr>
          <p:cNvPr id="4" name="手繪多邊形 24">
            <a:extLst>
              <a:ext uri="{FF2B5EF4-FFF2-40B4-BE49-F238E27FC236}">
                <a16:creationId xmlns:a16="http://schemas.microsoft.com/office/drawing/2014/main" xmlns="" id="{F83930A7-2541-4732-B368-DF1CF5FB95CA}"/>
              </a:ext>
            </a:extLst>
          </p:cNvPr>
          <p:cNvSpPr/>
          <p:nvPr/>
        </p:nvSpPr>
        <p:spPr>
          <a:xfrm>
            <a:off x="628733" y="3835624"/>
            <a:ext cx="3805418" cy="101594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00B3C6">
                <a:lumMod val="7500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200405" tIns="200405" rIns="200405" bIns="200405" numCol="1" spcCol="953" anchor="ctr" anchorCtr="0">
            <a:noAutofit/>
          </a:bodyPr>
          <a:lstStyle/>
          <a:p>
            <a:pPr marL="9037" marR="3809" defTabSz="684974">
              <a:defRPr/>
            </a:pPr>
            <a:r>
              <a:rPr lang="zh-TW" altLang="en-US" sz="1200" b="1" kern="0" spc="56" dirty="0">
                <a:solidFill>
                  <a:srgbClr val="262626">
                    <a:lumMod val="75000"/>
                    <a:lumOff val="25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強化六大構面提升創新效能，即人才、資金、選題、智財、法規、資源</a:t>
            </a:r>
            <a:endParaRPr lang="zh-TW" altLang="en-US" sz="1200" b="1" kern="0" dirty="0">
              <a:solidFill>
                <a:srgbClr val="262626">
                  <a:lumMod val="75000"/>
                  <a:lumOff val="25000"/>
                </a:srgb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Microsoft JhengHei"/>
            </a:endParaRPr>
          </a:p>
        </p:txBody>
      </p:sp>
      <p:sp>
        <p:nvSpPr>
          <p:cNvPr id="5" name="手繪多邊形 24">
            <a:extLst>
              <a:ext uri="{FF2B5EF4-FFF2-40B4-BE49-F238E27FC236}">
                <a16:creationId xmlns:a16="http://schemas.microsoft.com/office/drawing/2014/main" xmlns="" id="{9889135B-77DE-4B3D-B684-A07A665A38D7}"/>
              </a:ext>
            </a:extLst>
          </p:cNvPr>
          <p:cNvSpPr/>
          <p:nvPr/>
        </p:nvSpPr>
        <p:spPr>
          <a:xfrm>
            <a:off x="4709418" y="3930976"/>
            <a:ext cx="3805419" cy="91796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00B3C6">
                <a:lumMod val="7500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200405" tIns="200405" rIns="200405" bIns="200405" numCol="1" spcCol="953" anchor="ctr" anchorCtr="0">
            <a:noAutofit/>
          </a:bodyPr>
          <a:lstStyle/>
          <a:p>
            <a:pPr marR="3809" indent="9513" defTabSz="684974">
              <a:tabLst>
                <a:tab pos="224044" algn="l"/>
              </a:tabLst>
              <a:defRPr/>
            </a:pPr>
            <a:r>
              <a:rPr lang="zh-TW" altLang="en-US" sz="1200" b="1" kern="0" spc="38" dirty="0">
                <a:solidFill>
                  <a:srgbClr val="262626">
                    <a:lumMod val="75000"/>
                    <a:lumOff val="25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/>
              </a:rPr>
              <a:t>加速藥品開發，並藉由整合地方特色醫療設備與產業聚落，促進產業產值成長</a:t>
            </a:r>
            <a:endParaRPr lang="en-US" altLang="zh-TW" sz="1200" b="1" kern="0" spc="38" dirty="0">
              <a:solidFill>
                <a:srgbClr val="262626">
                  <a:lumMod val="75000"/>
                  <a:lumOff val="25000"/>
                </a:srgb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Microsoft JhengHei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B12C72A3-B6BB-4B33-99B3-6712E9369657}"/>
              </a:ext>
            </a:extLst>
          </p:cNvPr>
          <p:cNvSpPr/>
          <p:nvPr/>
        </p:nvSpPr>
        <p:spPr>
          <a:xfrm>
            <a:off x="501378" y="1221604"/>
            <a:ext cx="1829038" cy="53097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68507" tIns="34253" rIns="68507" bIns="3425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974">
              <a:defRPr/>
            </a:pPr>
            <a:r>
              <a:rPr kumimoji="1" lang="en-US" altLang="zh-TW" sz="1200" b="1" kern="0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US$ </a:t>
            </a:r>
            <a:r>
              <a:rPr kumimoji="1" lang="en-US" altLang="zh-TW" sz="4100" b="1" kern="0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330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6608A193-43B3-4569-8A0C-4CE6A08311B9}"/>
              </a:ext>
            </a:extLst>
          </p:cNvPr>
          <p:cNvSpPr txBox="1"/>
          <p:nvPr/>
        </p:nvSpPr>
        <p:spPr>
          <a:xfrm>
            <a:off x="1169182" y="1752268"/>
            <a:ext cx="715673" cy="300083"/>
          </a:xfrm>
          <a:prstGeom prst="rect">
            <a:avLst/>
          </a:prstGeom>
          <a:noFill/>
        </p:spPr>
        <p:txBody>
          <a:bodyPr wrap="none" lIns="68507" tIns="34253" rIns="68507" bIns="34253" rtlCol="0">
            <a:spAutoFit/>
          </a:bodyPr>
          <a:lstStyle/>
          <a:p>
            <a:pPr algn="ctr" defTabSz="684974"/>
            <a:r>
              <a:rPr kumimoji="1" lang="zh-TW" altLang="en-US" sz="1500" b="1" dirty="0">
                <a:solidFill>
                  <a:srgbClr val="00B3C6">
                    <a:lumMod val="75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億產值</a:t>
            </a:r>
            <a:endParaRPr kumimoji="1" lang="en-US" altLang="zh-TW" sz="1500" b="1" dirty="0">
              <a:solidFill>
                <a:srgbClr val="00B3C6">
                  <a:lumMod val="75000"/>
                </a:srgb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86EB4902-338F-47D4-B5D9-40F38621F2DD}"/>
              </a:ext>
            </a:extLst>
          </p:cNvPr>
          <p:cNvSpPr/>
          <p:nvPr/>
        </p:nvSpPr>
        <p:spPr>
          <a:xfrm>
            <a:off x="2596942" y="1221604"/>
            <a:ext cx="1517395" cy="53097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68507" tIns="34253" rIns="68507" bIns="3425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974">
              <a:defRPr/>
            </a:pPr>
            <a:r>
              <a:rPr kumimoji="1" lang="en-US" altLang="zh-TW" sz="4100" b="1" kern="0" dirty="0">
                <a:solidFill>
                  <a:srgbClr val="26262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xmlns="" id="{1C060296-70D3-4214-95DF-CD826967D6E7}"/>
              </a:ext>
            </a:extLst>
          </p:cNvPr>
          <p:cNvSpPr txBox="1"/>
          <p:nvPr/>
        </p:nvSpPr>
        <p:spPr>
          <a:xfrm>
            <a:off x="2520855" y="887931"/>
            <a:ext cx="1869986" cy="300083"/>
          </a:xfrm>
          <a:prstGeom prst="rect">
            <a:avLst/>
          </a:prstGeom>
          <a:noFill/>
        </p:spPr>
        <p:txBody>
          <a:bodyPr wrap="none" lIns="68507" tIns="34253" rIns="68507" bIns="34253" rtlCol="0">
            <a:spAutoFit/>
          </a:bodyPr>
          <a:lstStyle/>
          <a:p>
            <a:pPr algn="ctr" defTabSz="684974"/>
            <a:r>
              <a:rPr kumimoji="1" lang="zh-TW" altLang="en-US" sz="1500" b="1" dirty="0">
                <a:solidFill>
                  <a:srgbClr val="00B3C6">
                    <a:lumMod val="75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扶植新藥於國外上市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BEEBFD35-AD68-4EB1-BF1D-648978BC523F}"/>
              </a:ext>
            </a:extLst>
          </p:cNvPr>
          <p:cNvSpPr/>
          <p:nvPr/>
        </p:nvSpPr>
        <p:spPr>
          <a:xfrm>
            <a:off x="4520970" y="1221604"/>
            <a:ext cx="1517395" cy="53097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68507" tIns="34253" rIns="68507" bIns="3425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974">
              <a:defRPr/>
            </a:pPr>
            <a:r>
              <a:rPr kumimoji="1" lang="en-US" altLang="zh-TW" sz="4100" b="1" kern="0" dirty="0">
                <a:solidFill>
                  <a:srgbClr val="26262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80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xmlns="" id="{9B12571E-1BC7-4625-A0B5-BB71BA4D77D9}"/>
              </a:ext>
            </a:extLst>
          </p:cNvPr>
          <p:cNvSpPr txBox="1"/>
          <p:nvPr/>
        </p:nvSpPr>
        <p:spPr>
          <a:xfrm>
            <a:off x="4152301" y="1743729"/>
            <a:ext cx="2254757" cy="300083"/>
          </a:xfrm>
          <a:prstGeom prst="rect">
            <a:avLst/>
          </a:prstGeom>
          <a:noFill/>
        </p:spPr>
        <p:txBody>
          <a:bodyPr wrap="none" lIns="68507" tIns="34253" rIns="68507" bIns="34253" rtlCol="0">
            <a:spAutoFit/>
          </a:bodyPr>
          <a:lstStyle/>
          <a:p>
            <a:pPr algn="ctr" defTabSz="684974"/>
            <a:r>
              <a:rPr kumimoji="1" lang="zh-TW" altLang="en-US" sz="1500" b="1" dirty="0">
                <a:solidFill>
                  <a:srgbClr val="00B3C6">
                    <a:lumMod val="75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促成高值醫材於國外上市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AE6F7841-5504-4D9F-9AB4-E652B32DC620}"/>
              </a:ext>
            </a:extLst>
          </p:cNvPr>
          <p:cNvSpPr/>
          <p:nvPr/>
        </p:nvSpPr>
        <p:spPr>
          <a:xfrm>
            <a:off x="6494339" y="1221604"/>
            <a:ext cx="2172985" cy="53097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68507" tIns="34253" rIns="68507" bIns="3425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974">
              <a:defRPr/>
            </a:pPr>
            <a:r>
              <a:rPr kumimoji="1" lang="en-US" altLang="zh-TW" sz="4100" b="1" kern="0" dirty="0">
                <a:solidFill>
                  <a:srgbClr val="26262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182FFB31-E4D3-437B-8277-C3AB8CD4ED69}"/>
              </a:ext>
            </a:extLst>
          </p:cNvPr>
          <p:cNvSpPr txBox="1"/>
          <p:nvPr/>
        </p:nvSpPr>
        <p:spPr>
          <a:xfrm>
            <a:off x="6521135" y="901479"/>
            <a:ext cx="2062372" cy="300083"/>
          </a:xfrm>
          <a:prstGeom prst="rect">
            <a:avLst/>
          </a:prstGeom>
          <a:noFill/>
        </p:spPr>
        <p:txBody>
          <a:bodyPr wrap="none" lIns="68507" tIns="34253" rIns="68507" bIns="34253" rtlCol="0">
            <a:spAutoFit/>
          </a:bodyPr>
          <a:lstStyle/>
          <a:p>
            <a:pPr algn="ctr" defTabSz="684974"/>
            <a:r>
              <a:rPr kumimoji="1" lang="zh-TW" altLang="en-US" sz="1500" b="1" dirty="0">
                <a:solidFill>
                  <a:srgbClr val="00B3C6">
                    <a:lumMod val="75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扶植健康服務旗艦品牌</a:t>
            </a:r>
            <a:endParaRPr kumimoji="1" lang="en-US" altLang="zh-TW" sz="1500" b="1" dirty="0">
              <a:solidFill>
                <a:srgbClr val="00B3C6">
                  <a:lumMod val="75000"/>
                </a:srgb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5" name="手繪多邊形 20">
            <a:extLst>
              <a:ext uri="{FF2B5EF4-FFF2-40B4-BE49-F238E27FC236}">
                <a16:creationId xmlns:a16="http://schemas.microsoft.com/office/drawing/2014/main" xmlns="" id="{97EB411E-0359-4AF8-97C8-4CE106A4FA33}"/>
              </a:ext>
            </a:extLst>
          </p:cNvPr>
          <p:cNvSpPr/>
          <p:nvPr/>
        </p:nvSpPr>
        <p:spPr>
          <a:xfrm>
            <a:off x="628734" y="3611595"/>
            <a:ext cx="3805419" cy="319372"/>
          </a:xfrm>
          <a:prstGeom prst="rect">
            <a:avLst/>
          </a:prstGeom>
          <a:solidFill>
            <a:srgbClr val="00B3C6">
              <a:lumMod val="75000"/>
            </a:srgbClr>
          </a:solidFill>
          <a:ln w="12700" cap="flat" cmpd="sng" algn="ctr">
            <a:solidFill>
              <a:srgbClr val="00B3C6">
                <a:lumMod val="7500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200405" tIns="200405" rIns="200405" bIns="200405" numCol="1" spcCol="953" anchor="ctr" anchorCtr="0">
            <a:noAutofit/>
          </a:bodyPr>
          <a:lstStyle/>
          <a:p>
            <a:pPr algn="ctr" defTabSz="113211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zh-TW" altLang="en-US" sz="1400" b="1" kern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完善生態體系</a:t>
            </a:r>
          </a:p>
        </p:txBody>
      </p:sp>
      <p:sp>
        <p:nvSpPr>
          <p:cNvPr id="16" name="手繪多邊形 24">
            <a:extLst>
              <a:ext uri="{FF2B5EF4-FFF2-40B4-BE49-F238E27FC236}">
                <a16:creationId xmlns:a16="http://schemas.microsoft.com/office/drawing/2014/main" xmlns="" id="{22F8E8A7-290A-4619-9BD6-51BCB98D0BA2}"/>
              </a:ext>
            </a:extLst>
          </p:cNvPr>
          <p:cNvSpPr/>
          <p:nvPr/>
        </p:nvSpPr>
        <p:spPr>
          <a:xfrm>
            <a:off x="4709418" y="2281101"/>
            <a:ext cx="3805421" cy="319372"/>
          </a:xfrm>
          <a:prstGeom prst="rect">
            <a:avLst/>
          </a:prstGeom>
          <a:solidFill>
            <a:srgbClr val="00B3C6">
              <a:lumMod val="75000"/>
            </a:srgbClr>
          </a:solidFill>
          <a:ln w="12700" cap="flat" cmpd="sng" algn="ctr">
            <a:solidFill>
              <a:srgbClr val="00B3C6">
                <a:lumMod val="7500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200405" tIns="200405" rIns="200405" bIns="200405" numCol="1" spcCol="953" anchor="ctr" anchorCtr="0">
            <a:noAutofit/>
          </a:bodyPr>
          <a:lstStyle/>
          <a:p>
            <a:pPr algn="ctr" defTabSz="113211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zh-TW" altLang="en-US" sz="1400" b="1" kern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連結國際市場資源</a:t>
            </a:r>
          </a:p>
        </p:txBody>
      </p:sp>
      <p:sp>
        <p:nvSpPr>
          <p:cNvPr id="17" name="手繪多邊形 26">
            <a:extLst>
              <a:ext uri="{FF2B5EF4-FFF2-40B4-BE49-F238E27FC236}">
                <a16:creationId xmlns:a16="http://schemas.microsoft.com/office/drawing/2014/main" xmlns="" id="{AF693D41-A54D-495F-B3B0-FA2AAE956FD8}"/>
              </a:ext>
            </a:extLst>
          </p:cNvPr>
          <p:cNvSpPr/>
          <p:nvPr/>
        </p:nvSpPr>
        <p:spPr>
          <a:xfrm>
            <a:off x="628734" y="2282301"/>
            <a:ext cx="3805419" cy="319372"/>
          </a:xfrm>
          <a:prstGeom prst="rect">
            <a:avLst/>
          </a:prstGeom>
          <a:solidFill>
            <a:srgbClr val="00B3C6">
              <a:lumMod val="75000"/>
            </a:srgbClr>
          </a:solidFill>
          <a:ln w="12700" cap="flat" cmpd="sng" algn="ctr">
            <a:solidFill>
              <a:srgbClr val="00B3C6">
                <a:lumMod val="7500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229897" tIns="229897" rIns="229897" bIns="229897" numCol="1" spcCol="953" anchor="ctr" anchorCtr="0">
            <a:noAutofit/>
          </a:bodyPr>
          <a:lstStyle/>
          <a:p>
            <a:pPr algn="ctr" defTabSz="684974">
              <a:defRPr/>
            </a:pPr>
            <a:r>
              <a:rPr lang="zh-TW" altLang="en-US" sz="1400" b="1" kern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推動特色重點產業</a:t>
            </a:r>
            <a:endParaRPr lang="zh-TW" altLang="en-US" sz="4100" b="1" kern="0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8" name="手繪多邊形 22">
            <a:extLst>
              <a:ext uri="{FF2B5EF4-FFF2-40B4-BE49-F238E27FC236}">
                <a16:creationId xmlns:a16="http://schemas.microsoft.com/office/drawing/2014/main" xmlns="" id="{C0EA6601-690F-4A33-8241-0B8BA0ECD3FF}"/>
              </a:ext>
            </a:extLst>
          </p:cNvPr>
          <p:cNvSpPr/>
          <p:nvPr/>
        </p:nvSpPr>
        <p:spPr>
          <a:xfrm>
            <a:off x="4711039" y="3611595"/>
            <a:ext cx="3805421" cy="319372"/>
          </a:xfrm>
          <a:prstGeom prst="rect">
            <a:avLst/>
          </a:prstGeom>
          <a:solidFill>
            <a:srgbClr val="00B3C6">
              <a:lumMod val="75000"/>
            </a:srgbClr>
          </a:solidFill>
          <a:ln w="12700" cap="flat" cmpd="sng" algn="ctr">
            <a:solidFill>
              <a:srgbClr val="00B3C6">
                <a:lumMod val="7500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200405" tIns="200405" rIns="200405" bIns="200405" numCol="1" spcCol="953" anchor="ctr" anchorCtr="0">
            <a:noAutofit/>
          </a:bodyPr>
          <a:lstStyle/>
          <a:p>
            <a:pPr algn="ctr" defTabSz="113211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zh-TW" altLang="en-US" sz="1400" b="1" kern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整合創新集聚落</a:t>
            </a:r>
          </a:p>
        </p:txBody>
      </p:sp>
      <p:sp>
        <p:nvSpPr>
          <p:cNvPr id="20" name="標題 2"/>
          <p:cNvSpPr txBox="1">
            <a:spLocks/>
          </p:cNvSpPr>
          <p:nvPr/>
        </p:nvSpPr>
        <p:spPr>
          <a:xfrm>
            <a:off x="333323" y="219137"/>
            <a:ext cx="8379771" cy="703786"/>
          </a:xfrm>
          <a:prstGeom prst="rect">
            <a:avLst/>
          </a:prstGeom>
        </p:spPr>
        <p:txBody>
          <a:bodyPr lIns="68507" tIns="34253" rIns="68507" bIns="34253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臺灣的投資</a:t>
            </a:r>
            <a:r>
              <a:rPr lang="zh-TW" altLang="en-US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機會</a:t>
            </a:r>
            <a:r>
              <a:rPr lang="en-US" altLang="zh-TW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Century Gothic" charset="0"/>
              </a:rPr>
              <a:t>-</a:t>
            </a:r>
            <a:r>
              <a:rPr lang="zh-TW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Century Gothic" charset="0"/>
              </a:rPr>
              <a:t>生技醫藥</a:t>
            </a:r>
            <a:r>
              <a:rPr lang="en-US" altLang="zh-TW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Century Gothic" charset="0"/>
              </a:rPr>
              <a:t>| 2025</a:t>
            </a:r>
            <a:r>
              <a:rPr lang="zh-TW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Century Gothic" charset="0"/>
              </a:rPr>
              <a:t>年亞洲軸心</a:t>
            </a:r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z="1200" dirty="0" smtClean="0">
                <a:solidFill>
                  <a:prstClr val="black">
                    <a:tint val="75000"/>
                  </a:prstClr>
                </a:solidFill>
              </a:rPr>
              <a:t>10</a:t>
            </a:r>
            <a:endParaRPr lang="zh-TW" alt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28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ject 51"/>
          <p:cNvSpPr/>
          <p:nvPr/>
        </p:nvSpPr>
        <p:spPr>
          <a:xfrm>
            <a:off x="1131560" y="1283219"/>
            <a:ext cx="1981077" cy="586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319"/>
            <a:endParaRPr sz="1400" b="1" dirty="0">
              <a:solidFill>
                <a:srgbClr val="262626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143192"/>
              </p:ext>
            </p:extLst>
          </p:nvPr>
        </p:nvGraphicFramePr>
        <p:xfrm>
          <a:off x="5387342" y="1306091"/>
          <a:ext cx="2975382" cy="1245870"/>
        </p:xfrm>
        <a:graphic>
          <a:graphicData uri="http://schemas.openxmlformats.org/drawingml/2006/table">
            <a:tbl>
              <a:tblPr firstRow="1" bandRow="1"/>
              <a:tblGrid>
                <a:gridCol w="1527394"/>
                <a:gridCol w="647784"/>
                <a:gridCol w="800204"/>
              </a:tblGrid>
              <a:tr h="2400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ras Medium ITC"/>
                          <a:ea typeface="微軟正黑體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ras Medium ITC"/>
                          <a:ea typeface="微軟正黑體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ras Medium ITC"/>
                          <a:ea typeface="微軟正黑體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ras Medium ITC"/>
                          <a:ea typeface="微軟正黑體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ras Medium ITC"/>
                          <a:ea typeface="微軟正黑體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ras Medium ITC"/>
                          <a:ea typeface="微軟正黑體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ras Medium ITC"/>
                          <a:ea typeface="微軟正黑體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ras Medium ITC"/>
                          <a:ea typeface="微軟正黑體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ras Medium ITC"/>
                          <a:ea typeface="微軟正黑體 Light"/>
                        </a:defRPr>
                      </a:lvl9pPr>
                    </a:lstStyle>
                    <a:p>
                      <a:pPr algn="ctr"/>
                      <a:endParaRPr lang="zh-TW" altLang="en-US" sz="11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2" marR="91452" marT="34290" marB="34290" anchor="ctr">
                    <a:lnL w="12700" cmpd="sng">
                      <a:solidFill>
                        <a:srgbClr val="FEFFFF"/>
                      </a:solidFill>
                    </a:lnL>
                    <a:lnR w="12700" cmpd="sng">
                      <a:solidFill>
                        <a:srgbClr val="FEFFFF"/>
                      </a:solidFill>
                    </a:lnR>
                    <a:lnT w="12700" cmpd="sng">
                      <a:solidFill>
                        <a:srgbClr val="FEFFFF"/>
                      </a:solidFill>
                    </a:lnT>
                    <a:lnB w="38100" cmpd="sng">
                      <a:solidFill>
                        <a:srgbClr val="FE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612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ras Medium ITC"/>
                          <a:ea typeface="微軟正黑體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ras Medium ITC"/>
                          <a:ea typeface="微軟正黑體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ras Medium ITC"/>
                          <a:ea typeface="微軟正黑體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ras Medium ITC"/>
                          <a:ea typeface="微軟正黑體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ras Medium ITC"/>
                          <a:ea typeface="微軟正黑體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ras Medium ITC"/>
                          <a:ea typeface="微軟正黑體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ras Medium ITC"/>
                          <a:ea typeface="微軟正黑體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ras Medium ITC"/>
                          <a:ea typeface="微軟正黑體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ras Medium ITC"/>
                          <a:ea typeface="微軟正黑體 Light"/>
                        </a:defRPr>
                      </a:lvl9pPr>
                    </a:lstStyle>
                    <a:p>
                      <a:pPr algn="ctr"/>
                      <a:r>
                        <a:rPr lang="en-US" altLang="zh-TW" sz="11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2019</a:t>
                      </a:r>
                      <a:endParaRPr lang="en-US" altLang="en-US" sz="11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2" marR="91452" marT="34290" marB="34290" anchor="ctr">
                    <a:lnL w="12700" cmpd="sng">
                      <a:solidFill>
                        <a:srgbClr val="FEFFFF"/>
                      </a:solidFill>
                    </a:lnL>
                    <a:lnR w="12700" cmpd="sng">
                      <a:solidFill>
                        <a:srgbClr val="FEFFFF"/>
                      </a:solidFill>
                    </a:lnR>
                    <a:lnT w="12700" cmpd="sng">
                      <a:solidFill>
                        <a:srgbClr val="FEFFFF"/>
                      </a:solidFill>
                    </a:lnT>
                    <a:lnB w="38100" cmpd="sng">
                      <a:solidFill>
                        <a:srgbClr val="FE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612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ras Medium ITC"/>
                          <a:ea typeface="微軟正黑體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ras Medium ITC"/>
                          <a:ea typeface="微軟正黑體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ras Medium ITC"/>
                          <a:ea typeface="微軟正黑體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ras Medium ITC"/>
                          <a:ea typeface="微軟正黑體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ras Medium ITC"/>
                          <a:ea typeface="微軟正黑體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ras Medium ITC"/>
                          <a:ea typeface="微軟正黑體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ras Medium ITC"/>
                          <a:ea typeface="微軟正黑體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ras Medium ITC"/>
                          <a:ea typeface="微軟正黑體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ras Medium ITC"/>
                          <a:ea typeface="微軟正黑體 Light"/>
                        </a:defRPr>
                      </a:lvl9pPr>
                    </a:lstStyle>
                    <a:p>
                      <a:pPr algn="ctr"/>
                      <a:r>
                        <a:rPr lang="en-US" altLang="zh-TW" sz="11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2025</a:t>
                      </a:r>
                      <a:endParaRPr lang="en-US" altLang="zh-TW" sz="1100" b="1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2" marR="91452" marT="34290" marB="34290" anchor="ctr">
                    <a:lnL w="12700" cmpd="sng">
                      <a:solidFill>
                        <a:srgbClr val="FEFFFF"/>
                      </a:solidFill>
                    </a:lnL>
                    <a:lnR w="12700" cmpd="sng">
                      <a:solidFill>
                        <a:srgbClr val="FEFFFF"/>
                      </a:solidFill>
                    </a:lnR>
                    <a:lnT w="12700" cmpd="sng">
                      <a:solidFill>
                        <a:srgbClr val="FEFFFF"/>
                      </a:solidFill>
                    </a:lnT>
                    <a:lnB w="38100" cmpd="sng">
                      <a:solidFill>
                        <a:srgbClr val="FE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6124"/>
                    </a:solidFill>
                  </a:tcPr>
                </a:tc>
              </a:tr>
              <a:tr h="2514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9pPr>
                    </a:lstStyle>
                    <a:p>
                      <a:pPr algn="ctr"/>
                      <a:r>
                        <a:rPr lang="zh-TW" altLang="en-US" sz="12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再生能源</a:t>
                      </a:r>
                      <a:endParaRPr lang="en-US" altLang="en-US" sz="1200" b="1" dirty="0">
                        <a:solidFill>
                          <a:schemeClr val="accent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2" marR="91452" marT="34290" marB="34290" anchor="ctr">
                    <a:lnL w="12700" cmpd="sng">
                      <a:solidFill>
                        <a:srgbClr val="FEFFFF"/>
                      </a:solidFill>
                    </a:lnL>
                    <a:lnR w="12700" cmpd="sng">
                      <a:solidFill>
                        <a:srgbClr val="FEFFFF"/>
                      </a:solidFill>
                    </a:lnR>
                    <a:lnT w="38100" cmpd="sng">
                      <a:solidFill>
                        <a:srgbClr val="FEFFFF"/>
                      </a:solidFill>
                    </a:lnT>
                    <a:lnB w="12700" cmpd="sng">
                      <a:solidFill>
                        <a:srgbClr val="FE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612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9pPr>
                    </a:lstStyle>
                    <a:p>
                      <a:pPr algn="ctr"/>
                      <a:r>
                        <a:rPr lang="en-US" altLang="zh-TW" sz="11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6.8%</a:t>
                      </a:r>
                      <a:endParaRPr lang="en-US" altLang="en-US" sz="1100" b="1" dirty="0">
                        <a:solidFill>
                          <a:schemeClr val="accent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2" marR="91452" marT="34290" marB="34290" anchor="ctr">
                    <a:lnL w="12700" cmpd="sng">
                      <a:solidFill>
                        <a:srgbClr val="FEFFFF"/>
                      </a:solidFill>
                    </a:lnL>
                    <a:lnR w="12700" cmpd="sng">
                      <a:solidFill>
                        <a:srgbClr val="FEFFFF"/>
                      </a:solidFill>
                    </a:lnR>
                    <a:lnT w="38100" cmpd="sng">
                      <a:solidFill>
                        <a:srgbClr val="FEFFFF"/>
                      </a:solidFill>
                    </a:lnT>
                    <a:lnB w="12700" cmpd="sng">
                      <a:solidFill>
                        <a:srgbClr val="FE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612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9pPr>
                    </a:lstStyle>
                    <a:p>
                      <a:pPr algn="ctr"/>
                      <a:r>
                        <a:rPr lang="en-US" altLang="zh-TW" sz="11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20%</a:t>
                      </a:r>
                      <a:endParaRPr lang="en-US" altLang="en-US" sz="1100" b="1" dirty="0">
                        <a:solidFill>
                          <a:schemeClr val="accent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2" marR="91452" marT="34290" marB="34290" anchor="ctr">
                    <a:lnL w="12700" cmpd="sng">
                      <a:solidFill>
                        <a:srgbClr val="FEFFFF"/>
                      </a:solidFill>
                    </a:lnL>
                    <a:lnR w="12700" cmpd="sng">
                      <a:solidFill>
                        <a:srgbClr val="FEFFFF"/>
                      </a:solidFill>
                    </a:lnR>
                    <a:lnT w="38100" cmpd="sng">
                      <a:solidFill>
                        <a:srgbClr val="FEFFFF"/>
                      </a:solidFill>
                    </a:lnT>
                    <a:lnB w="12700" cmpd="sng">
                      <a:solidFill>
                        <a:srgbClr val="FE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6124">
                        <a:tint val="40000"/>
                      </a:srgbClr>
                    </a:solidFill>
                  </a:tcPr>
                </a:tc>
              </a:tr>
              <a:tr h="2514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9pPr>
                    </a:lstStyle>
                    <a:p>
                      <a:pPr algn="ctr"/>
                      <a:r>
                        <a:rPr lang="zh-TW" altLang="en-US" sz="12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核能</a:t>
                      </a:r>
                      <a:endParaRPr lang="en-US" altLang="en-US" sz="12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2" marR="91452" marT="34290" marB="34290" anchor="ctr">
                    <a:lnL w="12700" cmpd="sng">
                      <a:solidFill>
                        <a:srgbClr val="FEFFFF"/>
                      </a:solidFill>
                    </a:lnL>
                    <a:lnR w="12700" cmpd="sng">
                      <a:solidFill>
                        <a:srgbClr val="FEFFFF"/>
                      </a:solidFill>
                    </a:lnR>
                    <a:lnT w="12700" cmpd="sng">
                      <a:solidFill>
                        <a:srgbClr val="FEFFFF"/>
                      </a:solidFill>
                    </a:lnT>
                    <a:lnB w="12700" cmpd="sng">
                      <a:solidFill>
                        <a:srgbClr val="FE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612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9pPr>
                    </a:lstStyle>
                    <a:p>
                      <a:pPr algn="ctr"/>
                      <a:r>
                        <a:rPr lang="en-US" altLang="zh-TW" sz="11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11.8%</a:t>
                      </a:r>
                      <a:endParaRPr lang="en-US" altLang="en-US" sz="11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2" marR="91452" marT="34290" marB="34290" anchor="ctr">
                    <a:lnL w="12700" cmpd="sng">
                      <a:solidFill>
                        <a:srgbClr val="FEFFFF"/>
                      </a:solidFill>
                    </a:lnL>
                    <a:lnR w="12700" cmpd="sng">
                      <a:solidFill>
                        <a:srgbClr val="FEFFFF"/>
                      </a:solidFill>
                    </a:lnR>
                    <a:lnT w="12700" cmpd="sng">
                      <a:solidFill>
                        <a:srgbClr val="FEFFFF"/>
                      </a:solidFill>
                    </a:lnT>
                    <a:lnB w="12700" cmpd="sng">
                      <a:solidFill>
                        <a:srgbClr val="FE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612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9pPr>
                    </a:lstStyle>
                    <a:p>
                      <a:pPr algn="ctr"/>
                      <a:r>
                        <a:rPr lang="en-US" altLang="zh-TW" sz="11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0%</a:t>
                      </a:r>
                      <a:endParaRPr lang="en-US" altLang="en-US" sz="11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2" marR="91452" marT="34290" marB="34290" anchor="ctr">
                    <a:lnL w="12700" cmpd="sng">
                      <a:solidFill>
                        <a:srgbClr val="FEFFFF"/>
                      </a:solidFill>
                    </a:lnL>
                    <a:lnR w="12700" cmpd="sng">
                      <a:solidFill>
                        <a:srgbClr val="FEFFFF"/>
                      </a:solidFill>
                    </a:lnR>
                    <a:lnT w="12700" cmpd="sng">
                      <a:solidFill>
                        <a:srgbClr val="FEFFFF"/>
                      </a:solidFill>
                    </a:lnT>
                    <a:lnB w="12700" cmpd="sng">
                      <a:solidFill>
                        <a:srgbClr val="FE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6124">
                        <a:tint val="20000"/>
                      </a:srgbClr>
                    </a:solidFill>
                  </a:tcPr>
                </a:tc>
              </a:tr>
              <a:tr h="2514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9pPr>
                    </a:lstStyle>
                    <a:p>
                      <a:pPr algn="ctr"/>
                      <a:r>
                        <a:rPr lang="zh-TW" altLang="en-US" sz="1200" b="1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煤</a:t>
                      </a:r>
                      <a:endParaRPr lang="en-US" altLang="en-US" sz="12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2" marR="91452" marT="34290" marB="34290" anchor="ctr">
                    <a:lnL w="12700" cmpd="sng">
                      <a:solidFill>
                        <a:srgbClr val="FEFFFF"/>
                      </a:solidFill>
                    </a:lnL>
                    <a:lnR w="12700" cmpd="sng">
                      <a:solidFill>
                        <a:srgbClr val="FEFFFF"/>
                      </a:solidFill>
                    </a:lnR>
                    <a:lnT w="12700" cmpd="sng">
                      <a:solidFill>
                        <a:srgbClr val="FEFFFF"/>
                      </a:solidFill>
                    </a:lnT>
                    <a:lnB w="12700" cmpd="sng">
                      <a:solidFill>
                        <a:srgbClr val="FE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612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9pPr>
                    </a:lstStyle>
                    <a:p>
                      <a:pPr algn="ctr"/>
                      <a:r>
                        <a:rPr lang="en-US" altLang="zh-TW" sz="11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46.1%</a:t>
                      </a:r>
                      <a:endParaRPr lang="en-US" altLang="en-US" sz="11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2" marR="91452" marT="34290" marB="34290" anchor="ctr">
                    <a:lnL w="12700" cmpd="sng">
                      <a:solidFill>
                        <a:srgbClr val="FEFFFF"/>
                      </a:solidFill>
                    </a:lnL>
                    <a:lnR w="12700" cmpd="sng">
                      <a:solidFill>
                        <a:srgbClr val="FEFFFF"/>
                      </a:solidFill>
                    </a:lnR>
                    <a:lnT w="12700" cmpd="sng">
                      <a:solidFill>
                        <a:srgbClr val="FEFFFF"/>
                      </a:solidFill>
                    </a:lnT>
                    <a:lnB w="12700" cmpd="sng">
                      <a:solidFill>
                        <a:srgbClr val="FE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612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9pPr>
                    </a:lstStyle>
                    <a:p>
                      <a:pPr algn="ctr"/>
                      <a:r>
                        <a:rPr lang="en-US" altLang="zh-TW" sz="11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30%</a:t>
                      </a:r>
                      <a:endParaRPr lang="en-US" altLang="en-US" sz="11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2" marR="91452" marT="34290" marB="34290" anchor="ctr">
                    <a:lnL w="12700" cmpd="sng">
                      <a:solidFill>
                        <a:srgbClr val="FEFFFF"/>
                      </a:solidFill>
                    </a:lnL>
                    <a:lnR w="12700" cmpd="sng">
                      <a:solidFill>
                        <a:srgbClr val="FEFFFF"/>
                      </a:solidFill>
                    </a:lnR>
                    <a:lnT w="12700" cmpd="sng">
                      <a:solidFill>
                        <a:srgbClr val="FEFFFF"/>
                      </a:solidFill>
                    </a:lnT>
                    <a:lnB w="12700" cmpd="sng">
                      <a:solidFill>
                        <a:srgbClr val="FE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6124">
                        <a:tint val="40000"/>
                      </a:srgbClr>
                    </a:solidFill>
                  </a:tcPr>
                </a:tc>
              </a:tr>
              <a:tr h="2514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9pPr>
                    </a:lstStyle>
                    <a:p>
                      <a:pPr algn="ctr"/>
                      <a:r>
                        <a:rPr lang="zh-TW" altLang="en-US" sz="12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燃氣</a:t>
                      </a:r>
                      <a:endParaRPr lang="en-US" altLang="en-US" sz="12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2" marR="91452" marT="34290" marB="34290" anchor="ctr">
                    <a:lnL w="12700" cmpd="sng">
                      <a:solidFill>
                        <a:srgbClr val="FEFFFF"/>
                      </a:solidFill>
                    </a:lnL>
                    <a:lnR w="12700" cmpd="sng">
                      <a:solidFill>
                        <a:srgbClr val="FEFFFF"/>
                      </a:solidFill>
                    </a:lnR>
                    <a:lnT w="12700" cmpd="sng">
                      <a:solidFill>
                        <a:srgbClr val="FEFFFF"/>
                      </a:solidFill>
                    </a:lnT>
                    <a:lnB w="12700" cmpd="sng">
                      <a:solidFill>
                        <a:srgbClr val="FE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612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9pPr>
                    </a:lstStyle>
                    <a:p>
                      <a:pPr algn="ctr"/>
                      <a:r>
                        <a:rPr lang="en-US" altLang="zh-TW" sz="11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35.3%</a:t>
                      </a:r>
                      <a:endParaRPr lang="en-US" altLang="en-US" sz="11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2" marR="91452" marT="34290" marB="34290" anchor="ctr">
                    <a:lnL w="12700" cmpd="sng">
                      <a:solidFill>
                        <a:srgbClr val="FEFFFF"/>
                      </a:solidFill>
                    </a:lnL>
                    <a:lnR w="12700" cmpd="sng">
                      <a:solidFill>
                        <a:srgbClr val="FEFFFF"/>
                      </a:solidFill>
                    </a:lnR>
                    <a:lnT w="12700" cmpd="sng">
                      <a:solidFill>
                        <a:srgbClr val="FEFFFF"/>
                      </a:solidFill>
                    </a:lnT>
                    <a:lnB w="12700" cmpd="sng">
                      <a:solidFill>
                        <a:srgbClr val="FE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612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ras Medium ITC"/>
                          <a:ea typeface="微軟正黑體 Light"/>
                        </a:defRPr>
                      </a:lvl9pPr>
                    </a:lstStyle>
                    <a:p>
                      <a:pPr algn="ctr"/>
                      <a:r>
                        <a:rPr lang="en-US" altLang="zh-TW" sz="11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50%</a:t>
                      </a:r>
                      <a:endParaRPr lang="en-US" altLang="en-US" sz="11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2" marR="91452" marT="34290" marB="34290" anchor="ctr">
                    <a:lnL w="12700" cmpd="sng">
                      <a:solidFill>
                        <a:srgbClr val="FEFFFF"/>
                      </a:solidFill>
                    </a:lnL>
                    <a:lnR w="12700" cmpd="sng">
                      <a:solidFill>
                        <a:srgbClr val="FEFFFF"/>
                      </a:solidFill>
                    </a:lnR>
                    <a:lnT w="12700" cmpd="sng">
                      <a:solidFill>
                        <a:srgbClr val="FEFFFF"/>
                      </a:solidFill>
                    </a:lnT>
                    <a:lnB w="12700" cmpd="sng">
                      <a:solidFill>
                        <a:srgbClr val="FE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6124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4747089" y="951574"/>
            <a:ext cx="4097520" cy="334700"/>
          </a:xfrm>
          <a:prstGeom prst="rect">
            <a:avLst/>
          </a:prstGeom>
          <a:noFill/>
        </p:spPr>
        <p:txBody>
          <a:bodyPr wrap="square" lIns="68537" tIns="34268" rIns="68537" bIns="34268" rtlCol="0">
            <a:spAutoFit/>
          </a:bodyPr>
          <a:lstStyle/>
          <a:p>
            <a:pPr algn="ctr" defTabSz="685319"/>
            <a:r>
              <a:rPr lang="zh-TW" altLang="en-US" sz="1700" b="1" dirty="0">
                <a:solidFill>
                  <a:srgbClr val="EA612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至</a:t>
            </a:r>
            <a:r>
              <a:rPr lang="en-US" altLang="zh-TW" sz="1700" b="1" dirty="0">
                <a:solidFill>
                  <a:srgbClr val="EA612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2025</a:t>
            </a:r>
            <a:r>
              <a:rPr lang="zh-TW" altLang="en-US" sz="1700" b="1" dirty="0">
                <a:solidFill>
                  <a:srgbClr val="EA612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年，綠色能源將達到</a:t>
            </a:r>
            <a:r>
              <a:rPr lang="en-US" altLang="zh-TW" sz="1700" b="1" dirty="0">
                <a:solidFill>
                  <a:srgbClr val="EA612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</a:t>
            </a:r>
            <a:r>
              <a:rPr lang="zh-TW" altLang="en-US" sz="1700" b="1" dirty="0">
                <a:solidFill>
                  <a:srgbClr val="EA612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％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619878" y="2889273"/>
            <a:ext cx="1887918" cy="1863713"/>
          </a:xfrm>
          <a:prstGeom prst="roundRect">
            <a:avLst/>
          </a:prstGeom>
          <a:solidFill>
            <a:srgbClr val="FEFFFF"/>
          </a:solidFill>
          <a:ln w="12700" cap="flat" cmpd="sng" algn="ctr">
            <a:solidFill>
              <a:srgbClr val="EA6124"/>
            </a:solidFill>
            <a:prstDash val="solid"/>
            <a:miter lim="800000"/>
          </a:ln>
          <a:effectLst/>
        </p:spPr>
        <p:txBody>
          <a:bodyPr lIns="68537" tIns="34268" rIns="68537" bIns="34268" rtlCol="0" anchor="ctr"/>
          <a:lstStyle/>
          <a:p>
            <a:pPr algn="ctr" defTabSz="685319">
              <a:defRPr/>
            </a:pPr>
            <a:endParaRPr lang="zh-TW" altLang="en-US" sz="1400" kern="0" dirty="0">
              <a:solidFill>
                <a:prstClr val="black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</p:txBody>
      </p:sp>
      <p:pic>
        <p:nvPicPr>
          <p:cNvPr id="11" name="Picture 40" descr="http://www.ethicalswitch.com/images/super-good-super-icon-clean-energ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80" y="3712374"/>
            <a:ext cx="1046036" cy="78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982" y="3990084"/>
            <a:ext cx="992980" cy="572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圓角化對角線角落矩形 12"/>
          <p:cNvSpPr/>
          <p:nvPr/>
        </p:nvSpPr>
        <p:spPr>
          <a:xfrm>
            <a:off x="532111" y="2736267"/>
            <a:ext cx="2012308" cy="325825"/>
          </a:xfrm>
          <a:prstGeom prst="round2DiagRect">
            <a:avLst/>
          </a:prstGeom>
          <a:solidFill>
            <a:srgbClr val="EA6124"/>
          </a:solidFill>
          <a:ln w="19050" cap="flat" cmpd="sng" algn="ctr">
            <a:solidFill>
              <a:srgbClr val="FEFFFF"/>
            </a:solidFill>
            <a:prstDash val="solid"/>
            <a:miter lim="800000"/>
          </a:ln>
          <a:effectLst/>
        </p:spPr>
        <p:txBody>
          <a:bodyPr lIns="68537" tIns="34268" rIns="68537" bIns="34268" rtlCol="0" anchor="ctr"/>
          <a:lstStyle/>
          <a:p>
            <a:pPr algn="ctr" defTabSz="685319">
              <a:defRPr/>
            </a:pPr>
            <a:r>
              <a:rPr lang="zh-TW" altLang="en-US" sz="1200" b="1" kern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創能</a:t>
            </a:r>
            <a:endParaRPr lang="en-US" altLang="en-US" sz="1200" b="1" kern="0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70637" y="3146629"/>
            <a:ext cx="1752996" cy="588615"/>
          </a:xfrm>
          <a:prstGeom prst="rect">
            <a:avLst/>
          </a:prstGeom>
          <a:noFill/>
        </p:spPr>
        <p:txBody>
          <a:bodyPr wrap="square" lIns="68537" tIns="34268" rIns="68537" bIns="34268" rtlCol="0">
            <a:spAutoFit/>
          </a:bodyPr>
          <a:lstStyle/>
          <a:p>
            <a:pPr algn="just" defTabSz="685319"/>
            <a:r>
              <a:rPr lang="zh-TW" altLang="en-US" sz="11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風能 </a:t>
            </a:r>
            <a:r>
              <a:rPr lang="en-US" altLang="en-US" sz="11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(4.2GW)</a:t>
            </a:r>
            <a:r>
              <a:rPr lang="zh-TW" altLang="en-US" sz="11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、太陽能</a:t>
            </a:r>
            <a:r>
              <a:rPr lang="en-US" altLang="en-US" sz="11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(20GW)</a:t>
            </a:r>
            <a:r>
              <a:rPr lang="zh-TW" altLang="en-US" sz="11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、生質能、地熱能</a:t>
            </a:r>
            <a:endParaRPr lang="en-US" altLang="en-US" sz="1100" b="1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2598972" y="2893935"/>
            <a:ext cx="1968631" cy="1859045"/>
          </a:xfrm>
          <a:prstGeom prst="roundRect">
            <a:avLst/>
          </a:prstGeom>
          <a:solidFill>
            <a:srgbClr val="FEFFFF"/>
          </a:solidFill>
          <a:ln w="12700" cap="flat" cmpd="sng" algn="ctr">
            <a:solidFill>
              <a:srgbClr val="EA6124"/>
            </a:solidFill>
            <a:prstDash val="solid"/>
            <a:miter lim="800000"/>
          </a:ln>
          <a:effectLst/>
        </p:spPr>
        <p:txBody>
          <a:bodyPr lIns="68537" tIns="34268" rIns="68537" bIns="34268" rtlCol="0" anchor="ctr"/>
          <a:lstStyle/>
          <a:p>
            <a:pPr algn="ctr" defTabSz="685319">
              <a:defRPr/>
            </a:pPr>
            <a:endParaRPr lang="zh-TW" altLang="en-US" sz="1400" kern="0" dirty="0">
              <a:solidFill>
                <a:prstClr val="black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</p:txBody>
      </p:sp>
      <p:pic>
        <p:nvPicPr>
          <p:cNvPr id="16" name="Picture 8" descr="「辦公大樓 卡通」的圖片搜尋結果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683" y="3871210"/>
            <a:ext cx="1371223" cy="67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字方塊 16"/>
          <p:cNvSpPr txBox="1"/>
          <p:nvPr/>
        </p:nvSpPr>
        <p:spPr>
          <a:xfrm>
            <a:off x="2598972" y="3108550"/>
            <a:ext cx="1968631" cy="761740"/>
          </a:xfrm>
          <a:prstGeom prst="rect">
            <a:avLst/>
          </a:prstGeom>
          <a:noFill/>
        </p:spPr>
        <p:txBody>
          <a:bodyPr wrap="square" lIns="68537" tIns="34268" rIns="68537" bIns="34268" rtlCol="0">
            <a:spAutoFit/>
          </a:bodyPr>
          <a:lstStyle/>
          <a:p>
            <a:pPr defTabSz="685319"/>
            <a:r>
              <a:rPr lang="zh-TW" altLang="en-US" sz="11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發展項目包含高效率馬達變頻與系統優化、工業製程廢熱發電、工業製程改善、綠建築材料等</a:t>
            </a:r>
            <a:endParaRPr lang="en-US" altLang="en-US" sz="1100" b="1" dirty="0">
              <a:solidFill>
                <a:prstClr val="black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</p:txBody>
      </p:sp>
      <p:sp>
        <p:nvSpPr>
          <p:cNvPr id="18" name="圓角化對角線角落矩形 17"/>
          <p:cNvSpPr/>
          <p:nvPr/>
        </p:nvSpPr>
        <p:spPr>
          <a:xfrm>
            <a:off x="2598972" y="2736255"/>
            <a:ext cx="1968631" cy="315290"/>
          </a:xfrm>
          <a:prstGeom prst="round2DiagRect">
            <a:avLst/>
          </a:prstGeom>
          <a:solidFill>
            <a:srgbClr val="EA6124"/>
          </a:solidFill>
          <a:ln w="19050" cap="flat" cmpd="sng" algn="ctr">
            <a:solidFill>
              <a:srgbClr val="FEFFFF"/>
            </a:solidFill>
            <a:prstDash val="solid"/>
            <a:miter lim="800000"/>
          </a:ln>
          <a:effectLst/>
        </p:spPr>
        <p:txBody>
          <a:bodyPr lIns="68537" tIns="34268" rIns="68537" bIns="34268" rtlCol="0" anchor="ctr"/>
          <a:lstStyle/>
          <a:p>
            <a:pPr algn="ctr" defTabSz="685319">
              <a:defRPr/>
            </a:pPr>
            <a:r>
              <a:rPr lang="zh-TW" altLang="en-US" sz="1200" b="1" kern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節能</a:t>
            </a:r>
            <a:endParaRPr lang="en-US" altLang="en-US" sz="1200" b="1" kern="0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</p:txBody>
      </p:sp>
      <p:sp>
        <p:nvSpPr>
          <p:cNvPr id="19" name="圓角矩形 18"/>
          <p:cNvSpPr/>
          <p:nvPr/>
        </p:nvSpPr>
        <p:spPr>
          <a:xfrm>
            <a:off x="4673542" y="2889231"/>
            <a:ext cx="1951707" cy="1863741"/>
          </a:xfrm>
          <a:prstGeom prst="roundRect">
            <a:avLst/>
          </a:prstGeom>
          <a:solidFill>
            <a:srgbClr val="FEFFFF"/>
          </a:solidFill>
          <a:ln w="12700" cap="flat" cmpd="sng" algn="ctr">
            <a:solidFill>
              <a:srgbClr val="EA6124"/>
            </a:solidFill>
            <a:prstDash val="solid"/>
            <a:miter lim="800000"/>
          </a:ln>
          <a:effectLst/>
        </p:spPr>
        <p:txBody>
          <a:bodyPr lIns="68537" tIns="34268" rIns="68537" bIns="34268" rtlCol="0" anchor="ctr"/>
          <a:lstStyle/>
          <a:p>
            <a:pPr algn="ctr" defTabSz="685319">
              <a:defRPr/>
            </a:pPr>
            <a:endParaRPr lang="zh-TW" altLang="en-US" sz="1400" kern="0" dirty="0">
              <a:solidFill>
                <a:prstClr val="black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</p:txBody>
      </p:sp>
      <p:pic>
        <p:nvPicPr>
          <p:cNvPr id="20" name="Picture 48" descr="「辦公大樓 卡通」的圖片搜尋結果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709" y="4045240"/>
            <a:ext cx="971974" cy="50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文字方塊 20"/>
          <p:cNvSpPr txBox="1"/>
          <p:nvPr/>
        </p:nvSpPr>
        <p:spPr>
          <a:xfrm>
            <a:off x="4779221" y="3178789"/>
            <a:ext cx="1711706" cy="415491"/>
          </a:xfrm>
          <a:prstGeom prst="rect">
            <a:avLst/>
          </a:prstGeom>
          <a:noFill/>
        </p:spPr>
        <p:txBody>
          <a:bodyPr wrap="square" lIns="68537" tIns="34268" rIns="68537" bIns="34268" rtlCol="0">
            <a:spAutoFit/>
          </a:bodyPr>
          <a:lstStyle/>
          <a:p>
            <a:pPr defTabSz="685319"/>
            <a:r>
              <a:rPr lang="zh-TW" altLang="en-US" sz="11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燃料電池、家用</a:t>
            </a:r>
            <a:r>
              <a:rPr lang="en-US" altLang="zh-TW" sz="11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/</a:t>
            </a:r>
            <a:r>
              <a:rPr lang="zh-TW" altLang="en-US" sz="11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企業</a:t>
            </a:r>
            <a:r>
              <a:rPr lang="en-US" altLang="zh-TW" sz="11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/</a:t>
            </a:r>
            <a:r>
              <a:rPr lang="zh-TW" altLang="en-US" sz="11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電網儲能系統</a:t>
            </a:r>
            <a:endParaRPr lang="en-US" altLang="en-US" sz="1100" b="1" dirty="0">
              <a:solidFill>
                <a:prstClr val="black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</p:txBody>
      </p:sp>
      <p:sp>
        <p:nvSpPr>
          <p:cNvPr id="22" name="圓角化對角線角落矩形 21"/>
          <p:cNvSpPr/>
          <p:nvPr/>
        </p:nvSpPr>
        <p:spPr>
          <a:xfrm>
            <a:off x="4637911" y="2732778"/>
            <a:ext cx="1994345" cy="316820"/>
          </a:xfrm>
          <a:prstGeom prst="round2DiagRect">
            <a:avLst/>
          </a:prstGeom>
          <a:solidFill>
            <a:srgbClr val="EA6124"/>
          </a:solidFill>
          <a:ln w="19050" cap="flat" cmpd="sng" algn="ctr">
            <a:solidFill>
              <a:srgbClr val="FEFFFF"/>
            </a:solidFill>
            <a:prstDash val="solid"/>
            <a:miter lim="800000"/>
          </a:ln>
          <a:effectLst/>
        </p:spPr>
        <p:txBody>
          <a:bodyPr lIns="68537" tIns="34268" rIns="68537" bIns="34268" rtlCol="0" anchor="ctr"/>
          <a:lstStyle/>
          <a:p>
            <a:pPr algn="ctr" defTabSz="685319">
              <a:defRPr/>
            </a:pPr>
            <a:r>
              <a:rPr lang="zh-TW" altLang="en-US" sz="1200" b="1" kern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儲能</a:t>
            </a:r>
            <a:endParaRPr lang="en-US" altLang="en-US" sz="1200" b="1" kern="0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</p:txBody>
      </p:sp>
      <p:pic>
        <p:nvPicPr>
          <p:cNvPr id="23" name="Picture 2" descr="「電池」的圖片搜尋結果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89" y="3987501"/>
            <a:ext cx="627651" cy="47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圓角矩形 23"/>
          <p:cNvSpPr/>
          <p:nvPr/>
        </p:nvSpPr>
        <p:spPr>
          <a:xfrm>
            <a:off x="6676542" y="2889231"/>
            <a:ext cx="2004412" cy="1863741"/>
          </a:xfrm>
          <a:prstGeom prst="roundRect">
            <a:avLst/>
          </a:prstGeom>
          <a:solidFill>
            <a:srgbClr val="FEFFFF"/>
          </a:solidFill>
          <a:ln w="12700" cap="flat" cmpd="sng" algn="ctr">
            <a:solidFill>
              <a:srgbClr val="EA6124"/>
            </a:solidFill>
            <a:prstDash val="solid"/>
            <a:miter lim="800000"/>
          </a:ln>
          <a:effectLst/>
        </p:spPr>
        <p:txBody>
          <a:bodyPr lIns="68537" tIns="34268" rIns="68537" bIns="34268" rtlCol="0" anchor="ctr"/>
          <a:lstStyle/>
          <a:p>
            <a:pPr algn="ctr" defTabSz="685319">
              <a:defRPr/>
            </a:pPr>
            <a:endParaRPr lang="zh-TW" altLang="en-US" sz="1400" kern="0" dirty="0">
              <a:solidFill>
                <a:prstClr val="black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</p:txBody>
      </p:sp>
      <p:sp>
        <p:nvSpPr>
          <p:cNvPr id="25" name="圓角化對角線角落矩形 24"/>
          <p:cNvSpPr/>
          <p:nvPr/>
        </p:nvSpPr>
        <p:spPr>
          <a:xfrm>
            <a:off x="6676554" y="2730829"/>
            <a:ext cx="2004400" cy="316820"/>
          </a:xfrm>
          <a:prstGeom prst="round2DiagRect">
            <a:avLst/>
          </a:prstGeom>
          <a:solidFill>
            <a:srgbClr val="EA6124"/>
          </a:solidFill>
          <a:ln w="19050" cap="flat" cmpd="sng" algn="ctr">
            <a:solidFill>
              <a:srgbClr val="FEFFFF"/>
            </a:solidFill>
            <a:prstDash val="solid"/>
            <a:miter lim="800000"/>
          </a:ln>
          <a:effectLst/>
        </p:spPr>
        <p:txBody>
          <a:bodyPr lIns="68537" tIns="34268" rIns="68537" bIns="34268" rtlCol="0" anchor="ctr"/>
          <a:lstStyle/>
          <a:p>
            <a:pPr algn="ctr" defTabSz="685319">
              <a:defRPr/>
            </a:pPr>
            <a:r>
              <a:rPr lang="zh-TW" altLang="en-US" sz="1200" b="1" kern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系統整合</a:t>
            </a:r>
            <a:endParaRPr lang="en-US" altLang="en-US" sz="1200" b="1" kern="0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</p:txBody>
      </p:sp>
      <p:pic>
        <p:nvPicPr>
          <p:cNvPr id="26" name="圖片 25"/>
          <p:cNvPicPr>
            <a:picLocks noChangeAspect="1"/>
          </p:cNvPicPr>
          <p:nvPr/>
        </p:nvPicPr>
        <p:blipFill>
          <a:blip r:embed="rId9" cstate="print">
            <a:duotone>
              <a:srgbClr val="1BADA8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303" y="3818081"/>
            <a:ext cx="671775" cy="707209"/>
          </a:xfrm>
          <a:prstGeom prst="rect">
            <a:avLst/>
          </a:prstGeom>
        </p:spPr>
      </p:pic>
      <p:sp>
        <p:nvSpPr>
          <p:cNvPr id="27" name="文字方塊 26"/>
          <p:cNvSpPr txBox="1"/>
          <p:nvPr/>
        </p:nvSpPr>
        <p:spPr>
          <a:xfrm>
            <a:off x="6926143" y="3116290"/>
            <a:ext cx="1484355" cy="588615"/>
          </a:xfrm>
          <a:prstGeom prst="rect">
            <a:avLst/>
          </a:prstGeom>
          <a:noFill/>
        </p:spPr>
        <p:txBody>
          <a:bodyPr wrap="square" lIns="68537" tIns="34268" rIns="68537" bIns="34268" rtlCol="0">
            <a:spAutoFit/>
          </a:bodyPr>
          <a:lstStyle/>
          <a:p>
            <a:pPr defTabSz="685319"/>
            <a:r>
              <a:rPr lang="zh-TW" altLang="en-US" sz="11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智慧電表、智慧電網技術產業、能源服務業</a:t>
            </a:r>
            <a:endParaRPr lang="en-US" altLang="en-US" sz="1100" b="1" dirty="0">
              <a:solidFill>
                <a:prstClr val="black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</p:txBody>
      </p:sp>
      <p:pic>
        <p:nvPicPr>
          <p:cNvPr id="28" name="圖片 27"/>
          <p:cNvPicPr>
            <a:picLocks noChangeAspect="1"/>
          </p:cNvPicPr>
          <p:nvPr/>
        </p:nvPicPr>
        <p:blipFill>
          <a:blip r:embed="rId10" cstate="print">
            <a:duotone>
              <a:srgbClr val="1BADA8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144" y="3871209"/>
            <a:ext cx="939485" cy="704522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42" y="1096595"/>
            <a:ext cx="3781864" cy="1440305"/>
          </a:xfrm>
          <a:prstGeom prst="rect">
            <a:avLst/>
          </a:prstGeom>
        </p:spPr>
      </p:pic>
      <p:sp>
        <p:nvSpPr>
          <p:cNvPr id="30" name="標題 2"/>
          <p:cNvSpPr txBox="1">
            <a:spLocks/>
          </p:cNvSpPr>
          <p:nvPr/>
        </p:nvSpPr>
        <p:spPr>
          <a:xfrm>
            <a:off x="333323" y="219137"/>
            <a:ext cx="8379771" cy="703786"/>
          </a:xfrm>
          <a:prstGeom prst="rect">
            <a:avLst/>
          </a:prstGeom>
        </p:spPr>
        <p:txBody>
          <a:bodyPr lIns="68537" tIns="34268" rIns="68537" bIns="34268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臺灣的投資</a:t>
            </a:r>
            <a:r>
              <a:rPr lang="zh-TW" altLang="en-US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機會</a:t>
            </a:r>
            <a:r>
              <a:rPr lang="en-US" altLang="zh-TW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Century Gothic" charset="0"/>
              </a:rPr>
              <a:t>-</a:t>
            </a:r>
            <a:r>
              <a:rPr lang="zh-TW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Century Gothic" charset="0"/>
              </a:rPr>
              <a:t>綠</a:t>
            </a:r>
            <a:r>
              <a:rPr lang="zh-TW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Century Gothic" charset="0"/>
              </a:rPr>
              <a:t>能</a:t>
            </a:r>
            <a:endParaRPr lang="zh-TW" alt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Century Gothic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z="1200" dirty="0" smtClean="0">
                <a:solidFill>
                  <a:prstClr val="black">
                    <a:tint val="75000"/>
                  </a:prstClr>
                </a:solidFill>
              </a:rPr>
              <a:t>11</a:t>
            </a:r>
            <a:endParaRPr lang="zh-TW" alt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09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667237" y="377172"/>
            <a:ext cx="3821814" cy="2577002"/>
          </a:xfrm>
          <a:prstGeom prst="rect">
            <a:avLst/>
          </a:prstGeom>
          <a:ln>
            <a:noFill/>
          </a:ln>
        </p:spPr>
      </p:sp>
      <p:sp>
        <p:nvSpPr>
          <p:cNvPr id="4" name="矩形 3"/>
          <p:cNvSpPr/>
          <p:nvPr/>
        </p:nvSpPr>
        <p:spPr>
          <a:xfrm>
            <a:off x="541024" y="2433593"/>
            <a:ext cx="3807491" cy="800219"/>
          </a:xfrm>
          <a:prstGeom prst="rect">
            <a:avLst/>
          </a:prstGeom>
        </p:spPr>
        <p:txBody>
          <a:bodyPr wrap="square" lIns="68573" tIns="34286" rIns="68573" bIns="34286">
            <a:spAutoFit/>
          </a:bodyPr>
          <a:lstStyle/>
          <a:p>
            <a:pPr marL="214292" indent="-214292" defTabSz="685732">
              <a:lnSpc>
                <a:spcPts val="1875"/>
              </a:lnSpc>
              <a:buFont typeface="Arial" panose="020B0604020202020204" pitchFamily="34" charset="0"/>
              <a:buChar char="•"/>
            </a:pPr>
            <a:r>
              <a:rPr lang="en-US" altLang="zh-TW" sz="1200" b="1" dirty="0">
                <a:solidFill>
                  <a:srgbClr val="26262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35</a:t>
            </a:r>
            <a:r>
              <a:rPr lang="zh-TW" altLang="en-US" sz="1200" b="1" dirty="0">
                <a:solidFill>
                  <a:srgbClr val="26262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種高價值新材料</a:t>
            </a:r>
            <a:endParaRPr lang="en-US" altLang="zh-TW" sz="1200" b="1" dirty="0">
              <a:solidFill>
                <a:srgbClr val="262626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14292" indent="-214292" defTabSz="685732">
              <a:lnSpc>
                <a:spcPts val="1875"/>
              </a:lnSpc>
              <a:buFont typeface="Arial" panose="020B0604020202020204" pitchFamily="34" charset="0"/>
              <a:buChar char="•"/>
            </a:pPr>
            <a:r>
              <a:rPr lang="en-US" altLang="zh-TW" sz="1200" b="1" dirty="0">
                <a:solidFill>
                  <a:srgbClr val="26262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</a:t>
            </a:r>
            <a:r>
              <a:rPr lang="zh-TW" altLang="en-US" sz="1200" b="1" dirty="0">
                <a:solidFill>
                  <a:srgbClr val="26262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種新綠能材料</a:t>
            </a:r>
            <a:endParaRPr lang="en-US" altLang="zh-TW" sz="1200" b="1" dirty="0">
              <a:solidFill>
                <a:srgbClr val="262626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defTabSz="685732">
              <a:lnSpc>
                <a:spcPts val="1875"/>
              </a:lnSpc>
            </a:pPr>
            <a:endParaRPr lang="en-US" altLang="zh-TW" sz="1200" b="1" dirty="0">
              <a:solidFill>
                <a:srgbClr val="262626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46488" y="2433591"/>
            <a:ext cx="3838183" cy="453971"/>
          </a:xfrm>
          <a:prstGeom prst="rect">
            <a:avLst/>
          </a:prstGeom>
        </p:spPr>
        <p:txBody>
          <a:bodyPr wrap="square" lIns="68573" tIns="34286" rIns="68573" bIns="34286">
            <a:spAutoFit/>
          </a:bodyPr>
          <a:lstStyle/>
          <a:p>
            <a:pPr marL="214292" indent="-214292" defTabSz="685732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zh-TW" altLang="en-US" sz="1200" b="1" dirty="0">
                <a:solidFill>
                  <a:srgbClr val="26262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臺灣在回收工業廢料和普通廢料方面居世界首位</a:t>
            </a:r>
          </a:p>
          <a:p>
            <a:pPr marL="214292" indent="-214292" defTabSz="685732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zh-TW" altLang="en-US" sz="1200" b="1" dirty="0">
                <a:solidFill>
                  <a:srgbClr val="26262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回收的塑膠瓶，咖啡渣等可以成為布料的原料</a:t>
            </a:r>
            <a:endParaRPr lang="en-US" altLang="zh-TW" sz="1200" b="1" dirty="0">
              <a:solidFill>
                <a:srgbClr val="262626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12F1DA63-1565-48FD-B0E9-3E8671D54B01}"/>
              </a:ext>
            </a:extLst>
          </p:cNvPr>
          <p:cNvSpPr/>
          <p:nvPr/>
        </p:nvSpPr>
        <p:spPr>
          <a:xfrm>
            <a:off x="530572" y="1164560"/>
            <a:ext cx="3827242" cy="324000"/>
          </a:xfrm>
          <a:prstGeom prst="rect">
            <a:avLst/>
          </a:prstGeom>
          <a:solidFill>
            <a:srgbClr val="EA612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73" tIns="34286" rIns="68573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32">
              <a:defRPr/>
            </a:pPr>
            <a:r>
              <a:rPr kumimoji="1" lang="zh-TW" altLang="en-US" sz="1400" b="1" kern="0" dirty="0">
                <a:solidFill>
                  <a:srgbClr val="FE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高價值和新綠能材料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5749E366-3751-4A40-999D-39D3E7C9D533}"/>
              </a:ext>
            </a:extLst>
          </p:cNvPr>
          <p:cNvSpPr/>
          <p:nvPr/>
        </p:nvSpPr>
        <p:spPr>
          <a:xfrm>
            <a:off x="4746488" y="1164560"/>
            <a:ext cx="3838183" cy="324000"/>
          </a:xfrm>
          <a:prstGeom prst="rect">
            <a:avLst/>
          </a:prstGeom>
          <a:solidFill>
            <a:srgbClr val="EA612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73" tIns="34286" rIns="68573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32">
              <a:defRPr/>
            </a:pPr>
            <a:r>
              <a:rPr kumimoji="1" lang="zh-TW" altLang="en-US" sz="1400" b="1" kern="0" dirty="0">
                <a:solidFill>
                  <a:srgbClr val="FE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回收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706F6024-5CC8-492E-B9D3-913D137BD380}"/>
              </a:ext>
            </a:extLst>
          </p:cNvPr>
          <p:cNvSpPr/>
          <p:nvPr/>
        </p:nvSpPr>
        <p:spPr>
          <a:xfrm>
            <a:off x="4746486" y="1567239"/>
            <a:ext cx="3838183" cy="838691"/>
          </a:xfrm>
          <a:prstGeom prst="rect">
            <a:avLst/>
          </a:prstGeom>
          <a:solidFill>
            <a:srgbClr val="FEFFFF"/>
          </a:solidFill>
          <a:ln w="12700" cap="flat" cmpd="sng" algn="ctr">
            <a:solidFill>
              <a:srgbClr val="EA6124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73" tIns="34286" rIns="68573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32">
              <a:lnSpc>
                <a:spcPts val="1725"/>
              </a:lnSpc>
              <a:defRPr/>
            </a:pPr>
            <a:r>
              <a:rPr kumimoji="1" lang="en-US" altLang="zh-TW" sz="2100" b="1" kern="0" dirty="0">
                <a:solidFill>
                  <a:srgbClr val="EA612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6,000</a:t>
            </a:r>
            <a:r>
              <a:rPr kumimoji="1" lang="zh-TW" altLang="en-US" sz="2100" b="1" kern="0" dirty="0">
                <a:solidFill>
                  <a:srgbClr val="EA612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zh-TW" altLang="en-US" sz="1500" b="1" kern="0" dirty="0">
                <a:solidFill>
                  <a:srgbClr val="EA612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公斤 </a:t>
            </a:r>
            <a:r>
              <a:rPr kumimoji="1" lang="en-US" altLang="zh-TW" sz="1500" b="1" kern="0" dirty="0">
                <a:solidFill>
                  <a:srgbClr val="EA612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/</a:t>
            </a:r>
            <a:r>
              <a:rPr kumimoji="1" lang="zh-TW" altLang="en-US" sz="1500" b="1" kern="0" dirty="0">
                <a:solidFill>
                  <a:srgbClr val="EA612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月</a:t>
            </a:r>
            <a:endParaRPr kumimoji="1" lang="en-US" altLang="zh-TW" sz="1500" b="1" kern="0" dirty="0">
              <a:solidFill>
                <a:srgbClr val="EA6124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 defTabSz="685732">
              <a:lnSpc>
                <a:spcPts val="1725"/>
              </a:lnSpc>
              <a:defRPr/>
            </a:pPr>
            <a:r>
              <a:rPr kumimoji="1" lang="zh-TW" altLang="en-US" sz="1200" b="1" kern="0" dirty="0">
                <a:solidFill>
                  <a:srgbClr val="EA612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稀土處置</a:t>
            </a:r>
            <a:r>
              <a:rPr kumimoji="1" lang="zh-TW" altLang="en-US" sz="1200" b="1" kern="0" dirty="0">
                <a:solidFill>
                  <a:srgbClr val="262626">
                    <a:lumMod val="75000"/>
                    <a:lumOff val="25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endParaRPr kumimoji="1" lang="en-US" altLang="zh-TW" sz="1200" b="1" kern="0" dirty="0">
              <a:solidFill>
                <a:srgbClr val="262626">
                  <a:lumMod val="75000"/>
                  <a:lumOff val="25000"/>
                </a:srgb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 defTabSz="685732">
              <a:lnSpc>
                <a:spcPts val="1725"/>
              </a:lnSpc>
              <a:defRPr/>
            </a:pPr>
            <a:r>
              <a:rPr kumimoji="1" lang="zh-TW" altLang="en-US" sz="1200" b="1" kern="0" dirty="0">
                <a:solidFill>
                  <a:srgbClr val="262626">
                    <a:lumMod val="75000"/>
                    <a:lumOff val="25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很少被處理和收集</a:t>
            </a:r>
            <a:endParaRPr kumimoji="1" lang="en-US" altLang="zh-TW" sz="1200" b="1" kern="0" dirty="0">
              <a:solidFill>
                <a:srgbClr val="8B1775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0F8F53ED-F4AE-4B8E-B1C6-61AD304D3409}"/>
              </a:ext>
            </a:extLst>
          </p:cNvPr>
          <p:cNvSpPr/>
          <p:nvPr/>
        </p:nvSpPr>
        <p:spPr>
          <a:xfrm>
            <a:off x="530572" y="1567239"/>
            <a:ext cx="1224638" cy="838691"/>
          </a:xfrm>
          <a:prstGeom prst="rect">
            <a:avLst/>
          </a:prstGeom>
          <a:solidFill>
            <a:srgbClr val="FEFFFF"/>
          </a:solidFill>
          <a:ln w="12700" cap="flat" cmpd="sng" algn="ctr">
            <a:solidFill>
              <a:srgbClr val="EA6124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73" tIns="34286" rIns="68573" bIns="3428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732">
              <a:defRPr/>
            </a:pPr>
            <a:r>
              <a:rPr kumimoji="1" lang="en-US" altLang="zh-TW" sz="1500" b="1" kern="0" dirty="0" smtClean="0">
                <a:solidFill>
                  <a:srgbClr val="EA612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US$</a:t>
            </a:r>
            <a:r>
              <a:rPr kumimoji="1" lang="en-US" altLang="zh-TW" sz="2100" b="1" kern="0" dirty="0" smtClean="0">
                <a:solidFill>
                  <a:srgbClr val="EA612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33 </a:t>
            </a:r>
            <a:endParaRPr kumimoji="1" lang="en-US" altLang="zh-TW" sz="2100" b="1" kern="0" dirty="0">
              <a:solidFill>
                <a:srgbClr val="EA6124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 defTabSz="685732">
              <a:defRPr/>
            </a:pPr>
            <a:r>
              <a:rPr kumimoji="1" lang="zh-TW" altLang="en-US" sz="1500" b="1" kern="0" dirty="0">
                <a:solidFill>
                  <a:srgbClr val="EA612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億</a:t>
            </a:r>
            <a:endParaRPr kumimoji="1" lang="en-US" altLang="zh-TW" sz="2100" b="1" kern="0" dirty="0">
              <a:solidFill>
                <a:srgbClr val="EA6124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 defTabSz="685732">
              <a:defRPr/>
            </a:pPr>
            <a:r>
              <a:rPr kumimoji="1" lang="zh-TW" altLang="en-US" sz="1200" b="1" kern="0" dirty="0">
                <a:solidFill>
                  <a:srgbClr val="262626">
                    <a:lumMod val="75000"/>
                    <a:lumOff val="25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投資</a:t>
            </a:r>
            <a:endParaRPr kumimoji="1" lang="en-US" altLang="zh-TW" sz="1500" b="1" kern="0" dirty="0">
              <a:solidFill>
                <a:srgbClr val="8B1775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34895E27-0BB1-4204-A207-0E789248E3E9}"/>
              </a:ext>
            </a:extLst>
          </p:cNvPr>
          <p:cNvSpPr/>
          <p:nvPr/>
        </p:nvSpPr>
        <p:spPr>
          <a:xfrm>
            <a:off x="3223666" y="1567239"/>
            <a:ext cx="1134148" cy="838691"/>
          </a:xfrm>
          <a:prstGeom prst="rect">
            <a:avLst/>
          </a:prstGeom>
          <a:solidFill>
            <a:srgbClr val="FEFFFF"/>
          </a:solidFill>
          <a:ln w="12700" cap="flat" cmpd="sng" algn="ctr">
            <a:solidFill>
              <a:srgbClr val="EA6124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73" tIns="34286" rIns="68573" bIns="3428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732">
              <a:defRPr/>
            </a:pPr>
            <a:r>
              <a:rPr kumimoji="1" lang="en-US" altLang="zh-TW" sz="1500" b="1" kern="0" dirty="0">
                <a:solidFill>
                  <a:srgbClr val="EA612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US$</a:t>
            </a:r>
            <a:r>
              <a:rPr kumimoji="1" lang="en-US" altLang="zh-TW" sz="2100" b="1" kern="0" dirty="0">
                <a:solidFill>
                  <a:srgbClr val="EA612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400</a:t>
            </a:r>
            <a:r>
              <a:rPr kumimoji="1" lang="zh-TW" altLang="en-US" sz="2100" b="1" kern="0" dirty="0">
                <a:solidFill>
                  <a:srgbClr val="EA612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zh-TW" altLang="en-US" sz="1500" b="1" kern="0" dirty="0">
                <a:solidFill>
                  <a:srgbClr val="EA612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億</a:t>
            </a:r>
            <a:endParaRPr kumimoji="1" lang="en-US" altLang="zh-TW" sz="2100" b="1" kern="0" dirty="0">
              <a:solidFill>
                <a:srgbClr val="EA6124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 defTabSz="685732">
              <a:lnSpc>
                <a:spcPts val="1425"/>
              </a:lnSpc>
              <a:defRPr/>
            </a:pPr>
            <a:r>
              <a:rPr kumimoji="1" lang="zh-TW" altLang="en-US" sz="1200" b="1" kern="0" dirty="0">
                <a:solidFill>
                  <a:srgbClr val="262626">
                    <a:lumMod val="75000"/>
                    <a:lumOff val="25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相關產值</a:t>
            </a:r>
            <a:endParaRPr kumimoji="1" lang="en-US" altLang="zh-TW" sz="1200" b="1" kern="0" dirty="0">
              <a:solidFill>
                <a:srgbClr val="8B1775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6484ED5A-00BC-43AC-934C-A806188048A0}"/>
              </a:ext>
            </a:extLst>
          </p:cNvPr>
          <p:cNvSpPr/>
          <p:nvPr/>
        </p:nvSpPr>
        <p:spPr>
          <a:xfrm>
            <a:off x="1877118" y="1567239"/>
            <a:ext cx="1134148" cy="838691"/>
          </a:xfrm>
          <a:prstGeom prst="rect">
            <a:avLst/>
          </a:prstGeom>
          <a:solidFill>
            <a:srgbClr val="FEFFFF"/>
          </a:solidFill>
          <a:ln w="12700" cap="flat" cmpd="sng" algn="ctr">
            <a:solidFill>
              <a:srgbClr val="EA6124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73" tIns="34286" rIns="68573" bIns="3428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732">
              <a:defRPr/>
            </a:pPr>
            <a:r>
              <a:rPr kumimoji="1" lang="en-US" altLang="zh-TW" sz="1500" b="1" kern="0" dirty="0">
                <a:solidFill>
                  <a:srgbClr val="EA612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US$</a:t>
            </a:r>
            <a:r>
              <a:rPr kumimoji="1" lang="en-US" altLang="zh-TW" sz="2100" b="1" kern="0" dirty="0">
                <a:solidFill>
                  <a:srgbClr val="EA612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100</a:t>
            </a:r>
            <a:r>
              <a:rPr kumimoji="1" lang="zh-TW" altLang="en-US" sz="2100" b="1" kern="0" dirty="0">
                <a:solidFill>
                  <a:srgbClr val="EA612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endParaRPr kumimoji="1" lang="en-US" altLang="zh-TW" sz="2100" b="1" kern="0" dirty="0">
              <a:solidFill>
                <a:srgbClr val="EA6124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 defTabSz="685732">
              <a:defRPr/>
            </a:pPr>
            <a:r>
              <a:rPr kumimoji="1" lang="zh-TW" altLang="en-US" sz="1500" b="1" kern="0" dirty="0">
                <a:solidFill>
                  <a:srgbClr val="EA612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億</a:t>
            </a:r>
            <a:endParaRPr kumimoji="1" lang="en-US" altLang="zh-TW" sz="1500" b="1" kern="0" dirty="0">
              <a:solidFill>
                <a:srgbClr val="EA6124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 defTabSz="685732">
              <a:defRPr/>
            </a:pPr>
            <a:r>
              <a:rPr kumimoji="1" lang="zh-TW" altLang="en-US" sz="1200" b="1" kern="0" dirty="0">
                <a:solidFill>
                  <a:srgbClr val="262626">
                    <a:lumMod val="75000"/>
                    <a:lumOff val="25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產值</a:t>
            </a:r>
            <a:endParaRPr kumimoji="1" lang="en-US" altLang="zh-TW" sz="1400" b="1" kern="0" dirty="0">
              <a:solidFill>
                <a:srgbClr val="8B1775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手繪多邊形 31">
            <a:extLst>
              <a:ext uri="{FF2B5EF4-FFF2-40B4-BE49-F238E27FC236}">
                <a16:creationId xmlns:a16="http://schemas.microsoft.com/office/drawing/2014/main" xmlns="" id="{A70757E8-0754-4247-A5CF-1C183F681F10}"/>
              </a:ext>
            </a:extLst>
          </p:cNvPr>
          <p:cNvSpPr/>
          <p:nvPr/>
        </p:nvSpPr>
        <p:spPr>
          <a:xfrm>
            <a:off x="408823" y="843559"/>
            <a:ext cx="1963355" cy="221615"/>
          </a:xfrm>
          <a:custGeom>
            <a:avLst/>
            <a:gdLst>
              <a:gd name="connsiteX0" fmla="*/ 0 w 733559"/>
              <a:gd name="connsiteY0" fmla="*/ 0 h 293423"/>
              <a:gd name="connsiteX1" fmla="*/ 586848 w 733559"/>
              <a:gd name="connsiteY1" fmla="*/ 0 h 293423"/>
              <a:gd name="connsiteX2" fmla="*/ 733559 w 733559"/>
              <a:gd name="connsiteY2" fmla="*/ 146712 h 293423"/>
              <a:gd name="connsiteX3" fmla="*/ 586848 w 733559"/>
              <a:gd name="connsiteY3" fmla="*/ 293423 h 293423"/>
              <a:gd name="connsiteX4" fmla="*/ 0 w 733559"/>
              <a:gd name="connsiteY4" fmla="*/ 293423 h 293423"/>
              <a:gd name="connsiteX5" fmla="*/ 146712 w 733559"/>
              <a:gd name="connsiteY5" fmla="*/ 146712 h 293423"/>
              <a:gd name="connsiteX6" fmla="*/ 0 w 733559"/>
              <a:gd name="connsiteY6" fmla="*/ 0 h 293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3559" h="293423">
                <a:moveTo>
                  <a:pt x="0" y="0"/>
                </a:moveTo>
                <a:lnTo>
                  <a:pt x="586848" y="0"/>
                </a:lnTo>
                <a:lnTo>
                  <a:pt x="733559" y="146712"/>
                </a:lnTo>
                <a:lnTo>
                  <a:pt x="586848" y="293423"/>
                </a:lnTo>
                <a:lnTo>
                  <a:pt x="0" y="293423"/>
                </a:lnTo>
                <a:lnTo>
                  <a:pt x="146712" y="146712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 algn="ctr">
            <a:solidFill>
              <a:srgbClr val="EA6124"/>
            </a:solidFill>
            <a:prstDash val="solid"/>
            <a:miter lim="800000"/>
          </a:ln>
          <a:effectLst/>
        </p:spPr>
        <p:txBody>
          <a:bodyPr spcFirstLastPara="0" vert="horz" wrap="square" lIns="146024" tIns="12001" rIns="122023" bIns="12001" numCol="1" spcCol="953" anchor="ctr" anchorCtr="0">
            <a:noAutofit/>
          </a:bodyPr>
          <a:lstStyle/>
          <a:p>
            <a:pPr algn="ctr" defTabSz="4000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zh-TW" altLang="en-US" sz="1200" b="1" kern="0" dirty="0">
                <a:solidFill>
                  <a:srgbClr val="EA612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調查</a:t>
            </a:r>
          </a:p>
        </p:txBody>
      </p:sp>
      <p:sp>
        <p:nvSpPr>
          <p:cNvPr id="13" name="手繪多邊形 32">
            <a:extLst>
              <a:ext uri="{FF2B5EF4-FFF2-40B4-BE49-F238E27FC236}">
                <a16:creationId xmlns:a16="http://schemas.microsoft.com/office/drawing/2014/main" xmlns="" id="{E2C315DF-1BEF-4D87-85F8-BE62D5A55873}"/>
              </a:ext>
            </a:extLst>
          </p:cNvPr>
          <p:cNvSpPr/>
          <p:nvPr/>
        </p:nvSpPr>
        <p:spPr>
          <a:xfrm>
            <a:off x="1985025" y="843559"/>
            <a:ext cx="1963355" cy="221615"/>
          </a:xfrm>
          <a:custGeom>
            <a:avLst/>
            <a:gdLst>
              <a:gd name="connsiteX0" fmla="*/ 0 w 733559"/>
              <a:gd name="connsiteY0" fmla="*/ 0 h 293423"/>
              <a:gd name="connsiteX1" fmla="*/ 586848 w 733559"/>
              <a:gd name="connsiteY1" fmla="*/ 0 h 293423"/>
              <a:gd name="connsiteX2" fmla="*/ 733559 w 733559"/>
              <a:gd name="connsiteY2" fmla="*/ 146712 h 293423"/>
              <a:gd name="connsiteX3" fmla="*/ 586848 w 733559"/>
              <a:gd name="connsiteY3" fmla="*/ 293423 h 293423"/>
              <a:gd name="connsiteX4" fmla="*/ 0 w 733559"/>
              <a:gd name="connsiteY4" fmla="*/ 293423 h 293423"/>
              <a:gd name="connsiteX5" fmla="*/ 146712 w 733559"/>
              <a:gd name="connsiteY5" fmla="*/ 146712 h 293423"/>
              <a:gd name="connsiteX6" fmla="*/ 0 w 733559"/>
              <a:gd name="connsiteY6" fmla="*/ 0 h 293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3559" h="293423">
                <a:moveTo>
                  <a:pt x="0" y="0"/>
                </a:moveTo>
                <a:lnTo>
                  <a:pt x="586848" y="0"/>
                </a:lnTo>
                <a:lnTo>
                  <a:pt x="733559" y="146712"/>
                </a:lnTo>
                <a:lnTo>
                  <a:pt x="586848" y="293423"/>
                </a:lnTo>
                <a:lnTo>
                  <a:pt x="0" y="293423"/>
                </a:lnTo>
                <a:lnTo>
                  <a:pt x="146712" y="146712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 algn="ctr">
            <a:solidFill>
              <a:srgbClr val="EA6124"/>
            </a:solidFill>
            <a:prstDash val="solid"/>
            <a:miter lim="800000"/>
          </a:ln>
          <a:effectLst/>
        </p:spPr>
        <p:txBody>
          <a:bodyPr spcFirstLastPara="0" vert="horz" wrap="square" lIns="146024" tIns="12001" rIns="122023" bIns="12001" numCol="1" spcCol="953" anchor="ctr" anchorCtr="0">
            <a:noAutofit/>
          </a:bodyPr>
          <a:lstStyle/>
          <a:p>
            <a:pPr algn="ctr" defTabSz="4000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zh-TW" altLang="en-US" sz="1200" b="1" kern="0" dirty="0">
                <a:solidFill>
                  <a:srgbClr val="EA612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生產</a:t>
            </a:r>
            <a:endParaRPr lang="zh-TW" altLang="en-US" sz="1100" b="1" kern="0" dirty="0">
              <a:solidFill>
                <a:srgbClr val="EA6124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4" name="手繪多邊形 33">
            <a:extLst>
              <a:ext uri="{FF2B5EF4-FFF2-40B4-BE49-F238E27FC236}">
                <a16:creationId xmlns:a16="http://schemas.microsoft.com/office/drawing/2014/main" xmlns="" id="{221609CE-ED66-4D91-BC51-A8265EB8DBA3}"/>
              </a:ext>
            </a:extLst>
          </p:cNvPr>
          <p:cNvSpPr/>
          <p:nvPr/>
        </p:nvSpPr>
        <p:spPr>
          <a:xfrm>
            <a:off x="3561230" y="843559"/>
            <a:ext cx="1963355" cy="221615"/>
          </a:xfrm>
          <a:custGeom>
            <a:avLst/>
            <a:gdLst>
              <a:gd name="connsiteX0" fmla="*/ 0 w 733559"/>
              <a:gd name="connsiteY0" fmla="*/ 0 h 293423"/>
              <a:gd name="connsiteX1" fmla="*/ 586848 w 733559"/>
              <a:gd name="connsiteY1" fmla="*/ 0 h 293423"/>
              <a:gd name="connsiteX2" fmla="*/ 733559 w 733559"/>
              <a:gd name="connsiteY2" fmla="*/ 146712 h 293423"/>
              <a:gd name="connsiteX3" fmla="*/ 586848 w 733559"/>
              <a:gd name="connsiteY3" fmla="*/ 293423 h 293423"/>
              <a:gd name="connsiteX4" fmla="*/ 0 w 733559"/>
              <a:gd name="connsiteY4" fmla="*/ 293423 h 293423"/>
              <a:gd name="connsiteX5" fmla="*/ 146712 w 733559"/>
              <a:gd name="connsiteY5" fmla="*/ 146712 h 293423"/>
              <a:gd name="connsiteX6" fmla="*/ 0 w 733559"/>
              <a:gd name="connsiteY6" fmla="*/ 0 h 293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3559" h="293423">
                <a:moveTo>
                  <a:pt x="0" y="0"/>
                </a:moveTo>
                <a:lnTo>
                  <a:pt x="586848" y="0"/>
                </a:lnTo>
                <a:lnTo>
                  <a:pt x="733559" y="146712"/>
                </a:lnTo>
                <a:lnTo>
                  <a:pt x="586848" y="293423"/>
                </a:lnTo>
                <a:lnTo>
                  <a:pt x="0" y="293423"/>
                </a:lnTo>
                <a:lnTo>
                  <a:pt x="146712" y="146712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 algn="ctr">
            <a:solidFill>
              <a:srgbClr val="EA6124"/>
            </a:solidFill>
            <a:prstDash val="solid"/>
            <a:miter lim="800000"/>
          </a:ln>
          <a:effectLst/>
        </p:spPr>
        <p:txBody>
          <a:bodyPr spcFirstLastPara="0" vert="horz" wrap="square" lIns="146024" tIns="12001" rIns="122023" bIns="12001" numCol="1" spcCol="953" anchor="ctr" anchorCtr="0">
            <a:noAutofit/>
          </a:bodyPr>
          <a:lstStyle/>
          <a:p>
            <a:pPr algn="ctr" defTabSz="4000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zh-TW" altLang="en-US" sz="1200" b="1" kern="0" dirty="0">
                <a:solidFill>
                  <a:srgbClr val="EA612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配送</a:t>
            </a:r>
          </a:p>
        </p:txBody>
      </p:sp>
      <p:sp>
        <p:nvSpPr>
          <p:cNvPr id="15" name="手繪多邊形 34">
            <a:extLst>
              <a:ext uri="{FF2B5EF4-FFF2-40B4-BE49-F238E27FC236}">
                <a16:creationId xmlns:a16="http://schemas.microsoft.com/office/drawing/2014/main" xmlns="" id="{3FC0277E-4CF4-4B15-851D-1F96328F38DB}"/>
              </a:ext>
            </a:extLst>
          </p:cNvPr>
          <p:cNvSpPr/>
          <p:nvPr/>
        </p:nvSpPr>
        <p:spPr>
          <a:xfrm>
            <a:off x="5137435" y="843559"/>
            <a:ext cx="1963355" cy="221615"/>
          </a:xfrm>
          <a:custGeom>
            <a:avLst/>
            <a:gdLst>
              <a:gd name="connsiteX0" fmla="*/ 0 w 733559"/>
              <a:gd name="connsiteY0" fmla="*/ 0 h 293423"/>
              <a:gd name="connsiteX1" fmla="*/ 586848 w 733559"/>
              <a:gd name="connsiteY1" fmla="*/ 0 h 293423"/>
              <a:gd name="connsiteX2" fmla="*/ 733559 w 733559"/>
              <a:gd name="connsiteY2" fmla="*/ 146712 h 293423"/>
              <a:gd name="connsiteX3" fmla="*/ 586848 w 733559"/>
              <a:gd name="connsiteY3" fmla="*/ 293423 h 293423"/>
              <a:gd name="connsiteX4" fmla="*/ 0 w 733559"/>
              <a:gd name="connsiteY4" fmla="*/ 293423 h 293423"/>
              <a:gd name="connsiteX5" fmla="*/ 146712 w 733559"/>
              <a:gd name="connsiteY5" fmla="*/ 146712 h 293423"/>
              <a:gd name="connsiteX6" fmla="*/ 0 w 733559"/>
              <a:gd name="connsiteY6" fmla="*/ 0 h 293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3559" h="293423">
                <a:moveTo>
                  <a:pt x="0" y="0"/>
                </a:moveTo>
                <a:lnTo>
                  <a:pt x="586848" y="0"/>
                </a:lnTo>
                <a:lnTo>
                  <a:pt x="733559" y="146712"/>
                </a:lnTo>
                <a:lnTo>
                  <a:pt x="586848" y="293423"/>
                </a:lnTo>
                <a:lnTo>
                  <a:pt x="0" y="293423"/>
                </a:lnTo>
                <a:lnTo>
                  <a:pt x="146712" y="146712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 algn="ctr">
            <a:solidFill>
              <a:srgbClr val="EA6124"/>
            </a:solidFill>
            <a:prstDash val="solid"/>
            <a:miter lim="800000"/>
          </a:ln>
          <a:effectLst/>
        </p:spPr>
        <p:txBody>
          <a:bodyPr spcFirstLastPara="0" vert="horz" wrap="square" lIns="146024" tIns="12001" rIns="122023" bIns="12001" numCol="1" spcCol="953" anchor="ctr" anchorCtr="0">
            <a:noAutofit/>
          </a:bodyPr>
          <a:lstStyle/>
          <a:p>
            <a:pPr algn="ctr" defTabSz="4000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zh-TW" altLang="en-US" sz="1200" b="1" kern="0" dirty="0">
                <a:solidFill>
                  <a:srgbClr val="EA612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消費</a:t>
            </a:r>
            <a:endParaRPr lang="zh-TW" altLang="en-US" sz="1100" b="1" kern="0" dirty="0">
              <a:solidFill>
                <a:srgbClr val="EA6124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手繪多邊形 35">
            <a:extLst>
              <a:ext uri="{FF2B5EF4-FFF2-40B4-BE49-F238E27FC236}">
                <a16:creationId xmlns:a16="http://schemas.microsoft.com/office/drawing/2014/main" xmlns="" id="{8DFC2AD7-9D58-42D2-9A34-610834092816}"/>
              </a:ext>
            </a:extLst>
          </p:cNvPr>
          <p:cNvSpPr/>
          <p:nvPr/>
        </p:nvSpPr>
        <p:spPr>
          <a:xfrm>
            <a:off x="6713636" y="843559"/>
            <a:ext cx="1963355" cy="221615"/>
          </a:xfrm>
          <a:custGeom>
            <a:avLst/>
            <a:gdLst>
              <a:gd name="connsiteX0" fmla="*/ 0 w 733559"/>
              <a:gd name="connsiteY0" fmla="*/ 0 h 293423"/>
              <a:gd name="connsiteX1" fmla="*/ 586848 w 733559"/>
              <a:gd name="connsiteY1" fmla="*/ 0 h 293423"/>
              <a:gd name="connsiteX2" fmla="*/ 733559 w 733559"/>
              <a:gd name="connsiteY2" fmla="*/ 146712 h 293423"/>
              <a:gd name="connsiteX3" fmla="*/ 586848 w 733559"/>
              <a:gd name="connsiteY3" fmla="*/ 293423 h 293423"/>
              <a:gd name="connsiteX4" fmla="*/ 0 w 733559"/>
              <a:gd name="connsiteY4" fmla="*/ 293423 h 293423"/>
              <a:gd name="connsiteX5" fmla="*/ 146712 w 733559"/>
              <a:gd name="connsiteY5" fmla="*/ 146712 h 293423"/>
              <a:gd name="connsiteX6" fmla="*/ 0 w 733559"/>
              <a:gd name="connsiteY6" fmla="*/ 0 h 293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3559" h="293423">
                <a:moveTo>
                  <a:pt x="0" y="0"/>
                </a:moveTo>
                <a:lnTo>
                  <a:pt x="586848" y="0"/>
                </a:lnTo>
                <a:lnTo>
                  <a:pt x="733559" y="146712"/>
                </a:lnTo>
                <a:lnTo>
                  <a:pt x="586848" y="293423"/>
                </a:lnTo>
                <a:lnTo>
                  <a:pt x="0" y="293423"/>
                </a:lnTo>
                <a:lnTo>
                  <a:pt x="146712" y="146712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 algn="ctr">
            <a:solidFill>
              <a:srgbClr val="EA6124"/>
            </a:solidFill>
            <a:prstDash val="solid"/>
            <a:miter lim="800000"/>
          </a:ln>
          <a:effectLst/>
        </p:spPr>
        <p:txBody>
          <a:bodyPr spcFirstLastPara="0" vert="horz" wrap="square" lIns="146024" tIns="12001" rIns="122023" bIns="12001" numCol="1" spcCol="953" anchor="ctr" anchorCtr="0">
            <a:noAutofit/>
          </a:bodyPr>
          <a:lstStyle/>
          <a:p>
            <a:pPr algn="ctr" defTabSz="4000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zh-TW" altLang="en-US" sz="1200" b="1" kern="0" dirty="0">
                <a:solidFill>
                  <a:srgbClr val="EA612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廢棄</a:t>
            </a:r>
          </a:p>
        </p:txBody>
      </p:sp>
      <p:pic>
        <p:nvPicPr>
          <p:cNvPr id="17" name="Picture 2" descr="C:\Users\stephenliu\Desktop\IMG_279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4" t="18360" r="237" b="36607"/>
          <a:stretch/>
        </p:blipFill>
        <p:spPr bwMode="auto">
          <a:xfrm>
            <a:off x="519631" y="3776335"/>
            <a:ext cx="1897184" cy="98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stephenliu\Desktop\aeo_1611151954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" t="4145" r="2665" b="25806"/>
          <a:stretch/>
        </p:blipFill>
        <p:spPr bwMode="auto">
          <a:xfrm>
            <a:off x="2587981" y="3776334"/>
            <a:ext cx="1890245" cy="101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cw1.tw/CW/images/article/201609/article-ck-57eb41763495d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1" t="3184" r="-158" b="17941"/>
          <a:stretch/>
        </p:blipFill>
        <p:spPr bwMode="auto">
          <a:xfrm>
            <a:off x="4638305" y="3776335"/>
            <a:ext cx="1890245" cy="99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https://upload.wikimedia.org/wikipedia/commons/4/40/Award_ceremony_of_the_World_Cup_in_Brazil_0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1" t="6412" r="-1342" b="14907"/>
          <a:stretch/>
        </p:blipFill>
        <p:spPr bwMode="auto">
          <a:xfrm>
            <a:off x="6694094" y="3776335"/>
            <a:ext cx="1890245" cy="9939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矩形 20"/>
          <p:cNvSpPr/>
          <p:nvPr/>
        </p:nvSpPr>
        <p:spPr>
          <a:xfrm>
            <a:off x="534757" y="3294929"/>
            <a:ext cx="1890246" cy="481403"/>
          </a:xfrm>
          <a:prstGeom prst="rect">
            <a:avLst/>
          </a:prstGeom>
          <a:solidFill>
            <a:srgbClr val="EA612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73" tIns="34286" rIns="68573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32">
              <a:defRPr/>
            </a:pPr>
            <a:r>
              <a:rPr kumimoji="1" lang="en-US" altLang="zh-TW" sz="1200" b="1" kern="0" dirty="0" err="1">
                <a:solidFill>
                  <a:srgbClr val="FE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YouBike</a:t>
            </a:r>
            <a:r>
              <a:rPr kumimoji="1" lang="en-US" altLang="zh-TW" sz="1200" b="1" kern="0" dirty="0">
                <a:solidFill>
                  <a:srgbClr val="FE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zh-TW" altLang="en-US" sz="1200" b="1" kern="0" dirty="0">
                <a:solidFill>
                  <a:srgbClr val="FE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騎乘人次破億</a:t>
            </a:r>
            <a:endParaRPr kumimoji="1" lang="en-US" altLang="zh-TW" sz="1200" b="1" kern="0" dirty="0">
              <a:solidFill>
                <a:srgbClr val="FEFF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587978" y="3294929"/>
            <a:ext cx="1890246" cy="481403"/>
          </a:xfrm>
          <a:prstGeom prst="rect">
            <a:avLst/>
          </a:prstGeom>
          <a:solidFill>
            <a:srgbClr val="EA612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73" tIns="34286" rIns="68573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32">
              <a:defRPr/>
            </a:pPr>
            <a:r>
              <a:rPr kumimoji="1" lang="zh-TW" altLang="en-US" sz="1200" b="1" kern="0" dirty="0">
                <a:solidFill>
                  <a:srgbClr val="FE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咖啡渣製成紡織品</a:t>
            </a:r>
            <a:endParaRPr kumimoji="1" lang="en-US" altLang="zh-TW" sz="1200" b="1" kern="0" dirty="0">
              <a:solidFill>
                <a:srgbClr val="FEFF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641198" y="3294929"/>
            <a:ext cx="1890246" cy="481403"/>
          </a:xfrm>
          <a:prstGeom prst="rect">
            <a:avLst/>
          </a:prstGeom>
          <a:solidFill>
            <a:srgbClr val="EA612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73" tIns="34286" rIns="68573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32">
              <a:defRPr/>
            </a:pPr>
            <a:r>
              <a:rPr kumimoji="1" lang="zh-TW" altLang="en-US" sz="1200" b="1" kern="0" dirty="0">
                <a:solidFill>
                  <a:srgbClr val="FE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台積電回收率</a:t>
            </a:r>
            <a:r>
              <a:rPr kumimoji="1" lang="en-MY" altLang="zh-TW" sz="1200" b="1" kern="0" dirty="0">
                <a:solidFill>
                  <a:srgbClr val="FE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95%</a:t>
            </a:r>
          </a:p>
        </p:txBody>
      </p:sp>
      <p:sp>
        <p:nvSpPr>
          <p:cNvPr id="24" name="矩形 23"/>
          <p:cNvSpPr/>
          <p:nvPr/>
        </p:nvSpPr>
        <p:spPr>
          <a:xfrm>
            <a:off x="6694420" y="3294929"/>
            <a:ext cx="1890246" cy="481403"/>
          </a:xfrm>
          <a:prstGeom prst="rect">
            <a:avLst/>
          </a:prstGeom>
          <a:solidFill>
            <a:srgbClr val="EA612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73" tIns="34286" rIns="68573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32">
              <a:defRPr/>
            </a:pPr>
            <a:r>
              <a:rPr kumimoji="1" lang="zh-TW" altLang="en-US" sz="1200" b="1" kern="0" dirty="0">
                <a:solidFill>
                  <a:srgbClr val="FE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衣服使用再生原料製作</a:t>
            </a:r>
            <a:endParaRPr kumimoji="1" lang="en-US" altLang="zh-TW" sz="1200" b="1" kern="0" dirty="0">
              <a:solidFill>
                <a:srgbClr val="FEFF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6" name="標題 2"/>
          <p:cNvSpPr txBox="1">
            <a:spLocks/>
          </p:cNvSpPr>
          <p:nvPr/>
        </p:nvSpPr>
        <p:spPr>
          <a:xfrm>
            <a:off x="333323" y="219137"/>
            <a:ext cx="8379771" cy="703786"/>
          </a:xfrm>
          <a:prstGeom prst="rect">
            <a:avLst/>
          </a:prstGeom>
        </p:spPr>
        <p:txBody>
          <a:bodyPr lIns="68573" tIns="34286" rIns="68573" bIns="34286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臺灣的投資</a:t>
            </a:r>
            <a:r>
              <a:rPr lang="zh-TW" altLang="en-US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機會</a:t>
            </a:r>
            <a:r>
              <a:rPr lang="en-US" altLang="zh-TW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Century Gothic" charset="0"/>
              </a:rPr>
              <a:t>-</a:t>
            </a:r>
            <a:r>
              <a:rPr lang="zh-TW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Century Gothic" charset="0"/>
              </a:rPr>
              <a:t>循環</a:t>
            </a:r>
            <a:r>
              <a:rPr lang="zh-TW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Century Gothic" charset="0"/>
              </a:rPr>
              <a:t>經濟</a:t>
            </a:r>
            <a:endParaRPr lang="zh-TW" alt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Century Gothic" charset="0"/>
            </a:endParaRPr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z="1200" dirty="0" smtClean="0">
                <a:solidFill>
                  <a:prstClr val="black">
                    <a:tint val="75000"/>
                  </a:prstClr>
                </a:solidFill>
              </a:rPr>
              <a:t>12</a:t>
            </a:r>
            <a:endParaRPr lang="zh-TW" alt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296203" y="267496"/>
            <a:ext cx="7444150" cy="690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9" tIns="45635" rIns="91269" bIns="45635" rtlCol="0" anchor="ctr"/>
          <a:lstStyle/>
          <a:p>
            <a:pPr>
              <a:lnSpc>
                <a:spcPts val="4319"/>
              </a:lnSpc>
            </a:pPr>
            <a:r>
              <a:rPr lang="zh-TW" alt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臺灣的優勢</a:t>
            </a:r>
            <a:endParaRPr lang="en-US" altLang="zh-TW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400"/>
              </a:lnSpc>
            </a:pPr>
            <a:r>
              <a:rPr lang="en-US" altLang="zh-T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alibri" panose="020F0502020204030204" pitchFamily="34" charset="0"/>
              </a:rPr>
              <a:t>- </a:t>
            </a:r>
            <a:r>
              <a:rPr lang="zh-TW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臺灣如何防範新冠肺炎</a:t>
            </a:r>
            <a:endParaRPr lang="zh-TW" alt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167618" y="1995686"/>
            <a:ext cx="4320480" cy="2585323"/>
          </a:xfrm>
          <a:prstGeom prst="rect">
            <a:avLst/>
          </a:prstGeom>
          <a:noFill/>
        </p:spPr>
        <p:txBody>
          <a:bodyPr wrap="square" lIns="91269" tIns="45635" rIns="91269" bIns="45635" rtlCol="0">
            <a:spAutoFit/>
          </a:bodyPr>
          <a:lstStyle/>
          <a:p>
            <a:pPr marL="174284" indent="-174284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25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天之內設立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60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個口罩生產線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itchFamily="34" charset="0"/>
                <a:sym typeface="Calibri" pitchFamily="34" charset="0"/>
              </a:rPr>
              <a:t>透過臺灣完整的供應鏈及強韌的製造業聚落</a:t>
            </a:r>
            <a:endParaRPr lang="en-US" altLang="zh-TW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itchFamily="34" charset="0"/>
              <a:sym typeface="Calibri" pitchFamily="34" charset="0"/>
            </a:endParaRPr>
          </a:p>
          <a:p>
            <a:pPr marL="174284" indent="-174284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建立具有即時地圖的口罩配給系統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itchFamily="34" charset="0"/>
                <a:sym typeface="Calibri" pitchFamily="34" charset="0"/>
              </a:rPr>
              <a:t>運用全面的健康資料庫及公私協力</a:t>
            </a:r>
            <a:endParaRPr lang="en-US" altLang="zh-TW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itchFamily="34" charset="0"/>
              <a:sym typeface="Calibri" pitchFamily="34" charset="0"/>
            </a:endParaRPr>
          </a:p>
          <a:p>
            <a:pPr marL="174284" indent="-174284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itchFamily="34" charset="0"/>
                <a:sym typeface="Calibri" pitchFamily="34" charset="0"/>
              </a:rPr>
              <a:t>世界</a:t>
            </a:r>
            <a:r>
              <a:rPr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itchFamily="34" charset="0"/>
                <a:sym typeface="Calibri" pitchFamily="34" charset="0"/>
              </a:rPr>
              <a:t>最佳的健康保險體系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>
              <a:lnSpc>
                <a:spcPts val="1200"/>
              </a:lnSpc>
            </a:pPr>
            <a:r>
              <a:rPr kumimoji="1" lang="en-US" altLang="zh-TW" sz="1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(CEOWORLD，2019</a:t>
            </a:r>
            <a:r>
              <a:rPr kumimoji="1"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世界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領先的醫事人員及先進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設備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307" y="1707655"/>
            <a:ext cx="4464496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13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2199726" y="1059582"/>
            <a:ext cx="4563829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#</a:t>
            </a:r>
            <a:r>
              <a:rPr kumimoji="1" lang="en-US" altLang="zh-TW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kumimoji="1" lang="zh-TW" alt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COVID-19</a:t>
            </a:r>
            <a:r>
              <a:rPr lang="zh-TW" alt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時代</a:t>
            </a:r>
            <a:r>
              <a:rPr lang="zh-TW" alt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最宜居地點 </a:t>
            </a:r>
            <a:endParaRPr lang="en-US" altLang="zh-TW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/>
            <a:r>
              <a:rPr lang="en-US" altLang="zh-TW" sz="1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(Bloomberg</a:t>
            </a:r>
            <a:r>
              <a:rPr kumimoji="1" lang="en-US" altLang="zh-TW" sz="1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，2020</a:t>
            </a:r>
            <a:r>
              <a:rPr lang="en-US" altLang="zh-TW" sz="1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3424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42" y="-5763"/>
            <a:ext cx="9155543" cy="5171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: 圓角 97">
            <a:extLst>
              <a:ext uri="{FF2B5EF4-FFF2-40B4-BE49-F238E27FC236}">
                <a16:creationId xmlns="" xmlns:a16="http://schemas.microsoft.com/office/drawing/2014/main" id="{7735F5FF-7103-4864-B906-08DF74828620}"/>
              </a:ext>
            </a:extLst>
          </p:cNvPr>
          <p:cNvSpPr/>
          <p:nvPr/>
        </p:nvSpPr>
        <p:spPr>
          <a:xfrm>
            <a:off x="3030393" y="3231063"/>
            <a:ext cx="2340000" cy="552421"/>
          </a:xfrm>
          <a:prstGeom prst="roundRect">
            <a:avLst>
              <a:gd name="adj" fmla="val 19135"/>
            </a:avLst>
          </a:prstGeom>
          <a:solidFill>
            <a:srgbClr val="FEFFFF">
              <a:alpha val="84000"/>
            </a:srgbClr>
          </a:solidFill>
          <a:ln w="38100" cap="flat" cmpd="sng" algn="ctr">
            <a:solidFill>
              <a:srgbClr val="71C3C0"/>
            </a:solidFill>
            <a:prstDash val="solid"/>
            <a:miter lim="800000"/>
          </a:ln>
          <a:effectLst/>
        </p:spPr>
        <p:txBody>
          <a:bodyPr lIns="68465" tIns="34232" rIns="68465" bIns="34232" rtlCol="0" anchor="ctr"/>
          <a:lstStyle/>
          <a:p>
            <a:pPr algn="ctr" defTabSz="684491">
              <a:defRPr/>
            </a:pPr>
            <a:endParaRPr lang="zh-TW" altLang="en-US" sz="1400" kern="0" dirty="0">
              <a:solidFill>
                <a:srgbClr val="FEFFFF"/>
              </a:solidFill>
              <a:latin typeface="Eras Medium ITC"/>
            </a:endParaRPr>
          </a:p>
        </p:txBody>
      </p:sp>
      <p:sp>
        <p:nvSpPr>
          <p:cNvPr id="10" name="橢圓 9">
            <a:extLst>
              <a:ext uri="{FF2B5EF4-FFF2-40B4-BE49-F238E27FC236}">
                <a16:creationId xmlns="" xmlns:a16="http://schemas.microsoft.com/office/drawing/2014/main" id="{9C0D23DC-BC98-4765-9803-87DB62292E5D}"/>
              </a:ext>
            </a:extLst>
          </p:cNvPr>
          <p:cNvSpPr/>
          <p:nvPr/>
        </p:nvSpPr>
        <p:spPr>
          <a:xfrm>
            <a:off x="2165005" y="1136646"/>
            <a:ext cx="1294760" cy="1009606"/>
          </a:xfrm>
          <a:prstGeom prst="ellipse">
            <a:avLst/>
          </a:prstGeom>
          <a:solidFill>
            <a:srgbClr val="FEFFFF"/>
          </a:solidFill>
          <a:ln w="57150" cap="flat" cmpd="sng" algn="ctr">
            <a:solidFill>
              <a:srgbClr val="FABD2B">
                <a:lumMod val="75000"/>
              </a:srgbClr>
            </a:solidFill>
            <a:prstDash val="solid"/>
            <a:miter lim="800000"/>
          </a:ln>
          <a:effectLst/>
        </p:spPr>
        <p:txBody>
          <a:bodyPr lIns="68465" tIns="34232" rIns="68465" bIns="34232" rtlCol="0" anchor="ctr"/>
          <a:lstStyle/>
          <a:p>
            <a:pPr algn="ctr" defTabSz="684491">
              <a:defRPr/>
            </a:pPr>
            <a:endParaRPr lang="zh-TW" altLang="en-US" sz="1400" kern="0">
              <a:solidFill>
                <a:srgbClr val="FEFFFF"/>
              </a:solidFill>
              <a:latin typeface="Eras Medium ITC"/>
            </a:endParaRPr>
          </a:p>
        </p:txBody>
      </p:sp>
      <p:sp>
        <p:nvSpPr>
          <p:cNvPr id="12" name="標題 4"/>
          <p:cNvSpPr txBox="1">
            <a:spLocks/>
          </p:cNvSpPr>
          <p:nvPr/>
        </p:nvSpPr>
        <p:spPr>
          <a:xfrm>
            <a:off x="179513" y="211782"/>
            <a:ext cx="8820155" cy="703786"/>
          </a:xfrm>
          <a:prstGeom prst="rect">
            <a:avLst/>
          </a:prstGeom>
        </p:spPr>
        <p:txBody>
          <a:bodyPr vert="horz" lIns="68465" tIns="34232" rIns="68465" bIns="3423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marL="333938" indent="-333938" defTabSz="684491">
              <a:defRPr/>
            </a:pPr>
            <a:r>
              <a:rPr lang="zh-TW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投資</a:t>
            </a:r>
            <a:r>
              <a:rPr lang="zh-TW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服務</a:t>
            </a:r>
            <a:endParaRPr lang="en-US" altLang="zh-TW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33938" indent="-333938" defTabSz="684491">
              <a:defRPr/>
            </a:pPr>
            <a:r>
              <a:rPr kumimoji="1" lang="en-US" altLang="zh-TW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一站式及客製化服務</a:t>
            </a:r>
            <a:endParaRPr lang="zh-TW" altLang="en-US" sz="1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5" name="圖片 24">
            <a:extLst>
              <a:ext uri="{FF2B5EF4-FFF2-40B4-BE49-F238E27FC236}">
                <a16:creationId xmlns="" xmlns:a16="http://schemas.microsoft.com/office/drawing/2014/main" id="{302DF164-A306-4511-8FC9-969154EE4E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7"/>
          <a:stretch/>
        </p:blipFill>
        <p:spPr>
          <a:xfrm>
            <a:off x="2020009" y="1039702"/>
            <a:ext cx="1619194" cy="1203494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="" xmlns:a16="http://schemas.microsoft.com/office/drawing/2014/main" id="{807A695D-5741-4C82-9D04-4E239F4F53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1100"/>
          <a:stretch/>
        </p:blipFill>
        <p:spPr>
          <a:xfrm>
            <a:off x="1589752" y="2203237"/>
            <a:ext cx="2479708" cy="697111"/>
          </a:xfrm>
          <a:prstGeom prst="rect">
            <a:avLst/>
          </a:prstGeom>
          <a:effectLst>
            <a:glow rad="101600">
              <a:srgbClr val="FEFFFF"/>
            </a:glow>
          </a:effectLst>
        </p:spPr>
      </p:pic>
      <p:pic>
        <p:nvPicPr>
          <p:cNvPr id="27" name="Picture 4" descr="Set of colored arrows Free Vector">
            <a:extLst>
              <a:ext uri="{FF2B5EF4-FFF2-40B4-BE49-F238E27FC236}">
                <a16:creationId xmlns="" xmlns:a16="http://schemas.microsoft.com/office/drawing/2014/main" id="{40FA0B81-BC5B-404C-861C-878163332D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383" t="17776" b="56560"/>
          <a:stretch/>
        </p:blipFill>
        <p:spPr bwMode="auto">
          <a:xfrm rot="17280903">
            <a:off x="1692680" y="1626063"/>
            <a:ext cx="944650" cy="66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Set of colored arrows Free Vector">
            <a:extLst>
              <a:ext uri="{FF2B5EF4-FFF2-40B4-BE49-F238E27FC236}">
                <a16:creationId xmlns="" xmlns:a16="http://schemas.microsoft.com/office/drawing/2014/main" id="{B372F4D9-0797-43E9-8689-4825DD40BE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383" t="17776" b="56560"/>
          <a:stretch/>
        </p:blipFill>
        <p:spPr bwMode="auto">
          <a:xfrm rot="4319097" flipH="1">
            <a:off x="3019005" y="1610856"/>
            <a:ext cx="944650" cy="66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文字方塊 28">
            <a:extLst>
              <a:ext uri="{FF2B5EF4-FFF2-40B4-BE49-F238E27FC236}">
                <a16:creationId xmlns="" xmlns:a16="http://schemas.microsoft.com/office/drawing/2014/main" id="{1A22523B-E0A1-4D2A-A7FA-BFC551215827}"/>
              </a:ext>
            </a:extLst>
          </p:cNvPr>
          <p:cNvSpPr txBox="1"/>
          <p:nvPr/>
        </p:nvSpPr>
        <p:spPr>
          <a:xfrm>
            <a:off x="2356400" y="2101101"/>
            <a:ext cx="946413" cy="392415"/>
          </a:xfrm>
          <a:prstGeom prst="rect">
            <a:avLst/>
          </a:prstGeom>
          <a:noFill/>
        </p:spPr>
        <p:txBody>
          <a:bodyPr wrap="none" lIns="68465" tIns="34232" rIns="68465" bIns="34232" rtlCol="0">
            <a:spAutoFit/>
          </a:bodyPr>
          <a:lstStyle/>
          <a:p>
            <a:r>
              <a:rPr lang="zh-TW" altLang="en-US" sz="2100" b="1" dirty="0">
                <a:solidFill>
                  <a:srgbClr val="000000"/>
                </a:solidFill>
                <a:effectLst>
                  <a:glow rad="152400">
                    <a:srgbClr val="FEFFFF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投資人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="" xmlns:a16="http://schemas.microsoft.com/office/drawing/2014/main" id="{80D3356A-BF27-4EEC-A032-51DF1DEBA7DF}"/>
              </a:ext>
            </a:extLst>
          </p:cNvPr>
          <p:cNvSpPr/>
          <p:nvPr/>
        </p:nvSpPr>
        <p:spPr>
          <a:xfrm>
            <a:off x="3337139" y="2943697"/>
            <a:ext cx="1628335" cy="253916"/>
          </a:xfrm>
          <a:prstGeom prst="rect">
            <a:avLst/>
          </a:prstGeom>
        </p:spPr>
        <p:txBody>
          <a:bodyPr wrap="square" lIns="68465" tIns="34232" rIns="68465" bIns="34232">
            <a:spAutoFit/>
          </a:bodyPr>
          <a:lstStyle/>
          <a:p>
            <a:pPr algn="ctr"/>
            <a:r>
              <a:rPr lang="zh-TW" altLang="en-US" sz="1200" b="1" dirty="0">
                <a:solidFill>
                  <a:srgbClr val="1BADA8"/>
                </a:solidFill>
                <a:effectLst>
                  <a:glow rad="139700">
                    <a:srgbClr val="FEFFFF">
                      <a:alpha val="91000"/>
                    </a:srgb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協尋土地</a:t>
            </a:r>
            <a:endParaRPr lang="en-US" altLang="zh-TW" sz="1200" b="1" dirty="0">
              <a:solidFill>
                <a:srgbClr val="1BADA8"/>
              </a:solidFill>
              <a:effectLst>
                <a:glow rad="139700">
                  <a:srgbClr val="FEFFFF">
                    <a:alpha val="91000"/>
                  </a:srgb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="" xmlns:a16="http://schemas.microsoft.com/office/drawing/2014/main" id="{0BBE89CD-BBEF-4AFD-A94D-0A2B95148EFC}"/>
              </a:ext>
            </a:extLst>
          </p:cNvPr>
          <p:cNvSpPr/>
          <p:nvPr/>
        </p:nvSpPr>
        <p:spPr>
          <a:xfrm>
            <a:off x="2901872" y="3376438"/>
            <a:ext cx="2606251" cy="253916"/>
          </a:xfrm>
          <a:prstGeom prst="rect">
            <a:avLst/>
          </a:prstGeom>
        </p:spPr>
        <p:txBody>
          <a:bodyPr wrap="square" lIns="68465" tIns="34232" rIns="68465" bIns="34232" anchor="ctr">
            <a:spAutoFit/>
          </a:bodyPr>
          <a:lstStyle/>
          <a:p>
            <a:pPr algn="ctr" defTabSz="1131328">
              <a:spcBef>
                <a:spcPct val="0"/>
              </a:spcBef>
              <a:spcAft>
                <a:spcPct val="35000"/>
              </a:spcAft>
            </a:pPr>
            <a:r>
              <a:rPr lang="zh-TW" altLang="en-US" sz="1200" b="1" spc="-40" dirty="0">
                <a:solidFill>
                  <a:srgbClr val="1BADA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協助土地的取得及改善推介服務</a:t>
            </a:r>
          </a:p>
        </p:txBody>
      </p:sp>
      <p:sp>
        <p:nvSpPr>
          <p:cNvPr id="30" name="矩形: 圓角 97">
            <a:extLst>
              <a:ext uri="{FF2B5EF4-FFF2-40B4-BE49-F238E27FC236}">
                <a16:creationId xmlns="" xmlns:a16="http://schemas.microsoft.com/office/drawing/2014/main" id="{7735F5FF-7103-4864-B906-08DF74828620}"/>
              </a:ext>
            </a:extLst>
          </p:cNvPr>
          <p:cNvSpPr/>
          <p:nvPr/>
        </p:nvSpPr>
        <p:spPr>
          <a:xfrm>
            <a:off x="323528" y="4167253"/>
            <a:ext cx="2340000" cy="540000"/>
          </a:xfrm>
          <a:prstGeom prst="roundRect">
            <a:avLst>
              <a:gd name="adj" fmla="val 19135"/>
            </a:avLst>
          </a:prstGeom>
          <a:solidFill>
            <a:srgbClr val="FEFFFF">
              <a:alpha val="84000"/>
            </a:srgbClr>
          </a:solidFill>
          <a:ln w="38100" cap="flat" cmpd="sng" algn="ctr">
            <a:solidFill>
              <a:srgbClr val="71C3C0"/>
            </a:solidFill>
            <a:prstDash val="solid"/>
            <a:miter lim="800000"/>
          </a:ln>
          <a:effectLst/>
        </p:spPr>
        <p:txBody>
          <a:bodyPr lIns="68465" tIns="34232" rIns="68465" bIns="34232" rtlCol="0" anchor="ctr"/>
          <a:lstStyle/>
          <a:p>
            <a:pPr algn="ctr" defTabSz="684491">
              <a:defRPr/>
            </a:pPr>
            <a:endParaRPr lang="zh-TW" altLang="en-US" sz="1400" kern="0" dirty="0">
              <a:solidFill>
                <a:srgbClr val="FEFFFF"/>
              </a:solidFill>
              <a:latin typeface="Eras Medium ITC"/>
            </a:endParaRPr>
          </a:p>
        </p:txBody>
      </p:sp>
      <p:sp>
        <p:nvSpPr>
          <p:cNvPr id="32" name="矩形: 圓角 97">
            <a:extLst>
              <a:ext uri="{FF2B5EF4-FFF2-40B4-BE49-F238E27FC236}">
                <a16:creationId xmlns="" xmlns:a16="http://schemas.microsoft.com/office/drawing/2014/main" id="{7735F5FF-7103-4864-B906-08DF74828620}"/>
              </a:ext>
            </a:extLst>
          </p:cNvPr>
          <p:cNvSpPr/>
          <p:nvPr/>
        </p:nvSpPr>
        <p:spPr>
          <a:xfrm>
            <a:off x="323528" y="3243484"/>
            <a:ext cx="2340000" cy="552421"/>
          </a:xfrm>
          <a:prstGeom prst="roundRect">
            <a:avLst>
              <a:gd name="adj" fmla="val 19135"/>
            </a:avLst>
          </a:prstGeom>
          <a:solidFill>
            <a:srgbClr val="FEFFFF">
              <a:alpha val="84000"/>
            </a:srgbClr>
          </a:solidFill>
          <a:ln w="38100" cap="flat" cmpd="sng" algn="ctr">
            <a:solidFill>
              <a:srgbClr val="71C3C0"/>
            </a:solidFill>
            <a:prstDash val="solid"/>
            <a:miter lim="800000"/>
          </a:ln>
          <a:effectLst/>
        </p:spPr>
        <p:txBody>
          <a:bodyPr lIns="68465" tIns="34232" rIns="68465" bIns="34232" rtlCol="0" anchor="ctr"/>
          <a:lstStyle/>
          <a:p>
            <a:pPr algn="ctr" defTabSz="684491">
              <a:defRPr/>
            </a:pPr>
            <a:endParaRPr lang="zh-TW" altLang="en-US" sz="1400" kern="0" dirty="0">
              <a:latin typeface="Eras Medium ITC"/>
            </a:endParaRPr>
          </a:p>
        </p:txBody>
      </p:sp>
      <p:sp>
        <p:nvSpPr>
          <p:cNvPr id="36" name="矩形: 圓角 97">
            <a:extLst>
              <a:ext uri="{FF2B5EF4-FFF2-40B4-BE49-F238E27FC236}">
                <a16:creationId xmlns="" xmlns:a16="http://schemas.microsoft.com/office/drawing/2014/main" id="{7735F5FF-7103-4864-B906-08DF74828620}"/>
              </a:ext>
            </a:extLst>
          </p:cNvPr>
          <p:cNvSpPr/>
          <p:nvPr/>
        </p:nvSpPr>
        <p:spPr>
          <a:xfrm>
            <a:off x="3024088" y="4155926"/>
            <a:ext cx="2340000" cy="540000"/>
          </a:xfrm>
          <a:prstGeom prst="roundRect">
            <a:avLst>
              <a:gd name="adj" fmla="val 19135"/>
            </a:avLst>
          </a:prstGeom>
          <a:solidFill>
            <a:srgbClr val="FEFFFF">
              <a:alpha val="84000"/>
            </a:srgbClr>
          </a:solidFill>
          <a:ln w="38100" cap="flat" cmpd="sng" algn="ctr">
            <a:solidFill>
              <a:srgbClr val="71C3C0"/>
            </a:solidFill>
            <a:prstDash val="solid"/>
            <a:miter lim="800000"/>
          </a:ln>
          <a:effectLst/>
        </p:spPr>
        <p:txBody>
          <a:bodyPr lIns="68465" tIns="34232" rIns="68465" bIns="34232" rtlCol="0" anchor="ctr"/>
          <a:lstStyle/>
          <a:p>
            <a:pPr algn="ctr" defTabSz="684491">
              <a:defRPr/>
            </a:pPr>
            <a:endParaRPr lang="zh-TW" altLang="en-US" sz="1400" kern="0" dirty="0">
              <a:solidFill>
                <a:srgbClr val="FEFFFF"/>
              </a:solidFill>
              <a:latin typeface="Eras Medium ITC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="" xmlns:a16="http://schemas.microsoft.com/office/drawing/2014/main" id="{80D3356A-BF27-4EEC-A032-51DF1DEBA7DF}"/>
              </a:ext>
            </a:extLst>
          </p:cNvPr>
          <p:cNvSpPr/>
          <p:nvPr/>
        </p:nvSpPr>
        <p:spPr>
          <a:xfrm>
            <a:off x="650180" y="2943697"/>
            <a:ext cx="1628335" cy="253916"/>
          </a:xfrm>
          <a:prstGeom prst="rect">
            <a:avLst/>
          </a:prstGeom>
        </p:spPr>
        <p:txBody>
          <a:bodyPr wrap="square" lIns="68465" tIns="34232" rIns="68465" bIns="34232">
            <a:spAutoFit/>
          </a:bodyPr>
          <a:lstStyle/>
          <a:p>
            <a:pPr algn="ctr"/>
            <a:r>
              <a:rPr lang="zh-TW" altLang="en-US" sz="1200" b="1" dirty="0">
                <a:solidFill>
                  <a:srgbClr val="1BADA8"/>
                </a:solidFill>
                <a:effectLst>
                  <a:glow rad="139700">
                    <a:srgbClr val="FEFFFF">
                      <a:alpha val="91000"/>
                    </a:srgb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一站式服務</a:t>
            </a:r>
            <a:endParaRPr lang="en-US" altLang="zh-TW" sz="1200" b="1" dirty="0">
              <a:solidFill>
                <a:srgbClr val="1BADA8"/>
              </a:solidFill>
              <a:effectLst>
                <a:glow rad="139700">
                  <a:srgbClr val="FEFFFF">
                    <a:alpha val="91000"/>
                  </a:srgb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="" xmlns:a16="http://schemas.microsoft.com/office/drawing/2014/main" id="{0BBE89CD-BBEF-4AFD-A94D-0A2B95148EFC}"/>
              </a:ext>
            </a:extLst>
          </p:cNvPr>
          <p:cNvSpPr/>
          <p:nvPr/>
        </p:nvSpPr>
        <p:spPr>
          <a:xfrm>
            <a:off x="343427" y="3380296"/>
            <a:ext cx="2300202" cy="253916"/>
          </a:xfrm>
          <a:prstGeom prst="rect">
            <a:avLst/>
          </a:prstGeom>
        </p:spPr>
        <p:txBody>
          <a:bodyPr wrap="square" lIns="68465" tIns="34232" rIns="68465" bIns="34232">
            <a:spAutoFit/>
          </a:bodyPr>
          <a:lstStyle/>
          <a:p>
            <a:pPr algn="ctr" defTabSz="1131328">
              <a:spcBef>
                <a:spcPct val="0"/>
              </a:spcBef>
              <a:spcAft>
                <a:spcPct val="35000"/>
              </a:spcAft>
            </a:pPr>
            <a:r>
              <a:rPr lang="zh-TW" altLang="en-US" sz="1200" b="1" dirty="0">
                <a:solidFill>
                  <a:srgbClr val="1BADA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一站式的完整服務及投資協助</a:t>
            </a:r>
            <a:r>
              <a:rPr lang="en-US" altLang="zh-TW" sz="1200" b="1" dirty="0">
                <a:solidFill>
                  <a:srgbClr val="1BADA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sz="1200" b="1" dirty="0">
              <a:solidFill>
                <a:srgbClr val="1BADA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="" xmlns:a16="http://schemas.microsoft.com/office/drawing/2014/main" id="{80D3356A-BF27-4EEC-A032-51DF1DEBA7DF}"/>
              </a:ext>
            </a:extLst>
          </p:cNvPr>
          <p:cNvSpPr/>
          <p:nvPr/>
        </p:nvSpPr>
        <p:spPr>
          <a:xfrm>
            <a:off x="511837" y="3869878"/>
            <a:ext cx="1877663" cy="253916"/>
          </a:xfrm>
          <a:prstGeom prst="rect">
            <a:avLst/>
          </a:prstGeom>
        </p:spPr>
        <p:txBody>
          <a:bodyPr wrap="square" lIns="68465" tIns="34232" rIns="68465" bIns="34232">
            <a:spAutoFit/>
          </a:bodyPr>
          <a:lstStyle/>
          <a:p>
            <a:pPr algn="ctr"/>
            <a:r>
              <a:rPr lang="en-US" altLang="zh-TW" sz="1200" b="1" dirty="0">
                <a:solidFill>
                  <a:srgbClr val="1BADA8"/>
                </a:solidFill>
                <a:effectLst>
                  <a:glow rad="139700">
                    <a:srgbClr val="FEFFFF">
                      <a:alpha val="91000"/>
                    </a:srgb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24</a:t>
            </a:r>
            <a:r>
              <a:rPr lang="zh-TW" altLang="en-US" sz="1200" b="1" dirty="0">
                <a:solidFill>
                  <a:srgbClr val="1BADA8"/>
                </a:solidFill>
                <a:effectLst>
                  <a:glow rad="139700">
                    <a:srgbClr val="FEFFFF">
                      <a:alpha val="91000"/>
                    </a:srgb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小時內即時回復</a:t>
            </a:r>
            <a:endParaRPr lang="en-US" altLang="zh-TW" sz="1200" b="1" dirty="0">
              <a:solidFill>
                <a:srgbClr val="1BADA8"/>
              </a:solidFill>
              <a:effectLst>
                <a:glow rad="139700">
                  <a:srgbClr val="FEFFFF">
                    <a:alpha val="91000"/>
                  </a:srgb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="" xmlns:a16="http://schemas.microsoft.com/office/drawing/2014/main" id="{0BBE89CD-BBEF-4AFD-A94D-0A2B95148EFC}"/>
              </a:ext>
            </a:extLst>
          </p:cNvPr>
          <p:cNvSpPr/>
          <p:nvPr/>
        </p:nvSpPr>
        <p:spPr>
          <a:xfrm>
            <a:off x="151694" y="4298968"/>
            <a:ext cx="2650334" cy="253916"/>
          </a:xfrm>
          <a:prstGeom prst="rect">
            <a:avLst/>
          </a:prstGeom>
        </p:spPr>
        <p:txBody>
          <a:bodyPr wrap="square" lIns="68465" tIns="34232" rIns="68465" bIns="34232">
            <a:spAutoFit/>
          </a:bodyPr>
          <a:lstStyle/>
          <a:p>
            <a:pPr algn="ctr" defTabSz="1131328">
              <a:spcBef>
                <a:spcPct val="0"/>
              </a:spcBef>
              <a:spcAft>
                <a:spcPct val="35000"/>
              </a:spcAft>
            </a:pPr>
            <a:r>
              <a:rPr lang="zh-TW" altLang="en-US" sz="1200" b="1" dirty="0">
                <a:solidFill>
                  <a:srgbClr val="1BADA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線上及離線整合</a:t>
            </a:r>
            <a:r>
              <a:rPr lang="en-US" altLang="zh-TW" sz="1200" b="1" dirty="0">
                <a:solidFill>
                  <a:srgbClr val="1BADA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24</a:t>
            </a:r>
            <a:r>
              <a:rPr lang="zh-TW" altLang="en-US" sz="1200" b="1" dirty="0">
                <a:solidFill>
                  <a:srgbClr val="1BADA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小時之內回復</a:t>
            </a:r>
          </a:p>
        </p:txBody>
      </p:sp>
      <p:sp>
        <p:nvSpPr>
          <p:cNvPr id="48" name="矩形 47">
            <a:extLst>
              <a:ext uri="{FF2B5EF4-FFF2-40B4-BE49-F238E27FC236}">
                <a16:creationId xmlns="" xmlns:a16="http://schemas.microsoft.com/office/drawing/2014/main" id="{80D3356A-BF27-4EEC-A032-51DF1DEBA7DF}"/>
              </a:ext>
            </a:extLst>
          </p:cNvPr>
          <p:cNvSpPr/>
          <p:nvPr/>
        </p:nvSpPr>
        <p:spPr>
          <a:xfrm>
            <a:off x="2627784" y="3867895"/>
            <a:ext cx="3110546" cy="253916"/>
          </a:xfrm>
          <a:prstGeom prst="rect">
            <a:avLst/>
          </a:prstGeom>
        </p:spPr>
        <p:txBody>
          <a:bodyPr wrap="square" lIns="68465" tIns="34232" rIns="68465" bIns="34232">
            <a:spAutoFit/>
          </a:bodyPr>
          <a:lstStyle/>
          <a:p>
            <a:pPr algn="ctr"/>
            <a:r>
              <a:rPr lang="zh-TW" altLang="en-US" sz="1200" b="1" spc="-40" dirty="0">
                <a:solidFill>
                  <a:srgbClr val="1BADA8"/>
                </a:solidFill>
                <a:effectLst>
                  <a:glow rad="139700">
                    <a:srgbClr val="FEFFFF">
                      <a:alpha val="91000"/>
                    </a:srgb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跨部會障礙排除</a:t>
            </a:r>
            <a:endParaRPr lang="en-US" altLang="zh-TW" sz="1200" b="1" spc="-40" dirty="0">
              <a:solidFill>
                <a:srgbClr val="1BADA8"/>
              </a:solidFill>
              <a:effectLst>
                <a:glow rad="139700">
                  <a:srgbClr val="FEFFFF">
                    <a:alpha val="91000"/>
                  </a:srgb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="" xmlns:a16="http://schemas.microsoft.com/office/drawing/2014/main" id="{0BBE89CD-BBEF-4AFD-A94D-0A2B95148EFC}"/>
              </a:ext>
            </a:extLst>
          </p:cNvPr>
          <p:cNvSpPr/>
          <p:nvPr/>
        </p:nvSpPr>
        <p:spPr>
          <a:xfrm>
            <a:off x="2993391" y="4310296"/>
            <a:ext cx="2449542" cy="253916"/>
          </a:xfrm>
          <a:prstGeom prst="rect">
            <a:avLst/>
          </a:prstGeom>
        </p:spPr>
        <p:txBody>
          <a:bodyPr wrap="square" lIns="68465" tIns="34232" rIns="68465" bIns="34232">
            <a:spAutoFit/>
          </a:bodyPr>
          <a:lstStyle/>
          <a:p>
            <a:pPr algn="ctr" defTabSz="1131328">
              <a:spcBef>
                <a:spcPct val="0"/>
              </a:spcBef>
              <a:spcAft>
                <a:spcPct val="35000"/>
              </a:spcAft>
            </a:pPr>
            <a:r>
              <a:rPr lang="zh-TW" altLang="en-US" sz="1200" b="1" spc="-30" dirty="0">
                <a:solidFill>
                  <a:srgbClr val="1BADA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排</a:t>
            </a:r>
            <a:r>
              <a:rPr lang="zh-TW" altLang="en-US" sz="1200" b="1" spc="-30" dirty="0" smtClean="0">
                <a:solidFill>
                  <a:srgbClr val="1BADA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除</a:t>
            </a:r>
            <a:r>
              <a:rPr lang="zh-TW" altLang="en-US" sz="1200" b="1" spc="-30" dirty="0">
                <a:solidFill>
                  <a:srgbClr val="1BADA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不同層級與跨部會投資障礙</a:t>
            </a:r>
          </a:p>
        </p:txBody>
      </p:sp>
      <p:grpSp>
        <p:nvGrpSpPr>
          <p:cNvPr id="3" name="群組 2"/>
          <p:cNvGrpSpPr/>
          <p:nvPr/>
        </p:nvGrpSpPr>
        <p:grpSpPr>
          <a:xfrm>
            <a:off x="5799000" y="1138874"/>
            <a:ext cx="3067593" cy="3700323"/>
            <a:chOff x="5799000" y="1138873"/>
            <a:chExt cx="3067593" cy="3700323"/>
          </a:xfrm>
        </p:grpSpPr>
        <p:sp>
          <p:nvSpPr>
            <p:cNvPr id="4" name="手繪多邊形 3"/>
            <p:cNvSpPr/>
            <p:nvPr/>
          </p:nvSpPr>
          <p:spPr>
            <a:xfrm rot="21600000">
              <a:off x="6313360" y="1236158"/>
              <a:ext cx="2553232" cy="834150"/>
            </a:xfrm>
            <a:custGeom>
              <a:avLst/>
              <a:gdLst>
                <a:gd name="connsiteX0" fmla="*/ 0 w 2553232"/>
                <a:gd name="connsiteY0" fmla="*/ 0 h 834148"/>
                <a:gd name="connsiteX1" fmla="*/ 2136158 w 2553232"/>
                <a:gd name="connsiteY1" fmla="*/ 0 h 834148"/>
                <a:gd name="connsiteX2" fmla="*/ 2553232 w 2553232"/>
                <a:gd name="connsiteY2" fmla="*/ 417074 h 834148"/>
                <a:gd name="connsiteX3" fmla="*/ 2136158 w 2553232"/>
                <a:gd name="connsiteY3" fmla="*/ 834148 h 834148"/>
                <a:gd name="connsiteX4" fmla="*/ 0 w 2553232"/>
                <a:gd name="connsiteY4" fmla="*/ 834148 h 834148"/>
                <a:gd name="connsiteX5" fmla="*/ 0 w 2553232"/>
                <a:gd name="connsiteY5" fmla="*/ 0 h 834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53232" h="834148">
                  <a:moveTo>
                    <a:pt x="2553232" y="834147"/>
                  </a:moveTo>
                  <a:lnTo>
                    <a:pt x="417074" y="834147"/>
                  </a:lnTo>
                  <a:lnTo>
                    <a:pt x="0" y="417074"/>
                  </a:lnTo>
                  <a:lnTo>
                    <a:pt x="417074" y="1"/>
                  </a:lnTo>
                  <a:lnTo>
                    <a:pt x="2553232" y="1"/>
                  </a:lnTo>
                  <a:lnTo>
                    <a:pt x="2553232" y="834147"/>
                  </a:lnTo>
                  <a:close/>
                </a:path>
              </a:pathLst>
            </a:cu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62174" tIns="41911" rIns="78232" bIns="41910" numCol="1" spcCol="1270" anchor="ctr" anchorCtr="0">
              <a:noAutofit/>
            </a:bodyPr>
            <a:lstStyle/>
            <a:p>
              <a:pPr defTabSz="48803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100" b="1" dirty="0">
                  <a:effectLst>
                    <a:glow rad="139700">
                      <a:srgbClr val="FEFFFF">
                        <a:alpha val="91000"/>
                      </a:srgbClr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重點產業推動辦公室</a:t>
              </a:r>
              <a:endPara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57036" lvl="1" indent="-57036" defTabSz="39929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TW" altLang="en-US" sz="9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諮詢</a:t>
              </a:r>
              <a:r>
                <a:rPr lang="en-US" altLang="zh-TW" sz="9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sz="9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研發</a:t>
              </a:r>
              <a:r>
                <a:rPr lang="en-US" altLang="zh-TW" sz="9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sz="9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工業合作</a:t>
              </a:r>
              <a:r>
                <a:rPr lang="en-US" altLang="zh-TW" sz="9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sz="9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新產品發展</a:t>
              </a:r>
              <a:endParaRPr lang="zh-TW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" name="橢圓 4"/>
            <p:cNvSpPr/>
            <p:nvPr/>
          </p:nvSpPr>
          <p:spPr>
            <a:xfrm>
              <a:off x="5799000" y="1138873"/>
              <a:ext cx="1028720" cy="1028720"/>
            </a:xfrm>
            <a:prstGeom prst="ellipse">
              <a:avLst/>
            </a:prstGeom>
            <a:blipFill rotWithShape="1">
              <a:blip r:embed="rId7"/>
              <a:stretch>
                <a:fillRect/>
              </a:stretch>
            </a:blipFill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手繪多邊形 5"/>
            <p:cNvSpPr/>
            <p:nvPr/>
          </p:nvSpPr>
          <p:spPr>
            <a:xfrm rot="21600000">
              <a:off x="6313360" y="2588959"/>
              <a:ext cx="2553233" cy="800150"/>
            </a:xfrm>
            <a:custGeom>
              <a:avLst/>
              <a:gdLst>
                <a:gd name="connsiteX0" fmla="*/ 0 w 2553232"/>
                <a:gd name="connsiteY0" fmla="*/ 0 h 800149"/>
                <a:gd name="connsiteX1" fmla="*/ 2153158 w 2553232"/>
                <a:gd name="connsiteY1" fmla="*/ 0 h 800149"/>
                <a:gd name="connsiteX2" fmla="*/ 2553232 w 2553232"/>
                <a:gd name="connsiteY2" fmla="*/ 400075 h 800149"/>
                <a:gd name="connsiteX3" fmla="*/ 2153158 w 2553232"/>
                <a:gd name="connsiteY3" fmla="*/ 800149 h 800149"/>
                <a:gd name="connsiteX4" fmla="*/ 0 w 2553232"/>
                <a:gd name="connsiteY4" fmla="*/ 800149 h 800149"/>
                <a:gd name="connsiteX5" fmla="*/ 0 w 2553232"/>
                <a:gd name="connsiteY5" fmla="*/ 0 h 800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53232" h="800149">
                  <a:moveTo>
                    <a:pt x="2553232" y="800148"/>
                  </a:moveTo>
                  <a:lnTo>
                    <a:pt x="400074" y="800148"/>
                  </a:lnTo>
                  <a:lnTo>
                    <a:pt x="0" y="400074"/>
                  </a:lnTo>
                  <a:lnTo>
                    <a:pt x="400074" y="1"/>
                  </a:lnTo>
                  <a:lnTo>
                    <a:pt x="2553232" y="1"/>
                  </a:lnTo>
                  <a:lnTo>
                    <a:pt x="2553232" y="800148"/>
                  </a:lnTo>
                  <a:close/>
                </a:path>
              </a:pathLst>
            </a:cu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53674" tIns="41911" rIns="78233" bIns="41910" numCol="1" spcCol="1270" anchor="ctr" anchorCtr="0">
              <a:noAutofit/>
            </a:bodyPr>
            <a:lstStyle/>
            <a:p>
              <a:pPr defTabSz="48803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100" b="1" dirty="0">
                  <a:effectLst>
                    <a:glow rad="139700">
                      <a:srgbClr val="FEFFFF">
                        <a:alpha val="91000"/>
                      </a:srgbClr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專業顧問</a:t>
              </a:r>
              <a:endPara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57036" lvl="1" indent="-57036" defTabSz="39929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TW" altLang="en-US" sz="9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法律</a:t>
              </a:r>
              <a:r>
                <a:rPr lang="en-US" altLang="zh-TW" sz="9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sz="9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會計</a:t>
              </a:r>
              <a:r>
                <a:rPr lang="en-US" altLang="zh-TW" sz="9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sz="9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稅法</a:t>
              </a:r>
              <a:r>
                <a:rPr lang="en-US" altLang="zh-TW" sz="9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sz="9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環境保護</a:t>
              </a:r>
              <a:r>
                <a:rPr lang="en-US" altLang="zh-TW" sz="9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sz="9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工程</a:t>
              </a:r>
              <a:endParaRPr lang="zh-TW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" name="橢圓 6"/>
            <p:cNvSpPr/>
            <p:nvPr/>
          </p:nvSpPr>
          <p:spPr>
            <a:xfrm>
              <a:off x="5799000" y="2474675"/>
              <a:ext cx="1028720" cy="1028720"/>
            </a:xfrm>
            <a:prstGeom prst="ellipse">
              <a:avLst/>
            </a:prstGeom>
            <a:blipFill rotWithShape="1">
              <a:blip r:embed="rId8"/>
              <a:stretch>
                <a:fillRect/>
              </a:stretch>
            </a:blipFill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手繪多邊形 7"/>
            <p:cNvSpPr/>
            <p:nvPr/>
          </p:nvSpPr>
          <p:spPr>
            <a:xfrm rot="21600000">
              <a:off x="6313360" y="3905945"/>
              <a:ext cx="2553233" cy="837780"/>
            </a:xfrm>
            <a:custGeom>
              <a:avLst/>
              <a:gdLst>
                <a:gd name="connsiteX0" fmla="*/ 0 w 2553232"/>
                <a:gd name="connsiteY0" fmla="*/ 0 h 837779"/>
                <a:gd name="connsiteX1" fmla="*/ 2134343 w 2553232"/>
                <a:gd name="connsiteY1" fmla="*/ 0 h 837779"/>
                <a:gd name="connsiteX2" fmla="*/ 2553232 w 2553232"/>
                <a:gd name="connsiteY2" fmla="*/ 418890 h 837779"/>
                <a:gd name="connsiteX3" fmla="*/ 2134343 w 2553232"/>
                <a:gd name="connsiteY3" fmla="*/ 837779 h 837779"/>
                <a:gd name="connsiteX4" fmla="*/ 0 w 2553232"/>
                <a:gd name="connsiteY4" fmla="*/ 837779 h 837779"/>
                <a:gd name="connsiteX5" fmla="*/ 0 w 2553232"/>
                <a:gd name="connsiteY5" fmla="*/ 0 h 83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53232" h="837779">
                  <a:moveTo>
                    <a:pt x="2553232" y="837778"/>
                  </a:moveTo>
                  <a:lnTo>
                    <a:pt x="418889" y="837778"/>
                  </a:lnTo>
                  <a:lnTo>
                    <a:pt x="0" y="418889"/>
                  </a:lnTo>
                  <a:lnTo>
                    <a:pt x="418889" y="1"/>
                  </a:lnTo>
                  <a:lnTo>
                    <a:pt x="2553232" y="1"/>
                  </a:lnTo>
                  <a:lnTo>
                    <a:pt x="2553232" y="837778"/>
                  </a:lnTo>
                  <a:close/>
                </a:path>
              </a:pathLst>
            </a:cu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63082" tIns="41911" rIns="78233" bIns="41910" numCol="1" spcCol="1270" anchor="ctr" anchorCtr="0">
              <a:noAutofit/>
            </a:bodyPr>
            <a:lstStyle/>
            <a:p>
              <a:pPr defTabSz="48803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100" b="1" dirty="0">
                  <a:effectLst>
                    <a:glow rad="139700">
                      <a:srgbClr val="FEFFFF">
                        <a:alpha val="91000"/>
                      </a:srgbClr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地方政府</a:t>
              </a:r>
              <a:endPara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57036" lvl="1" indent="-57036" defTabSz="39929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TW" altLang="en-US" sz="9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移除土地、水、 電力及行政流程等投資障礙</a:t>
              </a:r>
              <a:endParaRPr lang="zh-TW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橢圓 8"/>
            <p:cNvSpPr/>
            <p:nvPr/>
          </p:nvSpPr>
          <p:spPr>
            <a:xfrm>
              <a:off x="5799000" y="3810476"/>
              <a:ext cx="1028720" cy="1028720"/>
            </a:xfrm>
            <a:prstGeom prst="ellipse">
              <a:avLst/>
            </a:prstGeom>
            <a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6000" r="-56000"/>
              </a:stretch>
            </a:blipFill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4" name="投影片編號版面配置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5499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144000" cy="514349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7" y="-92545"/>
            <a:ext cx="1676062" cy="767631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="" xmlns:a16="http://schemas.microsoft.com/office/drawing/2014/main" id="{4D82E9C2-46C5-413D-A983-BE61F1D9886A}"/>
              </a:ext>
            </a:extLst>
          </p:cNvPr>
          <p:cNvSpPr txBox="1"/>
          <p:nvPr/>
        </p:nvSpPr>
        <p:spPr>
          <a:xfrm>
            <a:off x="4096973" y="4106395"/>
            <a:ext cx="5510048" cy="523220"/>
          </a:xfrm>
          <a:prstGeom prst="rect">
            <a:avLst/>
          </a:prstGeom>
          <a:noFill/>
        </p:spPr>
        <p:txBody>
          <a:bodyPr wrap="square" lIns="91269" tIns="45635" rIns="91269" bIns="45635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Century Gothic" charset="0"/>
              </a:rPr>
              <a:t>亞洲最佳創新夥伴</a:t>
            </a:r>
            <a:r>
              <a:rPr lang="en-US" altLang="zh-TW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Century Gothic" charset="0"/>
              </a:rPr>
              <a:t> </a:t>
            </a:r>
          </a:p>
        </p:txBody>
      </p:sp>
      <p:sp>
        <p:nvSpPr>
          <p:cNvPr id="10" name="矩形 9"/>
          <p:cNvSpPr/>
          <p:nvPr/>
        </p:nvSpPr>
        <p:spPr>
          <a:xfrm>
            <a:off x="5364088" y="4587976"/>
            <a:ext cx="3616696" cy="369332"/>
          </a:xfrm>
          <a:prstGeom prst="rect">
            <a:avLst/>
          </a:prstGeom>
        </p:spPr>
        <p:txBody>
          <a:bodyPr wrap="none" lIns="91269" tIns="45635" rIns="91269" bIns="45635">
            <a:spAutoFit/>
          </a:bodyPr>
          <a:lstStyle/>
          <a:p>
            <a:r>
              <a:rPr kumimoji="1" lang="en-US" altLang="zh-CN" b="1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https://investtaiwan.nat.gov.tw</a:t>
            </a:r>
            <a:endParaRPr kumimoji="1" lang="en-US" altLang="zh-CN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2" name="Picture 2" descr="https://investtaiwan.nat.gov.tw/cht/NewCss0815/images/layout/footer_qr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31335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60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2"/>
          <p:cNvSpPr txBox="1">
            <a:spLocks/>
          </p:cNvSpPr>
          <p:nvPr/>
        </p:nvSpPr>
        <p:spPr>
          <a:xfrm>
            <a:off x="502017" y="270027"/>
            <a:ext cx="8337012" cy="703786"/>
          </a:xfrm>
          <a:prstGeom prst="rect">
            <a:avLst/>
          </a:prstGeom>
        </p:spPr>
        <p:txBody>
          <a:bodyPr lIns="68465" tIns="34232" rIns="68465" bIns="34232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大綱</a:t>
            </a:r>
          </a:p>
        </p:txBody>
      </p:sp>
      <p:pic>
        <p:nvPicPr>
          <p:cNvPr id="22" name="图片占位符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220072" y="1824481"/>
            <a:ext cx="3692618" cy="2942036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-1" fmla="*/ 7193726 w 8334626"/>
              <a:gd name="connsiteY0-2" fmla="*/ 3202389 h 4794329"/>
              <a:gd name="connsiteX1-3" fmla="*/ 7342591 w 8334626"/>
              <a:gd name="connsiteY1-4" fmla="*/ 3264051 h 4794329"/>
              <a:gd name="connsiteX2-5" fmla="*/ 7342591 w 8334626"/>
              <a:gd name="connsiteY2-6" fmla="*/ 3561781 h 4794329"/>
              <a:gd name="connsiteX3-7" fmla="*/ 6682152 w 8334626"/>
              <a:gd name="connsiteY3-8" fmla="*/ 4222219 h 4794329"/>
              <a:gd name="connsiteX4-9" fmla="*/ 6384422 w 8334626"/>
              <a:gd name="connsiteY4-10" fmla="*/ 4222219 h 4794329"/>
              <a:gd name="connsiteX5-11" fmla="*/ 6384423 w 8334626"/>
              <a:gd name="connsiteY5-12" fmla="*/ 4222219 h 4794329"/>
              <a:gd name="connsiteX6-13" fmla="*/ 6384423 w 8334626"/>
              <a:gd name="connsiteY6-14" fmla="*/ 3924488 h 4794329"/>
              <a:gd name="connsiteX7-15" fmla="*/ 7044861 w 8334626"/>
              <a:gd name="connsiteY7-16" fmla="*/ 3264051 h 4794329"/>
              <a:gd name="connsiteX8-17" fmla="*/ 7193726 w 8334626"/>
              <a:gd name="connsiteY8-18" fmla="*/ 3202389 h 4794329"/>
              <a:gd name="connsiteX9-19" fmla="*/ 7160495 w 8334626"/>
              <a:gd name="connsiteY9-20" fmla="*/ 1896653 h 4794329"/>
              <a:gd name="connsiteX10-21" fmla="*/ 7309360 w 8334626"/>
              <a:gd name="connsiteY10-22" fmla="*/ 1958315 h 4794329"/>
              <a:gd name="connsiteX11-23" fmla="*/ 7309360 w 8334626"/>
              <a:gd name="connsiteY11-24" fmla="*/ 2256046 h 4794329"/>
              <a:gd name="connsiteX12-25" fmla="*/ 4832737 w 8334626"/>
              <a:gd name="connsiteY12-26" fmla="*/ 4732667 h 4794329"/>
              <a:gd name="connsiteX13-27" fmla="*/ 4535007 w 8334626"/>
              <a:gd name="connsiteY13-28" fmla="*/ 4732667 h 4794329"/>
              <a:gd name="connsiteX14-29" fmla="*/ 4535009 w 8334626"/>
              <a:gd name="connsiteY14-30" fmla="*/ 4732667 h 4794329"/>
              <a:gd name="connsiteX15-31" fmla="*/ 4535009 w 8334626"/>
              <a:gd name="connsiteY15-32" fmla="*/ 4434937 h 4794329"/>
              <a:gd name="connsiteX16-33" fmla="*/ 7011630 w 8334626"/>
              <a:gd name="connsiteY16-34" fmla="*/ 1958315 h 4794329"/>
              <a:gd name="connsiteX17-35" fmla="*/ 7160495 w 8334626"/>
              <a:gd name="connsiteY17-36" fmla="*/ 1896653 h 4794329"/>
              <a:gd name="connsiteX18-37" fmla="*/ 8124099 w 8334626"/>
              <a:gd name="connsiteY18-38" fmla="*/ 1606041 h 4794329"/>
              <a:gd name="connsiteX19-39" fmla="*/ 8272964 w 8334626"/>
              <a:gd name="connsiteY19-40" fmla="*/ 1667703 h 4794329"/>
              <a:gd name="connsiteX20-41" fmla="*/ 8272964 w 8334626"/>
              <a:gd name="connsiteY20-42" fmla="*/ 1965433 h 4794329"/>
              <a:gd name="connsiteX21-43" fmla="*/ 6387889 w 8334626"/>
              <a:gd name="connsiteY21-44" fmla="*/ 3850507 h 4794329"/>
              <a:gd name="connsiteX22-45" fmla="*/ 6090159 w 8334626"/>
              <a:gd name="connsiteY22-46" fmla="*/ 3850507 h 4794329"/>
              <a:gd name="connsiteX23-47" fmla="*/ 6090160 w 8334626"/>
              <a:gd name="connsiteY23-48" fmla="*/ 3850507 h 4794329"/>
              <a:gd name="connsiteX24-49" fmla="*/ 6090160 w 8334626"/>
              <a:gd name="connsiteY24-50" fmla="*/ 3552777 h 4794329"/>
              <a:gd name="connsiteX25-51" fmla="*/ 7975234 w 8334626"/>
              <a:gd name="connsiteY25-52" fmla="*/ 1667703 h 4794329"/>
              <a:gd name="connsiteX26-53" fmla="*/ 8124099 w 8334626"/>
              <a:gd name="connsiteY26-54" fmla="*/ 1606041 h 4794329"/>
              <a:gd name="connsiteX27-55" fmla="*/ 6242 w 8334626"/>
              <a:gd name="connsiteY27-56" fmla="*/ 1576410 h 4794329"/>
              <a:gd name="connsiteX28-57" fmla="*/ 1034496 w 8334626"/>
              <a:gd name="connsiteY28-58" fmla="*/ 898884 h 4794329"/>
              <a:gd name="connsiteX29-59" fmla="*/ 1712023 w 8334626"/>
              <a:gd name="connsiteY29-60" fmla="*/ 1576410 h 4794329"/>
              <a:gd name="connsiteX30-61" fmla="*/ 1034496 w 8334626"/>
              <a:gd name="connsiteY30-62" fmla="*/ 2253937 h 4794329"/>
              <a:gd name="connsiteX31-63" fmla="*/ 683769 w 8334626"/>
              <a:gd name="connsiteY31-64" fmla="*/ 2253937 h 4794329"/>
              <a:gd name="connsiteX32-65" fmla="*/ 6242 w 8334626"/>
              <a:gd name="connsiteY32-66" fmla="*/ 1576410 h 4794329"/>
              <a:gd name="connsiteX33-67" fmla="*/ 7672060 w 8334626"/>
              <a:gd name="connsiteY33-68" fmla="*/ 717042 h 4794329"/>
              <a:gd name="connsiteX34-69" fmla="*/ 7820925 w 8334626"/>
              <a:gd name="connsiteY34-70" fmla="*/ 778704 h 4794329"/>
              <a:gd name="connsiteX35-71" fmla="*/ 7820925 w 8334626"/>
              <a:gd name="connsiteY35-72" fmla="*/ 1076435 h 4794329"/>
              <a:gd name="connsiteX36-73" fmla="*/ 4745734 w 8334626"/>
              <a:gd name="connsiteY36-74" fmla="*/ 4151624 h 4794329"/>
              <a:gd name="connsiteX37-75" fmla="*/ 4448004 w 8334626"/>
              <a:gd name="connsiteY37-76" fmla="*/ 4151624 h 4794329"/>
              <a:gd name="connsiteX38-77" fmla="*/ 4448005 w 8334626"/>
              <a:gd name="connsiteY38-78" fmla="*/ 4151624 h 4794329"/>
              <a:gd name="connsiteX39-79" fmla="*/ 4448005 w 8334626"/>
              <a:gd name="connsiteY39-80" fmla="*/ 3853894 h 4794329"/>
              <a:gd name="connsiteX40-81" fmla="*/ 7523195 w 8334626"/>
              <a:gd name="connsiteY40-82" fmla="*/ 778704 h 4794329"/>
              <a:gd name="connsiteX41-83" fmla="*/ 7672060 w 8334626"/>
              <a:gd name="connsiteY41-84" fmla="*/ 717042 h 4794329"/>
              <a:gd name="connsiteX42-85" fmla="*/ 7115822 w 8334626"/>
              <a:gd name="connsiteY42-86" fmla="*/ 598413 h 4794329"/>
              <a:gd name="connsiteX43-87" fmla="*/ 7264687 w 8334626"/>
              <a:gd name="connsiteY43-88" fmla="*/ 660075 h 4794329"/>
              <a:gd name="connsiteX44-89" fmla="*/ 7264687 w 8334626"/>
              <a:gd name="connsiteY44-90" fmla="*/ 957805 h 4794329"/>
              <a:gd name="connsiteX45-91" fmla="*/ 3518860 w 8334626"/>
              <a:gd name="connsiteY45-92" fmla="*/ 4703631 h 4794329"/>
              <a:gd name="connsiteX46-93" fmla="*/ 3221130 w 8334626"/>
              <a:gd name="connsiteY46-94" fmla="*/ 4703631 h 4794329"/>
              <a:gd name="connsiteX47-95" fmla="*/ 3221131 w 8334626"/>
              <a:gd name="connsiteY47-96" fmla="*/ 4703631 h 4794329"/>
              <a:gd name="connsiteX48-97" fmla="*/ 3221131 w 8334626"/>
              <a:gd name="connsiteY48-98" fmla="*/ 4405901 h 4794329"/>
              <a:gd name="connsiteX49-99" fmla="*/ 6966957 w 8334626"/>
              <a:gd name="connsiteY49-100" fmla="*/ 660075 h 4794329"/>
              <a:gd name="connsiteX50-101" fmla="*/ 7115822 w 8334626"/>
              <a:gd name="connsiteY50-102" fmla="*/ 598413 h 4794329"/>
              <a:gd name="connsiteX51-103" fmla="*/ 5845545 w 8334626"/>
              <a:gd name="connsiteY51-104" fmla="*/ 530016 h 4794329"/>
              <a:gd name="connsiteX52-105" fmla="*/ 5994410 w 8334626"/>
              <a:gd name="connsiteY52-106" fmla="*/ 591677 h 4794329"/>
              <a:gd name="connsiteX53-107" fmla="*/ 5994410 w 8334626"/>
              <a:gd name="connsiteY53-108" fmla="*/ 889408 h 4794329"/>
              <a:gd name="connsiteX54-109" fmla="*/ 2919219 w 8334626"/>
              <a:gd name="connsiteY54-110" fmla="*/ 3964597 h 4794329"/>
              <a:gd name="connsiteX55-111" fmla="*/ 2621490 w 8334626"/>
              <a:gd name="connsiteY55-112" fmla="*/ 3964597 h 4794329"/>
              <a:gd name="connsiteX56-113" fmla="*/ 2621491 w 8334626"/>
              <a:gd name="connsiteY56-114" fmla="*/ 3964597 h 4794329"/>
              <a:gd name="connsiteX57-115" fmla="*/ 2621491 w 8334626"/>
              <a:gd name="connsiteY57-116" fmla="*/ 3666867 h 4794329"/>
              <a:gd name="connsiteX58-117" fmla="*/ 5696680 w 8334626"/>
              <a:gd name="connsiteY58-118" fmla="*/ 591677 h 4794329"/>
              <a:gd name="connsiteX59-119" fmla="*/ 5845545 w 8334626"/>
              <a:gd name="connsiteY59-120" fmla="*/ 530016 h 4794329"/>
              <a:gd name="connsiteX60-121" fmla="*/ 6699363 w 8334626"/>
              <a:gd name="connsiteY60-122" fmla="*/ 347526 h 4794329"/>
              <a:gd name="connsiteX61-123" fmla="*/ 6848228 w 8334626"/>
              <a:gd name="connsiteY61-124" fmla="*/ 409188 h 4794329"/>
              <a:gd name="connsiteX62-125" fmla="*/ 6848228 w 8334626"/>
              <a:gd name="connsiteY62-126" fmla="*/ 706919 h 4794329"/>
              <a:gd name="connsiteX63-127" fmla="*/ 3773037 w 8334626"/>
              <a:gd name="connsiteY63-128" fmla="*/ 3782108 h 4794329"/>
              <a:gd name="connsiteX64-129" fmla="*/ 3475307 w 8334626"/>
              <a:gd name="connsiteY64-130" fmla="*/ 3782108 h 4794329"/>
              <a:gd name="connsiteX65-131" fmla="*/ 3475308 w 8334626"/>
              <a:gd name="connsiteY65-132" fmla="*/ 3782108 h 4794329"/>
              <a:gd name="connsiteX66-133" fmla="*/ 3475308 w 8334626"/>
              <a:gd name="connsiteY66-134" fmla="*/ 3484378 h 4794329"/>
              <a:gd name="connsiteX67-135" fmla="*/ 6550498 w 8334626"/>
              <a:gd name="connsiteY67-136" fmla="*/ 409188 h 4794329"/>
              <a:gd name="connsiteX68-137" fmla="*/ 6699363 w 8334626"/>
              <a:gd name="connsiteY68-138" fmla="*/ 347526 h 4794329"/>
              <a:gd name="connsiteX69-139" fmla="*/ 4224231 w 8334626"/>
              <a:gd name="connsiteY69-140" fmla="*/ 126303 h 4794329"/>
              <a:gd name="connsiteX70-141" fmla="*/ 4373096 w 8334626"/>
              <a:gd name="connsiteY70-142" fmla="*/ 187965 h 4794329"/>
              <a:gd name="connsiteX71-143" fmla="*/ 4373096 w 8334626"/>
              <a:gd name="connsiteY71-144" fmla="*/ 485695 h 4794329"/>
              <a:gd name="connsiteX72-145" fmla="*/ 3114378 w 8334626"/>
              <a:gd name="connsiteY72-146" fmla="*/ 1744412 h 4794329"/>
              <a:gd name="connsiteX73-147" fmla="*/ 2816647 w 8334626"/>
              <a:gd name="connsiteY73-148" fmla="*/ 1744412 h 4794329"/>
              <a:gd name="connsiteX74-149" fmla="*/ 2816649 w 8334626"/>
              <a:gd name="connsiteY74-150" fmla="*/ 1744412 h 4794329"/>
              <a:gd name="connsiteX75-151" fmla="*/ 2816649 w 8334626"/>
              <a:gd name="connsiteY75-152" fmla="*/ 1446682 h 4794329"/>
              <a:gd name="connsiteX76-153" fmla="*/ 4075366 w 8334626"/>
              <a:gd name="connsiteY76-154" fmla="*/ 187965 h 4794329"/>
              <a:gd name="connsiteX77-155" fmla="*/ 4224231 w 8334626"/>
              <a:gd name="connsiteY77-156" fmla="*/ 126303 h 4794329"/>
              <a:gd name="connsiteX78-157" fmla="*/ 5685289 w 8334626"/>
              <a:gd name="connsiteY78-158" fmla="*/ 18853 h 4794329"/>
              <a:gd name="connsiteX79-159" fmla="*/ 5834154 w 8334626"/>
              <a:gd name="connsiteY79-160" fmla="*/ 80515 h 4794329"/>
              <a:gd name="connsiteX80-161" fmla="*/ 5834154 w 8334626"/>
              <a:gd name="connsiteY80-162" fmla="*/ 378245 h 4794329"/>
              <a:gd name="connsiteX81-163" fmla="*/ 3112470 w 8334626"/>
              <a:gd name="connsiteY81-164" fmla="*/ 3099928 h 4794329"/>
              <a:gd name="connsiteX82-165" fmla="*/ 2814740 w 8334626"/>
              <a:gd name="connsiteY82-166" fmla="*/ 3099928 h 4794329"/>
              <a:gd name="connsiteX83-167" fmla="*/ 2814741 w 8334626"/>
              <a:gd name="connsiteY83-168" fmla="*/ 3099928 h 4794329"/>
              <a:gd name="connsiteX84-169" fmla="*/ 2814741 w 8334626"/>
              <a:gd name="connsiteY84-170" fmla="*/ 2802198 h 4794329"/>
              <a:gd name="connsiteX85-171" fmla="*/ 5536424 w 8334626"/>
              <a:gd name="connsiteY85-172" fmla="*/ 80515 h 4794329"/>
              <a:gd name="connsiteX86-173" fmla="*/ 5685289 w 8334626"/>
              <a:gd name="connsiteY86-174" fmla="*/ 18853 h 4794329"/>
              <a:gd name="connsiteX87-175" fmla="*/ 5025412 w 8334626"/>
              <a:gd name="connsiteY87-176" fmla="*/ 0 h 4794329"/>
              <a:gd name="connsiteX88-177" fmla="*/ 5174277 w 8334626"/>
              <a:gd name="connsiteY88-178" fmla="*/ 61662 h 4794329"/>
              <a:gd name="connsiteX89-179" fmla="*/ 5174277 w 8334626"/>
              <a:gd name="connsiteY89-180" fmla="*/ 359392 h 4794329"/>
              <a:gd name="connsiteX90-181" fmla="*/ 3192597 w 8334626"/>
              <a:gd name="connsiteY90-182" fmla="*/ 2341071 h 4794329"/>
              <a:gd name="connsiteX91-183" fmla="*/ 2894866 w 8334626"/>
              <a:gd name="connsiteY91-184" fmla="*/ 2341071 h 4794329"/>
              <a:gd name="connsiteX92-185" fmla="*/ 2894868 w 8334626"/>
              <a:gd name="connsiteY92-186" fmla="*/ 2341071 h 4794329"/>
              <a:gd name="connsiteX93-187" fmla="*/ 2894868 w 8334626"/>
              <a:gd name="connsiteY93-188" fmla="*/ 2043341 h 4794329"/>
              <a:gd name="connsiteX94-189" fmla="*/ 4876547 w 8334626"/>
              <a:gd name="connsiteY94-190" fmla="*/ 61662 h 4794329"/>
              <a:gd name="connsiteX95-191" fmla="*/ 5025412 w 8334626"/>
              <a:gd name="connsiteY95-192" fmla="*/ 0 h 4794329"/>
              <a:gd name="connsiteX0-193" fmla="*/ 7223556 w 8364456"/>
              <a:gd name="connsiteY0-194" fmla="*/ 3202389 h 4794329"/>
              <a:gd name="connsiteX1-195" fmla="*/ 7372421 w 8364456"/>
              <a:gd name="connsiteY1-196" fmla="*/ 3264051 h 4794329"/>
              <a:gd name="connsiteX2-197" fmla="*/ 7372421 w 8364456"/>
              <a:gd name="connsiteY2-198" fmla="*/ 3561781 h 4794329"/>
              <a:gd name="connsiteX3-199" fmla="*/ 6711982 w 8364456"/>
              <a:gd name="connsiteY3-200" fmla="*/ 4222219 h 4794329"/>
              <a:gd name="connsiteX4-201" fmla="*/ 6414252 w 8364456"/>
              <a:gd name="connsiteY4-202" fmla="*/ 4222219 h 4794329"/>
              <a:gd name="connsiteX5-203" fmla="*/ 6414253 w 8364456"/>
              <a:gd name="connsiteY5-204" fmla="*/ 4222219 h 4794329"/>
              <a:gd name="connsiteX6-205" fmla="*/ 6414253 w 8364456"/>
              <a:gd name="connsiteY6-206" fmla="*/ 3924488 h 4794329"/>
              <a:gd name="connsiteX7-207" fmla="*/ 7074691 w 8364456"/>
              <a:gd name="connsiteY7-208" fmla="*/ 3264051 h 4794329"/>
              <a:gd name="connsiteX8-209" fmla="*/ 7223556 w 8364456"/>
              <a:gd name="connsiteY8-210" fmla="*/ 3202389 h 4794329"/>
              <a:gd name="connsiteX9-211" fmla="*/ 7190325 w 8364456"/>
              <a:gd name="connsiteY9-212" fmla="*/ 1896653 h 4794329"/>
              <a:gd name="connsiteX10-213" fmla="*/ 7339190 w 8364456"/>
              <a:gd name="connsiteY10-214" fmla="*/ 1958315 h 4794329"/>
              <a:gd name="connsiteX11-215" fmla="*/ 7339190 w 8364456"/>
              <a:gd name="connsiteY11-216" fmla="*/ 2256046 h 4794329"/>
              <a:gd name="connsiteX12-217" fmla="*/ 4862567 w 8364456"/>
              <a:gd name="connsiteY12-218" fmla="*/ 4732667 h 4794329"/>
              <a:gd name="connsiteX13-219" fmla="*/ 4564837 w 8364456"/>
              <a:gd name="connsiteY13-220" fmla="*/ 4732667 h 4794329"/>
              <a:gd name="connsiteX14-221" fmla="*/ 4564839 w 8364456"/>
              <a:gd name="connsiteY14-222" fmla="*/ 4732667 h 4794329"/>
              <a:gd name="connsiteX15-223" fmla="*/ 4564839 w 8364456"/>
              <a:gd name="connsiteY15-224" fmla="*/ 4434937 h 4794329"/>
              <a:gd name="connsiteX16-225" fmla="*/ 7041460 w 8364456"/>
              <a:gd name="connsiteY16-226" fmla="*/ 1958315 h 4794329"/>
              <a:gd name="connsiteX17-227" fmla="*/ 7190325 w 8364456"/>
              <a:gd name="connsiteY17-228" fmla="*/ 1896653 h 4794329"/>
              <a:gd name="connsiteX18-229" fmla="*/ 8153929 w 8364456"/>
              <a:gd name="connsiteY18-230" fmla="*/ 1606041 h 4794329"/>
              <a:gd name="connsiteX19-231" fmla="*/ 8302794 w 8364456"/>
              <a:gd name="connsiteY19-232" fmla="*/ 1667703 h 4794329"/>
              <a:gd name="connsiteX20-233" fmla="*/ 8302794 w 8364456"/>
              <a:gd name="connsiteY20-234" fmla="*/ 1965433 h 4794329"/>
              <a:gd name="connsiteX21-235" fmla="*/ 6417719 w 8364456"/>
              <a:gd name="connsiteY21-236" fmla="*/ 3850507 h 4794329"/>
              <a:gd name="connsiteX22-237" fmla="*/ 6119989 w 8364456"/>
              <a:gd name="connsiteY22-238" fmla="*/ 3850507 h 4794329"/>
              <a:gd name="connsiteX23-239" fmla="*/ 6119990 w 8364456"/>
              <a:gd name="connsiteY23-240" fmla="*/ 3850507 h 4794329"/>
              <a:gd name="connsiteX24-241" fmla="*/ 6119990 w 8364456"/>
              <a:gd name="connsiteY24-242" fmla="*/ 3552777 h 4794329"/>
              <a:gd name="connsiteX25-243" fmla="*/ 8005064 w 8364456"/>
              <a:gd name="connsiteY25-244" fmla="*/ 1667703 h 4794329"/>
              <a:gd name="connsiteX26-245" fmla="*/ 8153929 w 8364456"/>
              <a:gd name="connsiteY26-246" fmla="*/ 1606041 h 4794329"/>
              <a:gd name="connsiteX27-247" fmla="*/ 36072 w 8364456"/>
              <a:gd name="connsiteY27-248" fmla="*/ 1576410 h 4794329"/>
              <a:gd name="connsiteX28-249" fmla="*/ 1741853 w 8364456"/>
              <a:gd name="connsiteY28-250" fmla="*/ 1576410 h 4794329"/>
              <a:gd name="connsiteX29-251" fmla="*/ 1064326 w 8364456"/>
              <a:gd name="connsiteY29-252" fmla="*/ 2253937 h 4794329"/>
              <a:gd name="connsiteX30-253" fmla="*/ 713599 w 8364456"/>
              <a:gd name="connsiteY30-254" fmla="*/ 2253937 h 4794329"/>
              <a:gd name="connsiteX31-255" fmla="*/ 36072 w 8364456"/>
              <a:gd name="connsiteY31-256" fmla="*/ 1576410 h 4794329"/>
              <a:gd name="connsiteX32-257" fmla="*/ 7701890 w 8364456"/>
              <a:gd name="connsiteY32-258" fmla="*/ 717042 h 4794329"/>
              <a:gd name="connsiteX33-259" fmla="*/ 7850755 w 8364456"/>
              <a:gd name="connsiteY33-260" fmla="*/ 778704 h 4794329"/>
              <a:gd name="connsiteX34-261" fmla="*/ 7850755 w 8364456"/>
              <a:gd name="connsiteY34-262" fmla="*/ 1076435 h 4794329"/>
              <a:gd name="connsiteX35-263" fmla="*/ 4775564 w 8364456"/>
              <a:gd name="connsiteY35-264" fmla="*/ 4151624 h 4794329"/>
              <a:gd name="connsiteX36-265" fmla="*/ 4477834 w 8364456"/>
              <a:gd name="connsiteY36-266" fmla="*/ 4151624 h 4794329"/>
              <a:gd name="connsiteX37-267" fmla="*/ 4477835 w 8364456"/>
              <a:gd name="connsiteY37-268" fmla="*/ 4151624 h 4794329"/>
              <a:gd name="connsiteX38-269" fmla="*/ 4477835 w 8364456"/>
              <a:gd name="connsiteY38-270" fmla="*/ 3853894 h 4794329"/>
              <a:gd name="connsiteX39-271" fmla="*/ 7553025 w 8364456"/>
              <a:gd name="connsiteY39-272" fmla="*/ 778704 h 4794329"/>
              <a:gd name="connsiteX40-273" fmla="*/ 7701890 w 8364456"/>
              <a:gd name="connsiteY40-274" fmla="*/ 717042 h 4794329"/>
              <a:gd name="connsiteX41-275" fmla="*/ 7145652 w 8364456"/>
              <a:gd name="connsiteY41-276" fmla="*/ 598413 h 4794329"/>
              <a:gd name="connsiteX42-277" fmla="*/ 7294517 w 8364456"/>
              <a:gd name="connsiteY42-278" fmla="*/ 660075 h 4794329"/>
              <a:gd name="connsiteX43-279" fmla="*/ 7294517 w 8364456"/>
              <a:gd name="connsiteY43-280" fmla="*/ 957805 h 4794329"/>
              <a:gd name="connsiteX44-281" fmla="*/ 3548690 w 8364456"/>
              <a:gd name="connsiteY44-282" fmla="*/ 4703631 h 4794329"/>
              <a:gd name="connsiteX45-283" fmla="*/ 3250960 w 8364456"/>
              <a:gd name="connsiteY45-284" fmla="*/ 4703631 h 4794329"/>
              <a:gd name="connsiteX46-285" fmla="*/ 3250961 w 8364456"/>
              <a:gd name="connsiteY46-286" fmla="*/ 4703631 h 4794329"/>
              <a:gd name="connsiteX47-287" fmla="*/ 3250961 w 8364456"/>
              <a:gd name="connsiteY47-288" fmla="*/ 4405901 h 4794329"/>
              <a:gd name="connsiteX48-289" fmla="*/ 6996787 w 8364456"/>
              <a:gd name="connsiteY48-290" fmla="*/ 660075 h 4794329"/>
              <a:gd name="connsiteX49-291" fmla="*/ 7145652 w 8364456"/>
              <a:gd name="connsiteY49-292" fmla="*/ 598413 h 4794329"/>
              <a:gd name="connsiteX50-293" fmla="*/ 5875375 w 8364456"/>
              <a:gd name="connsiteY50-294" fmla="*/ 530016 h 4794329"/>
              <a:gd name="connsiteX51-295" fmla="*/ 6024240 w 8364456"/>
              <a:gd name="connsiteY51-296" fmla="*/ 591677 h 4794329"/>
              <a:gd name="connsiteX52-297" fmla="*/ 6024240 w 8364456"/>
              <a:gd name="connsiteY52-298" fmla="*/ 889408 h 4794329"/>
              <a:gd name="connsiteX53-299" fmla="*/ 2949049 w 8364456"/>
              <a:gd name="connsiteY53-300" fmla="*/ 3964597 h 4794329"/>
              <a:gd name="connsiteX54-301" fmla="*/ 2651320 w 8364456"/>
              <a:gd name="connsiteY54-302" fmla="*/ 3964597 h 4794329"/>
              <a:gd name="connsiteX55-303" fmla="*/ 2651321 w 8364456"/>
              <a:gd name="connsiteY55-304" fmla="*/ 3964597 h 4794329"/>
              <a:gd name="connsiteX56-305" fmla="*/ 2651321 w 8364456"/>
              <a:gd name="connsiteY56-306" fmla="*/ 3666867 h 4794329"/>
              <a:gd name="connsiteX57-307" fmla="*/ 5726510 w 8364456"/>
              <a:gd name="connsiteY57-308" fmla="*/ 591677 h 4794329"/>
              <a:gd name="connsiteX58-309" fmla="*/ 5875375 w 8364456"/>
              <a:gd name="connsiteY58-310" fmla="*/ 530016 h 4794329"/>
              <a:gd name="connsiteX59-311" fmla="*/ 6729193 w 8364456"/>
              <a:gd name="connsiteY59-312" fmla="*/ 347526 h 4794329"/>
              <a:gd name="connsiteX60-313" fmla="*/ 6878058 w 8364456"/>
              <a:gd name="connsiteY60-314" fmla="*/ 409188 h 4794329"/>
              <a:gd name="connsiteX61-315" fmla="*/ 6878058 w 8364456"/>
              <a:gd name="connsiteY61-316" fmla="*/ 706919 h 4794329"/>
              <a:gd name="connsiteX62-317" fmla="*/ 3802867 w 8364456"/>
              <a:gd name="connsiteY62-318" fmla="*/ 3782108 h 4794329"/>
              <a:gd name="connsiteX63-319" fmla="*/ 3505137 w 8364456"/>
              <a:gd name="connsiteY63-320" fmla="*/ 3782108 h 4794329"/>
              <a:gd name="connsiteX64-321" fmla="*/ 3505138 w 8364456"/>
              <a:gd name="connsiteY64-322" fmla="*/ 3782108 h 4794329"/>
              <a:gd name="connsiteX65-323" fmla="*/ 3505138 w 8364456"/>
              <a:gd name="connsiteY65-324" fmla="*/ 3484378 h 4794329"/>
              <a:gd name="connsiteX66-325" fmla="*/ 6580328 w 8364456"/>
              <a:gd name="connsiteY66-326" fmla="*/ 409188 h 4794329"/>
              <a:gd name="connsiteX67-327" fmla="*/ 6729193 w 8364456"/>
              <a:gd name="connsiteY67-328" fmla="*/ 347526 h 4794329"/>
              <a:gd name="connsiteX68-329" fmla="*/ 4254061 w 8364456"/>
              <a:gd name="connsiteY68-330" fmla="*/ 126303 h 4794329"/>
              <a:gd name="connsiteX69-331" fmla="*/ 4402926 w 8364456"/>
              <a:gd name="connsiteY69-332" fmla="*/ 187965 h 4794329"/>
              <a:gd name="connsiteX70-333" fmla="*/ 4402926 w 8364456"/>
              <a:gd name="connsiteY70-334" fmla="*/ 485695 h 4794329"/>
              <a:gd name="connsiteX71-335" fmla="*/ 3144208 w 8364456"/>
              <a:gd name="connsiteY71-336" fmla="*/ 1744412 h 4794329"/>
              <a:gd name="connsiteX72-337" fmla="*/ 2846477 w 8364456"/>
              <a:gd name="connsiteY72-338" fmla="*/ 1744412 h 4794329"/>
              <a:gd name="connsiteX73-339" fmla="*/ 2846479 w 8364456"/>
              <a:gd name="connsiteY73-340" fmla="*/ 1744412 h 4794329"/>
              <a:gd name="connsiteX74-341" fmla="*/ 2846479 w 8364456"/>
              <a:gd name="connsiteY74-342" fmla="*/ 1446682 h 4794329"/>
              <a:gd name="connsiteX75-343" fmla="*/ 4105196 w 8364456"/>
              <a:gd name="connsiteY75-344" fmla="*/ 187965 h 4794329"/>
              <a:gd name="connsiteX76-345" fmla="*/ 4254061 w 8364456"/>
              <a:gd name="connsiteY76-346" fmla="*/ 126303 h 4794329"/>
              <a:gd name="connsiteX77-347" fmla="*/ 5715119 w 8364456"/>
              <a:gd name="connsiteY77-348" fmla="*/ 18853 h 4794329"/>
              <a:gd name="connsiteX78-349" fmla="*/ 5863984 w 8364456"/>
              <a:gd name="connsiteY78-350" fmla="*/ 80515 h 4794329"/>
              <a:gd name="connsiteX79-351" fmla="*/ 5863984 w 8364456"/>
              <a:gd name="connsiteY79-352" fmla="*/ 378245 h 4794329"/>
              <a:gd name="connsiteX80-353" fmla="*/ 3142300 w 8364456"/>
              <a:gd name="connsiteY80-354" fmla="*/ 3099928 h 4794329"/>
              <a:gd name="connsiteX81-355" fmla="*/ 2844570 w 8364456"/>
              <a:gd name="connsiteY81-356" fmla="*/ 3099928 h 4794329"/>
              <a:gd name="connsiteX82-357" fmla="*/ 2844571 w 8364456"/>
              <a:gd name="connsiteY82-358" fmla="*/ 3099928 h 4794329"/>
              <a:gd name="connsiteX83-359" fmla="*/ 2844571 w 8364456"/>
              <a:gd name="connsiteY83-360" fmla="*/ 2802198 h 4794329"/>
              <a:gd name="connsiteX84-361" fmla="*/ 5566254 w 8364456"/>
              <a:gd name="connsiteY84-362" fmla="*/ 80515 h 4794329"/>
              <a:gd name="connsiteX85-363" fmla="*/ 5715119 w 8364456"/>
              <a:gd name="connsiteY85-364" fmla="*/ 18853 h 4794329"/>
              <a:gd name="connsiteX86-365" fmla="*/ 5055242 w 8364456"/>
              <a:gd name="connsiteY86-366" fmla="*/ 0 h 4794329"/>
              <a:gd name="connsiteX87-367" fmla="*/ 5204107 w 8364456"/>
              <a:gd name="connsiteY87-368" fmla="*/ 61662 h 4794329"/>
              <a:gd name="connsiteX88-369" fmla="*/ 5204107 w 8364456"/>
              <a:gd name="connsiteY88-370" fmla="*/ 359392 h 4794329"/>
              <a:gd name="connsiteX89-371" fmla="*/ 3222427 w 8364456"/>
              <a:gd name="connsiteY89-372" fmla="*/ 2341071 h 4794329"/>
              <a:gd name="connsiteX90-373" fmla="*/ 2924696 w 8364456"/>
              <a:gd name="connsiteY90-374" fmla="*/ 2341071 h 4794329"/>
              <a:gd name="connsiteX91-375" fmla="*/ 2924698 w 8364456"/>
              <a:gd name="connsiteY91-376" fmla="*/ 2341071 h 4794329"/>
              <a:gd name="connsiteX92-377" fmla="*/ 2924698 w 8364456"/>
              <a:gd name="connsiteY92-378" fmla="*/ 2043341 h 4794329"/>
              <a:gd name="connsiteX93-379" fmla="*/ 4906377 w 8364456"/>
              <a:gd name="connsiteY93-380" fmla="*/ 61662 h 4794329"/>
              <a:gd name="connsiteX94-381" fmla="*/ 5055242 w 8364456"/>
              <a:gd name="connsiteY94-382" fmla="*/ 0 h 4794329"/>
              <a:gd name="connsiteX0-383" fmla="*/ 7193727 w 8334627"/>
              <a:gd name="connsiteY0-384" fmla="*/ 3202389 h 4794329"/>
              <a:gd name="connsiteX1-385" fmla="*/ 7342592 w 8334627"/>
              <a:gd name="connsiteY1-386" fmla="*/ 3264051 h 4794329"/>
              <a:gd name="connsiteX2-387" fmla="*/ 7342592 w 8334627"/>
              <a:gd name="connsiteY2-388" fmla="*/ 3561781 h 4794329"/>
              <a:gd name="connsiteX3-389" fmla="*/ 6682153 w 8334627"/>
              <a:gd name="connsiteY3-390" fmla="*/ 4222219 h 4794329"/>
              <a:gd name="connsiteX4-391" fmla="*/ 6384423 w 8334627"/>
              <a:gd name="connsiteY4-392" fmla="*/ 4222219 h 4794329"/>
              <a:gd name="connsiteX5-393" fmla="*/ 6384424 w 8334627"/>
              <a:gd name="connsiteY5-394" fmla="*/ 4222219 h 4794329"/>
              <a:gd name="connsiteX6-395" fmla="*/ 6384424 w 8334627"/>
              <a:gd name="connsiteY6-396" fmla="*/ 3924488 h 4794329"/>
              <a:gd name="connsiteX7-397" fmla="*/ 7044862 w 8334627"/>
              <a:gd name="connsiteY7-398" fmla="*/ 3264051 h 4794329"/>
              <a:gd name="connsiteX8-399" fmla="*/ 7193727 w 8334627"/>
              <a:gd name="connsiteY8-400" fmla="*/ 3202389 h 4794329"/>
              <a:gd name="connsiteX9-401" fmla="*/ 7160496 w 8334627"/>
              <a:gd name="connsiteY9-402" fmla="*/ 1896653 h 4794329"/>
              <a:gd name="connsiteX10-403" fmla="*/ 7309361 w 8334627"/>
              <a:gd name="connsiteY10-404" fmla="*/ 1958315 h 4794329"/>
              <a:gd name="connsiteX11-405" fmla="*/ 7309361 w 8334627"/>
              <a:gd name="connsiteY11-406" fmla="*/ 2256046 h 4794329"/>
              <a:gd name="connsiteX12-407" fmla="*/ 4832738 w 8334627"/>
              <a:gd name="connsiteY12-408" fmla="*/ 4732667 h 4794329"/>
              <a:gd name="connsiteX13-409" fmla="*/ 4535008 w 8334627"/>
              <a:gd name="connsiteY13-410" fmla="*/ 4732667 h 4794329"/>
              <a:gd name="connsiteX14-411" fmla="*/ 4535010 w 8334627"/>
              <a:gd name="connsiteY14-412" fmla="*/ 4732667 h 4794329"/>
              <a:gd name="connsiteX15-413" fmla="*/ 4535010 w 8334627"/>
              <a:gd name="connsiteY15-414" fmla="*/ 4434937 h 4794329"/>
              <a:gd name="connsiteX16-415" fmla="*/ 7011631 w 8334627"/>
              <a:gd name="connsiteY16-416" fmla="*/ 1958315 h 4794329"/>
              <a:gd name="connsiteX17-417" fmla="*/ 7160496 w 8334627"/>
              <a:gd name="connsiteY17-418" fmla="*/ 1896653 h 4794329"/>
              <a:gd name="connsiteX18-419" fmla="*/ 8124100 w 8334627"/>
              <a:gd name="connsiteY18-420" fmla="*/ 1606041 h 4794329"/>
              <a:gd name="connsiteX19-421" fmla="*/ 8272965 w 8334627"/>
              <a:gd name="connsiteY19-422" fmla="*/ 1667703 h 4794329"/>
              <a:gd name="connsiteX20-423" fmla="*/ 8272965 w 8334627"/>
              <a:gd name="connsiteY20-424" fmla="*/ 1965433 h 4794329"/>
              <a:gd name="connsiteX21-425" fmla="*/ 6387890 w 8334627"/>
              <a:gd name="connsiteY21-426" fmla="*/ 3850507 h 4794329"/>
              <a:gd name="connsiteX22-427" fmla="*/ 6090160 w 8334627"/>
              <a:gd name="connsiteY22-428" fmla="*/ 3850507 h 4794329"/>
              <a:gd name="connsiteX23-429" fmla="*/ 6090161 w 8334627"/>
              <a:gd name="connsiteY23-430" fmla="*/ 3850507 h 4794329"/>
              <a:gd name="connsiteX24-431" fmla="*/ 6090161 w 8334627"/>
              <a:gd name="connsiteY24-432" fmla="*/ 3552777 h 4794329"/>
              <a:gd name="connsiteX25-433" fmla="*/ 7975235 w 8334627"/>
              <a:gd name="connsiteY25-434" fmla="*/ 1667703 h 4794329"/>
              <a:gd name="connsiteX26-435" fmla="*/ 8124100 w 8334627"/>
              <a:gd name="connsiteY26-436" fmla="*/ 1606041 h 4794329"/>
              <a:gd name="connsiteX27-437" fmla="*/ 6243 w 8334627"/>
              <a:gd name="connsiteY27-438" fmla="*/ 1576410 h 4794329"/>
              <a:gd name="connsiteX28-439" fmla="*/ 1034497 w 8334627"/>
              <a:gd name="connsiteY28-440" fmla="*/ 2253937 h 4794329"/>
              <a:gd name="connsiteX29-441" fmla="*/ 683770 w 8334627"/>
              <a:gd name="connsiteY29-442" fmla="*/ 2253937 h 4794329"/>
              <a:gd name="connsiteX30-443" fmla="*/ 6243 w 8334627"/>
              <a:gd name="connsiteY30-444" fmla="*/ 1576410 h 4794329"/>
              <a:gd name="connsiteX31-445" fmla="*/ 7672061 w 8334627"/>
              <a:gd name="connsiteY31-446" fmla="*/ 717042 h 4794329"/>
              <a:gd name="connsiteX32-447" fmla="*/ 7820926 w 8334627"/>
              <a:gd name="connsiteY32-448" fmla="*/ 778704 h 4794329"/>
              <a:gd name="connsiteX33-449" fmla="*/ 7820926 w 8334627"/>
              <a:gd name="connsiteY33-450" fmla="*/ 1076435 h 4794329"/>
              <a:gd name="connsiteX34-451" fmla="*/ 4745735 w 8334627"/>
              <a:gd name="connsiteY34-452" fmla="*/ 4151624 h 4794329"/>
              <a:gd name="connsiteX35-453" fmla="*/ 4448005 w 8334627"/>
              <a:gd name="connsiteY35-454" fmla="*/ 4151624 h 4794329"/>
              <a:gd name="connsiteX36-455" fmla="*/ 4448006 w 8334627"/>
              <a:gd name="connsiteY36-456" fmla="*/ 4151624 h 4794329"/>
              <a:gd name="connsiteX37-457" fmla="*/ 4448006 w 8334627"/>
              <a:gd name="connsiteY37-458" fmla="*/ 3853894 h 4794329"/>
              <a:gd name="connsiteX38-459" fmla="*/ 7523196 w 8334627"/>
              <a:gd name="connsiteY38-460" fmla="*/ 778704 h 4794329"/>
              <a:gd name="connsiteX39-461" fmla="*/ 7672061 w 8334627"/>
              <a:gd name="connsiteY39-462" fmla="*/ 717042 h 4794329"/>
              <a:gd name="connsiteX40-463" fmla="*/ 7115823 w 8334627"/>
              <a:gd name="connsiteY40-464" fmla="*/ 598413 h 4794329"/>
              <a:gd name="connsiteX41-465" fmla="*/ 7264688 w 8334627"/>
              <a:gd name="connsiteY41-466" fmla="*/ 660075 h 4794329"/>
              <a:gd name="connsiteX42-467" fmla="*/ 7264688 w 8334627"/>
              <a:gd name="connsiteY42-468" fmla="*/ 957805 h 4794329"/>
              <a:gd name="connsiteX43-469" fmla="*/ 3518861 w 8334627"/>
              <a:gd name="connsiteY43-470" fmla="*/ 4703631 h 4794329"/>
              <a:gd name="connsiteX44-471" fmla="*/ 3221131 w 8334627"/>
              <a:gd name="connsiteY44-472" fmla="*/ 4703631 h 4794329"/>
              <a:gd name="connsiteX45-473" fmla="*/ 3221132 w 8334627"/>
              <a:gd name="connsiteY45-474" fmla="*/ 4703631 h 4794329"/>
              <a:gd name="connsiteX46-475" fmla="*/ 3221132 w 8334627"/>
              <a:gd name="connsiteY46-476" fmla="*/ 4405901 h 4794329"/>
              <a:gd name="connsiteX47-477" fmla="*/ 6966958 w 8334627"/>
              <a:gd name="connsiteY47-478" fmla="*/ 660075 h 4794329"/>
              <a:gd name="connsiteX48-479" fmla="*/ 7115823 w 8334627"/>
              <a:gd name="connsiteY48-480" fmla="*/ 598413 h 4794329"/>
              <a:gd name="connsiteX49-481" fmla="*/ 5845546 w 8334627"/>
              <a:gd name="connsiteY49-482" fmla="*/ 530016 h 4794329"/>
              <a:gd name="connsiteX50-483" fmla="*/ 5994411 w 8334627"/>
              <a:gd name="connsiteY50-484" fmla="*/ 591677 h 4794329"/>
              <a:gd name="connsiteX51-485" fmla="*/ 5994411 w 8334627"/>
              <a:gd name="connsiteY51-486" fmla="*/ 889408 h 4794329"/>
              <a:gd name="connsiteX52-487" fmla="*/ 2919220 w 8334627"/>
              <a:gd name="connsiteY52-488" fmla="*/ 3964597 h 4794329"/>
              <a:gd name="connsiteX53-489" fmla="*/ 2621491 w 8334627"/>
              <a:gd name="connsiteY53-490" fmla="*/ 3964597 h 4794329"/>
              <a:gd name="connsiteX54-491" fmla="*/ 2621492 w 8334627"/>
              <a:gd name="connsiteY54-492" fmla="*/ 3964597 h 4794329"/>
              <a:gd name="connsiteX55-493" fmla="*/ 2621492 w 8334627"/>
              <a:gd name="connsiteY55-494" fmla="*/ 3666867 h 4794329"/>
              <a:gd name="connsiteX56-495" fmla="*/ 5696681 w 8334627"/>
              <a:gd name="connsiteY56-496" fmla="*/ 591677 h 4794329"/>
              <a:gd name="connsiteX57-497" fmla="*/ 5845546 w 8334627"/>
              <a:gd name="connsiteY57-498" fmla="*/ 530016 h 4794329"/>
              <a:gd name="connsiteX58-499" fmla="*/ 6699364 w 8334627"/>
              <a:gd name="connsiteY58-500" fmla="*/ 347526 h 4794329"/>
              <a:gd name="connsiteX59-501" fmla="*/ 6848229 w 8334627"/>
              <a:gd name="connsiteY59-502" fmla="*/ 409188 h 4794329"/>
              <a:gd name="connsiteX60-503" fmla="*/ 6848229 w 8334627"/>
              <a:gd name="connsiteY60-504" fmla="*/ 706919 h 4794329"/>
              <a:gd name="connsiteX61-505" fmla="*/ 3773038 w 8334627"/>
              <a:gd name="connsiteY61-506" fmla="*/ 3782108 h 4794329"/>
              <a:gd name="connsiteX62-507" fmla="*/ 3475308 w 8334627"/>
              <a:gd name="connsiteY62-508" fmla="*/ 3782108 h 4794329"/>
              <a:gd name="connsiteX63-509" fmla="*/ 3475309 w 8334627"/>
              <a:gd name="connsiteY63-510" fmla="*/ 3782108 h 4794329"/>
              <a:gd name="connsiteX64-511" fmla="*/ 3475309 w 8334627"/>
              <a:gd name="connsiteY64-512" fmla="*/ 3484378 h 4794329"/>
              <a:gd name="connsiteX65-513" fmla="*/ 6550499 w 8334627"/>
              <a:gd name="connsiteY65-514" fmla="*/ 409188 h 4794329"/>
              <a:gd name="connsiteX66-515" fmla="*/ 6699364 w 8334627"/>
              <a:gd name="connsiteY66-516" fmla="*/ 347526 h 4794329"/>
              <a:gd name="connsiteX67-517" fmla="*/ 4224232 w 8334627"/>
              <a:gd name="connsiteY67-518" fmla="*/ 126303 h 4794329"/>
              <a:gd name="connsiteX68-519" fmla="*/ 4373097 w 8334627"/>
              <a:gd name="connsiteY68-520" fmla="*/ 187965 h 4794329"/>
              <a:gd name="connsiteX69-521" fmla="*/ 4373097 w 8334627"/>
              <a:gd name="connsiteY69-522" fmla="*/ 485695 h 4794329"/>
              <a:gd name="connsiteX70-523" fmla="*/ 3114379 w 8334627"/>
              <a:gd name="connsiteY70-524" fmla="*/ 1744412 h 4794329"/>
              <a:gd name="connsiteX71-525" fmla="*/ 2816648 w 8334627"/>
              <a:gd name="connsiteY71-526" fmla="*/ 1744412 h 4794329"/>
              <a:gd name="connsiteX72-527" fmla="*/ 2816650 w 8334627"/>
              <a:gd name="connsiteY72-528" fmla="*/ 1744412 h 4794329"/>
              <a:gd name="connsiteX73-529" fmla="*/ 2816650 w 8334627"/>
              <a:gd name="connsiteY73-530" fmla="*/ 1446682 h 4794329"/>
              <a:gd name="connsiteX74-531" fmla="*/ 4075367 w 8334627"/>
              <a:gd name="connsiteY74-532" fmla="*/ 187965 h 4794329"/>
              <a:gd name="connsiteX75-533" fmla="*/ 4224232 w 8334627"/>
              <a:gd name="connsiteY75-534" fmla="*/ 126303 h 4794329"/>
              <a:gd name="connsiteX76-535" fmla="*/ 5685290 w 8334627"/>
              <a:gd name="connsiteY76-536" fmla="*/ 18853 h 4794329"/>
              <a:gd name="connsiteX77-537" fmla="*/ 5834155 w 8334627"/>
              <a:gd name="connsiteY77-538" fmla="*/ 80515 h 4794329"/>
              <a:gd name="connsiteX78-539" fmla="*/ 5834155 w 8334627"/>
              <a:gd name="connsiteY78-540" fmla="*/ 378245 h 4794329"/>
              <a:gd name="connsiteX79-541" fmla="*/ 3112471 w 8334627"/>
              <a:gd name="connsiteY79-542" fmla="*/ 3099928 h 4794329"/>
              <a:gd name="connsiteX80-543" fmla="*/ 2814741 w 8334627"/>
              <a:gd name="connsiteY80-544" fmla="*/ 3099928 h 4794329"/>
              <a:gd name="connsiteX81-545" fmla="*/ 2814742 w 8334627"/>
              <a:gd name="connsiteY81-546" fmla="*/ 3099928 h 4794329"/>
              <a:gd name="connsiteX82-547" fmla="*/ 2814742 w 8334627"/>
              <a:gd name="connsiteY82-548" fmla="*/ 2802198 h 4794329"/>
              <a:gd name="connsiteX83-549" fmla="*/ 5536425 w 8334627"/>
              <a:gd name="connsiteY83-550" fmla="*/ 80515 h 4794329"/>
              <a:gd name="connsiteX84-551" fmla="*/ 5685290 w 8334627"/>
              <a:gd name="connsiteY84-552" fmla="*/ 18853 h 4794329"/>
              <a:gd name="connsiteX85-553" fmla="*/ 5025413 w 8334627"/>
              <a:gd name="connsiteY85-554" fmla="*/ 0 h 4794329"/>
              <a:gd name="connsiteX86-555" fmla="*/ 5174278 w 8334627"/>
              <a:gd name="connsiteY86-556" fmla="*/ 61662 h 4794329"/>
              <a:gd name="connsiteX87-557" fmla="*/ 5174278 w 8334627"/>
              <a:gd name="connsiteY87-558" fmla="*/ 359392 h 4794329"/>
              <a:gd name="connsiteX88-559" fmla="*/ 3192598 w 8334627"/>
              <a:gd name="connsiteY88-560" fmla="*/ 2341071 h 4794329"/>
              <a:gd name="connsiteX89-561" fmla="*/ 2894867 w 8334627"/>
              <a:gd name="connsiteY89-562" fmla="*/ 2341071 h 4794329"/>
              <a:gd name="connsiteX90-563" fmla="*/ 2894869 w 8334627"/>
              <a:gd name="connsiteY90-564" fmla="*/ 2341071 h 4794329"/>
              <a:gd name="connsiteX91-565" fmla="*/ 2894869 w 8334627"/>
              <a:gd name="connsiteY91-566" fmla="*/ 2043341 h 4794329"/>
              <a:gd name="connsiteX92-567" fmla="*/ 4876548 w 8334627"/>
              <a:gd name="connsiteY92-568" fmla="*/ 61662 h 4794329"/>
              <a:gd name="connsiteX93-569" fmla="*/ 5025413 w 8334627"/>
              <a:gd name="connsiteY93-570" fmla="*/ 0 h 4794329"/>
              <a:gd name="connsiteX0-571" fmla="*/ 7187484 w 8328384"/>
              <a:gd name="connsiteY0-572" fmla="*/ 3202389 h 4794329"/>
              <a:gd name="connsiteX1-573" fmla="*/ 7336349 w 8328384"/>
              <a:gd name="connsiteY1-574" fmla="*/ 3264051 h 4794329"/>
              <a:gd name="connsiteX2-575" fmla="*/ 7336349 w 8328384"/>
              <a:gd name="connsiteY2-576" fmla="*/ 3561781 h 4794329"/>
              <a:gd name="connsiteX3-577" fmla="*/ 6675910 w 8328384"/>
              <a:gd name="connsiteY3-578" fmla="*/ 4222219 h 4794329"/>
              <a:gd name="connsiteX4-579" fmla="*/ 6378180 w 8328384"/>
              <a:gd name="connsiteY4-580" fmla="*/ 4222219 h 4794329"/>
              <a:gd name="connsiteX5-581" fmla="*/ 6378181 w 8328384"/>
              <a:gd name="connsiteY5-582" fmla="*/ 4222219 h 4794329"/>
              <a:gd name="connsiteX6-583" fmla="*/ 6378181 w 8328384"/>
              <a:gd name="connsiteY6-584" fmla="*/ 3924488 h 4794329"/>
              <a:gd name="connsiteX7-585" fmla="*/ 7038619 w 8328384"/>
              <a:gd name="connsiteY7-586" fmla="*/ 3264051 h 4794329"/>
              <a:gd name="connsiteX8-587" fmla="*/ 7187484 w 8328384"/>
              <a:gd name="connsiteY8-588" fmla="*/ 3202389 h 4794329"/>
              <a:gd name="connsiteX9-589" fmla="*/ 7154253 w 8328384"/>
              <a:gd name="connsiteY9-590" fmla="*/ 1896653 h 4794329"/>
              <a:gd name="connsiteX10-591" fmla="*/ 7303118 w 8328384"/>
              <a:gd name="connsiteY10-592" fmla="*/ 1958315 h 4794329"/>
              <a:gd name="connsiteX11-593" fmla="*/ 7303118 w 8328384"/>
              <a:gd name="connsiteY11-594" fmla="*/ 2256046 h 4794329"/>
              <a:gd name="connsiteX12-595" fmla="*/ 4826495 w 8328384"/>
              <a:gd name="connsiteY12-596" fmla="*/ 4732667 h 4794329"/>
              <a:gd name="connsiteX13-597" fmla="*/ 4528765 w 8328384"/>
              <a:gd name="connsiteY13-598" fmla="*/ 4732667 h 4794329"/>
              <a:gd name="connsiteX14-599" fmla="*/ 4528767 w 8328384"/>
              <a:gd name="connsiteY14-600" fmla="*/ 4732667 h 4794329"/>
              <a:gd name="connsiteX15-601" fmla="*/ 4528767 w 8328384"/>
              <a:gd name="connsiteY15-602" fmla="*/ 4434937 h 4794329"/>
              <a:gd name="connsiteX16-603" fmla="*/ 7005388 w 8328384"/>
              <a:gd name="connsiteY16-604" fmla="*/ 1958315 h 4794329"/>
              <a:gd name="connsiteX17-605" fmla="*/ 7154253 w 8328384"/>
              <a:gd name="connsiteY17-606" fmla="*/ 1896653 h 4794329"/>
              <a:gd name="connsiteX18-607" fmla="*/ 8117857 w 8328384"/>
              <a:gd name="connsiteY18-608" fmla="*/ 1606041 h 4794329"/>
              <a:gd name="connsiteX19-609" fmla="*/ 8266722 w 8328384"/>
              <a:gd name="connsiteY19-610" fmla="*/ 1667703 h 4794329"/>
              <a:gd name="connsiteX20-611" fmla="*/ 8266722 w 8328384"/>
              <a:gd name="connsiteY20-612" fmla="*/ 1965433 h 4794329"/>
              <a:gd name="connsiteX21-613" fmla="*/ 6381647 w 8328384"/>
              <a:gd name="connsiteY21-614" fmla="*/ 3850507 h 4794329"/>
              <a:gd name="connsiteX22-615" fmla="*/ 6083917 w 8328384"/>
              <a:gd name="connsiteY22-616" fmla="*/ 3850507 h 4794329"/>
              <a:gd name="connsiteX23-617" fmla="*/ 6083918 w 8328384"/>
              <a:gd name="connsiteY23-618" fmla="*/ 3850507 h 4794329"/>
              <a:gd name="connsiteX24-619" fmla="*/ 6083918 w 8328384"/>
              <a:gd name="connsiteY24-620" fmla="*/ 3552777 h 4794329"/>
              <a:gd name="connsiteX25-621" fmla="*/ 7968992 w 8328384"/>
              <a:gd name="connsiteY25-622" fmla="*/ 1667703 h 4794329"/>
              <a:gd name="connsiteX26-623" fmla="*/ 8117857 w 8328384"/>
              <a:gd name="connsiteY26-624" fmla="*/ 1606041 h 4794329"/>
              <a:gd name="connsiteX27-625" fmla="*/ 0 w 8328384"/>
              <a:gd name="connsiteY27-626" fmla="*/ 1576410 h 4794329"/>
              <a:gd name="connsiteX28-627" fmla="*/ 677527 w 8328384"/>
              <a:gd name="connsiteY28-628" fmla="*/ 2253937 h 4794329"/>
              <a:gd name="connsiteX29-629" fmla="*/ 0 w 8328384"/>
              <a:gd name="connsiteY29-630" fmla="*/ 1576410 h 4794329"/>
              <a:gd name="connsiteX30-631" fmla="*/ 7665818 w 8328384"/>
              <a:gd name="connsiteY30-632" fmla="*/ 717042 h 4794329"/>
              <a:gd name="connsiteX31-633" fmla="*/ 7814683 w 8328384"/>
              <a:gd name="connsiteY31-634" fmla="*/ 778704 h 4794329"/>
              <a:gd name="connsiteX32-635" fmla="*/ 7814683 w 8328384"/>
              <a:gd name="connsiteY32-636" fmla="*/ 1076435 h 4794329"/>
              <a:gd name="connsiteX33-637" fmla="*/ 4739492 w 8328384"/>
              <a:gd name="connsiteY33-638" fmla="*/ 4151624 h 4794329"/>
              <a:gd name="connsiteX34-639" fmla="*/ 4441762 w 8328384"/>
              <a:gd name="connsiteY34-640" fmla="*/ 4151624 h 4794329"/>
              <a:gd name="connsiteX35-641" fmla="*/ 4441763 w 8328384"/>
              <a:gd name="connsiteY35-642" fmla="*/ 4151624 h 4794329"/>
              <a:gd name="connsiteX36-643" fmla="*/ 4441763 w 8328384"/>
              <a:gd name="connsiteY36-644" fmla="*/ 3853894 h 4794329"/>
              <a:gd name="connsiteX37-645" fmla="*/ 7516953 w 8328384"/>
              <a:gd name="connsiteY37-646" fmla="*/ 778704 h 4794329"/>
              <a:gd name="connsiteX38-647" fmla="*/ 7665818 w 8328384"/>
              <a:gd name="connsiteY38-648" fmla="*/ 717042 h 4794329"/>
              <a:gd name="connsiteX39-649" fmla="*/ 7109580 w 8328384"/>
              <a:gd name="connsiteY39-650" fmla="*/ 598413 h 4794329"/>
              <a:gd name="connsiteX40-651" fmla="*/ 7258445 w 8328384"/>
              <a:gd name="connsiteY40-652" fmla="*/ 660075 h 4794329"/>
              <a:gd name="connsiteX41-653" fmla="*/ 7258445 w 8328384"/>
              <a:gd name="connsiteY41-654" fmla="*/ 957805 h 4794329"/>
              <a:gd name="connsiteX42-655" fmla="*/ 3512618 w 8328384"/>
              <a:gd name="connsiteY42-656" fmla="*/ 4703631 h 4794329"/>
              <a:gd name="connsiteX43-657" fmla="*/ 3214888 w 8328384"/>
              <a:gd name="connsiteY43-658" fmla="*/ 4703631 h 4794329"/>
              <a:gd name="connsiteX44-659" fmla="*/ 3214889 w 8328384"/>
              <a:gd name="connsiteY44-660" fmla="*/ 4703631 h 4794329"/>
              <a:gd name="connsiteX45-661" fmla="*/ 3214889 w 8328384"/>
              <a:gd name="connsiteY45-662" fmla="*/ 4405901 h 4794329"/>
              <a:gd name="connsiteX46-663" fmla="*/ 6960715 w 8328384"/>
              <a:gd name="connsiteY46-664" fmla="*/ 660075 h 4794329"/>
              <a:gd name="connsiteX47-665" fmla="*/ 7109580 w 8328384"/>
              <a:gd name="connsiteY47-666" fmla="*/ 598413 h 4794329"/>
              <a:gd name="connsiteX48-667" fmla="*/ 5839303 w 8328384"/>
              <a:gd name="connsiteY48-668" fmla="*/ 530016 h 4794329"/>
              <a:gd name="connsiteX49-669" fmla="*/ 5988168 w 8328384"/>
              <a:gd name="connsiteY49-670" fmla="*/ 591677 h 4794329"/>
              <a:gd name="connsiteX50-671" fmla="*/ 5988168 w 8328384"/>
              <a:gd name="connsiteY50-672" fmla="*/ 889408 h 4794329"/>
              <a:gd name="connsiteX51-673" fmla="*/ 2912977 w 8328384"/>
              <a:gd name="connsiteY51-674" fmla="*/ 3964597 h 4794329"/>
              <a:gd name="connsiteX52-675" fmla="*/ 2615248 w 8328384"/>
              <a:gd name="connsiteY52-676" fmla="*/ 3964597 h 4794329"/>
              <a:gd name="connsiteX53-677" fmla="*/ 2615249 w 8328384"/>
              <a:gd name="connsiteY53-678" fmla="*/ 3964597 h 4794329"/>
              <a:gd name="connsiteX54-679" fmla="*/ 2615249 w 8328384"/>
              <a:gd name="connsiteY54-680" fmla="*/ 3666867 h 4794329"/>
              <a:gd name="connsiteX55-681" fmla="*/ 5690438 w 8328384"/>
              <a:gd name="connsiteY55-682" fmla="*/ 591677 h 4794329"/>
              <a:gd name="connsiteX56-683" fmla="*/ 5839303 w 8328384"/>
              <a:gd name="connsiteY56-684" fmla="*/ 530016 h 4794329"/>
              <a:gd name="connsiteX57-685" fmla="*/ 6693121 w 8328384"/>
              <a:gd name="connsiteY57-686" fmla="*/ 347526 h 4794329"/>
              <a:gd name="connsiteX58-687" fmla="*/ 6841986 w 8328384"/>
              <a:gd name="connsiteY58-688" fmla="*/ 409188 h 4794329"/>
              <a:gd name="connsiteX59-689" fmla="*/ 6841986 w 8328384"/>
              <a:gd name="connsiteY59-690" fmla="*/ 706919 h 4794329"/>
              <a:gd name="connsiteX60-691" fmla="*/ 3766795 w 8328384"/>
              <a:gd name="connsiteY60-692" fmla="*/ 3782108 h 4794329"/>
              <a:gd name="connsiteX61-693" fmla="*/ 3469065 w 8328384"/>
              <a:gd name="connsiteY61-694" fmla="*/ 3782108 h 4794329"/>
              <a:gd name="connsiteX62-695" fmla="*/ 3469066 w 8328384"/>
              <a:gd name="connsiteY62-696" fmla="*/ 3782108 h 4794329"/>
              <a:gd name="connsiteX63-697" fmla="*/ 3469066 w 8328384"/>
              <a:gd name="connsiteY63-698" fmla="*/ 3484378 h 4794329"/>
              <a:gd name="connsiteX64-699" fmla="*/ 6544256 w 8328384"/>
              <a:gd name="connsiteY64-700" fmla="*/ 409188 h 4794329"/>
              <a:gd name="connsiteX65-701" fmla="*/ 6693121 w 8328384"/>
              <a:gd name="connsiteY65-702" fmla="*/ 347526 h 4794329"/>
              <a:gd name="connsiteX66-703" fmla="*/ 4217989 w 8328384"/>
              <a:gd name="connsiteY66-704" fmla="*/ 126303 h 4794329"/>
              <a:gd name="connsiteX67-705" fmla="*/ 4366854 w 8328384"/>
              <a:gd name="connsiteY67-706" fmla="*/ 187965 h 4794329"/>
              <a:gd name="connsiteX68-707" fmla="*/ 4366854 w 8328384"/>
              <a:gd name="connsiteY68-708" fmla="*/ 485695 h 4794329"/>
              <a:gd name="connsiteX69-709" fmla="*/ 3108136 w 8328384"/>
              <a:gd name="connsiteY69-710" fmla="*/ 1744412 h 4794329"/>
              <a:gd name="connsiteX70-711" fmla="*/ 2810405 w 8328384"/>
              <a:gd name="connsiteY70-712" fmla="*/ 1744412 h 4794329"/>
              <a:gd name="connsiteX71-713" fmla="*/ 2810407 w 8328384"/>
              <a:gd name="connsiteY71-714" fmla="*/ 1744412 h 4794329"/>
              <a:gd name="connsiteX72-715" fmla="*/ 2810407 w 8328384"/>
              <a:gd name="connsiteY72-716" fmla="*/ 1446682 h 4794329"/>
              <a:gd name="connsiteX73-717" fmla="*/ 4069124 w 8328384"/>
              <a:gd name="connsiteY73-718" fmla="*/ 187965 h 4794329"/>
              <a:gd name="connsiteX74-719" fmla="*/ 4217989 w 8328384"/>
              <a:gd name="connsiteY74-720" fmla="*/ 126303 h 4794329"/>
              <a:gd name="connsiteX75-721" fmla="*/ 5679047 w 8328384"/>
              <a:gd name="connsiteY75-722" fmla="*/ 18853 h 4794329"/>
              <a:gd name="connsiteX76-723" fmla="*/ 5827912 w 8328384"/>
              <a:gd name="connsiteY76-724" fmla="*/ 80515 h 4794329"/>
              <a:gd name="connsiteX77-725" fmla="*/ 5827912 w 8328384"/>
              <a:gd name="connsiteY77-726" fmla="*/ 378245 h 4794329"/>
              <a:gd name="connsiteX78-727" fmla="*/ 3106228 w 8328384"/>
              <a:gd name="connsiteY78-728" fmla="*/ 3099928 h 4794329"/>
              <a:gd name="connsiteX79-729" fmla="*/ 2808498 w 8328384"/>
              <a:gd name="connsiteY79-730" fmla="*/ 3099928 h 4794329"/>
              <a:gd name="connsiteX80-731" fmla="*/ 2808499 w 8328384"/>
              <a:gd name="connsiteY80-732" fmla="*/ 3099928 h 4794329"/>
              <a:gd name="connsiteX81-733" fmla="*/ 2808499 w 8328384"/>
              <a:gd name="connsiteY81-734" fmla="*/ 2802198 h 4794329"/>
              <a:gd name="connsiteX82-735" fmla="*/ 5530182 w 8328384"/>
              <a:gd name="connsiteY82-736" fmla="*/ 80515 h 4794329"/>
              <a:gd name="connsiteX83-737" fmla="*/ 5679047 w 8328384"/>
              <a:gd name="connsiteY83-738" fmla="*/ 18853 h 4794329"/>
              <a:gd name="connsiteX84-739" fmla="*/ 5019170 w 8328384"/>
              <a:gd name="connsiteY84-740" fmla="*/ 0 h 4794329"/>
              <a:gd name="connsiteX85-741" fmla="*/ 5168035 w 8328384"/>
              <a:gd name="connsiteY85-742" fmla="*/ 61662 h 4794329"/>
              <a:gd name="connsiteX86-743" fmla="*/ 5168035 w 8328384"/>
              <a:gd name="connsiteY86-744" fmla="*/ 359392 h 4794329"/>
              <a:gd name="connsiteX87-745" fmla="*/ 3186355 w 8328384"/>
              <a:gd name="connsiteY87-746" fmla="*/ 2341071 h 4794329"/>
              <a:gd name="connsiteX88-747" fmla="*/ 2888624 w 8328384"/>
              <a:gd name="connsiteY88-748" fmla="*/ 2341071 h 4794329"/>
              <a:gd name="connsiteX89-749" fmla="*/ 2888626 w 8328384"/>
              <a:gd name="connsiteY89-750" fmla="*/ 2341071 h 4794329"/>
              <a:gd name="connsiteX90-751" fmla="*/ 2888626 w 8328384"/>
              <a:gd name="connsiteY90-752" fmla="*/ 2043341 h 4794329"/>
              <a:gd name="connsiteX91-753" fmla="*/ 4870305 w 8328384"/>
              <a:gd name="connsiteY91-754" fmla="*/ 61662 h 4794329"/>
              <a:gd name="connsiteX92-755" fmla="*/ 5019170 w 8328384"/>
              <a:gd name="connsiteY92-756" fmla="*/ 0 h 4794329"/>
              <a:gd name="connsiteX0-757" fmla="*/ 4633897 w 5774797"/>
              <a:gd name="connsiteY0-758" fmla="*/ 3202389 h 4794329"/>
              <a:gd name="connsiteX1-759" fmla="*/ 4782762 w 5774797"/>
              <a:gd name="connsiteY1-760" fmla="*/ 3264051 h 4794329"/>
              <a:gd name="connsiteX2-761" fmla="*/ 4782762 w 5774797"/>
              <a:gd name="connsiteY2-762" fmla="*/ 3561781 h 4794329"/>
              <a:gd name="connsiteX3-763" fmla="*/ 4122323 w 5774797"/>
              <a:gd name="connsiteY3-764" fmla="*/ 4222219 h 4794329"/>
              <a:gd name="connsiteX4-765" fmla="*/ 3824593 w 5774797"/>
              <a:gd name="connsiteY4-766" fmla="*/ 4222219 h 4794329"/>
              <a:gd name="connsiteX5-767" fmla="*/ 3824594 w 5774797"/>
              <a:gd name="connsiteY5-768" fmla="*/ 4222219 h 4794329"/>
              <a:gd name="connsiteX6-769" fmla="*/ 3824594 w 5774797"/>
              <a:gd name="connsiteY6-770" fmla="*/ 3924488 h 4794329"/>
              <a:gd name="connsiteX7-771" fmla="*/ 4485032 w 5774797"/>
              <a:gd name="connsiteY7-772" fmla="*/ 3264051 h 4794329"/>
              <a:gd name="connsiteX8-773" fmla="*/ 4633897 w 5774797"/>
              <a:gd name="connsiteY8-774" fmla="*/ 3202389 h 4794329"/>
              <a:gd name="connsiteX9-775" fmla="*/ 4600666 w 5774797"/>
              <a:gd name="connsiteY9-776" fmla="*/ 1896653 h 4794329"/>
              <a:gd name="connsiteX10-777" fmla="*/ 4749531 w 5774797"/>
              <a:gd name="connsiteY10-778" fmla="*/ 1958315 h 4794329"/>
              <a:gd name="connsiteX11-779" fmla="*/ 4749531 w 5774797"/>
              <a:gd name="connsiteY11-780" fmla="*/ 2256046 h 4794329"/>
              <a:gd name="connsiteX12-781" fmla="*/ 2272908 w 5774797"/>
              <a:gd name="connsiteY12-782" fmla="*/ 4732667 h 4794329"/>
              <a:gd name="connsiteX13-783" fmla="*/ 1975178 w 5774797"/>
              <a:gd name="connsiteY13-784" fmla="*/ 4732667 h 4794329"/>
              <a:gd name="connsiteX14-785" fmla="*/ 1975180 w 5774797"/>
              <a:gd name="connsiteY14-786" fmla="*/ 4732667 h 4794329"/>
              <a:gd name="connsiteX15-787" fmla="*/ 1975180 w 5774797"/>
              <a:gd name="connsiteY15-788" fmla="*/ 4434937 h 4794329"/>
              <a:gd name="connsiteX16-789" fmla="*/ 4451801 w 5774797"/>
              <a:gd name="connsiteY16-790" fmla="*/ 1958315 h 4794329"/>
              <a:gd name="connsiteX17-791" fmla="*/ 4600666 w 5774797"/>
              <a:gd name="connsiteY17-792" fmla="*/ 1896653 h 4794329"/>
              <a:gd name="connsiteX18-793" fmla="*/ 5564270 w 5774797"/>
              <a:gd name="connsiteY18-794" fmla="*/ 1606041 h 4794329"/>
              <a:gd name="connsiteX19-795" fmla="*/ 5713135 w 5774797"/>
              <a:gd name="connsiteY19-796" fmla="*/ 1667703 h 4794329"/>
              <a:gd name="connsiteX20-797" fmla="*/ 5713135 w 5774797"/>
              <a:gd name="connsiteY20-798" fmla="*/ 1965433 h 4794329"/>
              <a:gd name="connsiteX21-799" fmla="*/ 3828060 w 5774797"/>
              <a:gd name="connsiteY21-800" fmla="*/ 3850507 h 4794329"/>
              <a:gd name="connsiteX22-801" fmla="*/ 3530330 w 5774797"/>
              <a:gd name="connsiteY22-802" fmla="*/ 3850507 h 4794329"/>
              <a:gd name="connsiteX23-803" fmla="*/ 3530331 w 5774797"/>
              <a:gd name="connsiteY23-804" fmla="*/ 3850507 h 4794329"/>
              <a:gd name="connsiteX24-805" fmla="*/ 3530331 w 5774797"/>
              <a:gd name="connsiteY24-806" fmla="*/ 3552777 h 4794329"/>
              <a:gd name="connsiteX25-807" fmla="*/ 5415405 w 5774797"/>
              <a:gd name="connsiteY25-808" fmla="*/ 1667703 h 4794329"/>
              <a:gd name="connsiteX26-809" fmla="*/ 5564270 w 5774797"/>
              <a:gd name="connsiteY26-810" fmla="*/ 1606041 h 4794329"/>
              <a:gd name="connsiteX27-811" fmla="*/ 5112231 w 5774797"/>
              <a:gd name="connsiteY27-812" fmla="*/ 717042 h 4794329"/>
              <a:gd name="connsiteX28-813" fmla="*/ 5261096 w 5774797"/>
              <a:gd name="connsiteY28-814" fmla="*/ 778704 h 4794329"/>
              <a:gd name="connsiteX29-815" fmla="*/ 5261096 w 5774797"/>
              <a:gd name="connsiteY29-816" fmla="*/ 1076435 h 4794329"/>
              <a:gd name="connsiteX30-817" fmla="*/ 2185905 w 5774797"/>
              <a:gd name="connsiteY30-818" fmla="*/ 4151624 h 4794329"/>
              <a:gd name="connsiteX31-819" fmla="*/ 1888175 w 5774797"/>
              <a:gd name="connsiteY31-820" fmla="*/ 4151624 h 4794329"/>
              <a:gd name="connsiteX32-821" fmla="*/ 1888176 w 5774797"/>
              <a:gd name="connsiteY32-822" fmla="*/ 4151624 h 4794329"/>
              <a:gd name="connsiteX33-823" fmla="*/ 1888176 w 5774797"/>
              <a:gd name="connsiteY33-824" fmla="*/ 3853894 h 4794329"/>
              <a:gd name="connsiteX34-825" fmla="*/ 4963366 w 5774797"/>
              <a:gd name="connsiteY34-826" fmla="*/ 778704 h 4794329"/>
              <a:gd name="connsiteX35-827" fmla="*/ 5112231 w 5774797"/>
              <a:gd name="connsiteY35-828" fmla="*/ 717042 h 4794329"/>
              <a:gd name="connsiteX36-829" fmla="*/ 4555993 w 5774797"/>
              <a:gd name="connsiteY36-830" fmla="*/ 598413 h 4794329"/>
              <a:gd name="connsiteX37-831" fmla="*/ 4704858 w 5774797"/>
              <a:gd name="connsiteY37-832" fmla="*/ 660075 h 4794329"/>
              <a:gd name="connsiteX38-833" fmla="*/ 4704858 w 5774797"/>
              <a:gd name="connsiteY38-834" fmla="*/ 957805 h 4794329"/>
              <a:gd name="connsiteX39-835" fmla="*/ 959031 w 5774797"/>
              <a:gd name="connsiteY39-836" fmla="*/ 4703631 h 4794329"/>
              <a:gd name="connsiteX40-837" fmla="*/ 661301 w 5774797"/>
              <a:gd name="connsiteY40-838" fmla="*/ 4703631 h 4794329"/>
              <a:gd name="connsiteX41-839" fmla="*/ 661302 w 5774797"/>
              <a:gd name="connsiteY41-840" fmla="*/ 4703631 h 4794329"/>
              <a:gd name="connsiteX42-841" fmla="*/ 661302 w 5774797"/>
              <a:gd name="connsiteY42-842" fmla="*/ 4405901 h 4794329"/>
              <a:gd name="connsiteX43-843" fmla="*/ 4407128 w 5774797"/>
              <a:gd name="connsiteY43-844" fmla="*/ 660075 h 4794329"/>
              <a:gd name="connsiteX44-845" fmla="*/ 4555993 w 5774797"/>
              <a:gd name="connsiteY44-846" fmla="*/ 598413 h 4794329"/>
              <a:gd name="connsiteX45-847" fmla="*/ 3285716 w 5774797"/>
              <a:gd name="connsiteY45-848" fmla="*/ 530016 h 4794329"/>
              <a:gd name="connsiteX46-849" fmla="*/ 3434581 w 5774797"/>
              <a:gd name="connsiteY46-850" fmla="*/ 591677 h 4794329"/>
              <a:gd name="connsiteX47-851" fmla="*/ 3434581 w 5774797"/>
              <a:gd name="connsiteY47-852" fmla="*/ 889408 h 4794329"/>
              <a:gd name="connsiteX48-853" fmla="*/ 359390 w 5774797"/>
              <a:gd name="connsiteY48-854" fmla="*/ 3964597 h 4794329"/>
              <a:gd name="connsiteX49-855" fmla="*/ 61661 w 5774797"/>
              <a:gd name="connsiteY49-856" fmla="*/ 3964597 h 4794329"/>
              <a:gd name="connsiteX50-857" fmla="*/ 61662 w 5774797"/>
              <a:gd name="connsiteY50-858" fmla="*/ 3964597 h 4794329"/>
              <a:gd name="connsiteX51-859" fmla="*/ 61662 w 5774797"/>
              <a:gd name="connsiteY51-860" fmla="*/ 3666867 h 4794329"/>
              <a:gd name="connsiteX52-861" fmla="*/ 3136851 w 5774797"/>
              <a:gd name="connsiteY52-862" fmla="*/ 591677 h 4794329"/>
              <a:gd name="connsiteX53-863" fmla="*/ 3285716 w 5774797"/>
              <a:gd name="connsiteY53-864" fmla="*/ 530016 h 4794329"/>
              <a:gd name="connsiteX54-865" fmla="*/ 4139534 w 5774797"/>
              <a:gd name="connsiteY54-866" fmla="*/ 347526 h 4794329"/>
              <a:gd name="connsiteX55-867" fmla="*/ 4288399 w 5774797"/>
              <a:gd name="connsiteY55-868" fmla="*/ 409188 h 4794329"/>
              <a:gd name="connsiteX56-869" fmla="*/ 4288399 w 5774797"/>
              <a:gd name="connsiteY56-870" fmla="*/ 706919 h 4794329"/>
              <a:gd name="connsiteX57-871" fmla="*/ 1213208 w 5774797"/>
              <a:gd name="connsiteY57-872" fmla="*/ 3782108 h 4794329"/>
              <a:gd name="connsiteX58-873" fmla="*/ 915478 w 5774797"/>
              <a:gd name="connsiteY58-874" fmla="*/ 3782108 h 4794329"/>
              <a:gd name="connsiteX59-875" fmla="*/ 915479 w 5774797"/>
              <a:gd name="connsiteY59-876" fmla="*/ 3782108 h 4794329"/>
              <a:gd name="connsiteX60-877" fmla="*/ 915479 w 5774797"/>
              <a:gd name="connsiteY60-878" fmla="*/ 3484378 h 4794329"/>
              <a:gd name="connsiteX61-879" fmla="*/ 3990669 w 5774797"/>
              <a:gd name="connsiteY61-880" fmla="*/ 409188 h 4794329"/>
              <a:gd name="connsiteX62-881" fmla="*/ 4139534 w 5774797"/>
              <a:gd name="connsiteY62-882" fmla="*/ 347526 h 4794329"/>
              <a:gd name="connsiteX63-883" fmla="*/ 1664402 w 5774797"/>
              <a:gd name="connsiteY63-884" fmla="*/ 126303 h 4794329"/>
              <a:gd name="connsiteX64-885" fmla="*/ 1813267 w 5774797"/>
              <a:gd name="connsiteY64-886" fmla="*/ 187965 h 4794329"/>
              <a:gd name="connsiteX65-887" fmla="*/ 1813267 w 5774797"/>
              <a:gd name="connsiteY65-888" fmla="*/ 485695 h 4794329"/>
              <a:gd name="connsiteX66-889" fmla="*/ 554549 w 5774797"/>
              <a:gd name="connsiteY66-890" fmla="*/ 1744412 h 4794329"/>
              <a:gd name="connsiteX67-891" fmla="*/ 256818 w 5774797"/>
              <a:gd name="connsiteY67-892" fmla="*/ 1744412 h 4794329"/>
              <a:gd name="connsiteX68-893" fmla="*/ 256820 w 5774797"/>
              <a:gd name="connsiteY68-894" fmla="*/ 1744412 h 4794329"/>
              <a:gd name="connsiteX69-895" fmla="*/ 256820 w 5774797"/>
              <a:gd name="connsiteY69-896" fmla="*/ 1446682 h 4794329"/>
              <a:gd name="connsiteX70-897" fmla="*/ 1515537 w 5774797"/>
              <a:gd name="connsiteY70-898" fmla="*/ 187965 h 4794329"/>
              <a:gd name="connsiteX71-899" fmla="*/ 1664402 w 5774797"/>
              <a:gd name="connsiteY71-900" fmla="*/ 126303 h 4794329"/>
              <a:gd name="connsiteX72-901" fmla="*/ 3125460 w 5774797"/>
              <a:gd name="connsiteY72-902" fmla="*/ 18853 h 4794329"/>
              <a:gd name="connsiteX73-903" fmla="*/ 3274325 w 5774797"/>
              <a:gd name="connsiteY73-904" fmla="*/ 80515 h 4794329"/>
              <a:gd name="connsiteX74-905" fmla="*/ 3274325 w 5774797"/>
              <a:gd name="connsiteY74-906" fmla="*/ 378245 h 4794329"/>
              <a:gd name="connsiteX75-907" fmla="*/ 552641 w 5774797"/>
              <a:gd name="connsiteY75-908" fmla="*/ 3099928 h 4794329"/>
              <a:gd name="connsiteX76-909" fmla="*/ 254911 w 5774797"/>
              <a:gd name="connsiteY76-910" fmla="*/ 3099928 h 4794329"/>
              <a:gd name="connsiteX77-911" fmla="*/ 254912 w 5774797"/>
              <a:gd name="connsiteY77-912" fmla="*/ 3099928 h 4794329"/>
              <a:gd name="connsiteX78-913" fmla="*/ 254912 w 5774797"/>
              <a:gd name="connsiteY78-914" fmla="*/ 2802198 h 4794329"/>
              <a:gd name="connsiteX79-915" fmla="*/ 2976595 w 5774797"/>
              <a:gd name="connsiteY79-916" fmla="*/ 80515 h 4794329"/>
              <a:gd name="connsiteX80-917" fmla="*/ 3125460 w 5774797"/>
              <a:gd name="connsiteY80-918" fmla="*/ 18853 h 4794329"/>
              <a:gd name="connsiteX81-919" fmla="*/ 2465583 w 5774797"/>
              <a:gd name="connsiteY81-920" fmla="*/ 0 h 4794329"/>
              <a:gd name="connsiteX82-921" fmla="*/ 2614448 w 5774797"/>
              <a:gd name="connsiteY82-922" fmla="*/ 61662 h 4794329"/>
              <a:gd name="connsiteX83-923" fmla="*/ 2614448 w 5774797"/>
              <a:gd name="connsiteY83-924" fmla="*/ 359392 h 4794329"/>
              <a:gd name="connsiteX84-925" fmla="*/ 632768 w 5774797"/>
              <a:gd name="connsiteY84-926" fmla="*/ 2341071 h 4794329"/>
              <a:gd name="connsiteX85-927" fmla="*/ 335037 w 5774797"/>
              <a:gd name="connsiteY85-928" fmla="*/ 2341071 h 4794329"/>
              <a:gd name="connsiteX86-929" fmla="*/ 335039 w 5774797"/>
              <a:gd name="connsiteY86-930" fmla="*/ 2341071 h 4794329"/>
              <a:gd name="connsiteX87-931" fmla="*/ 335039 w 5774797"/>
              <a:gd name="connsiteY87-932" fmla="*/ 2043341 h 4794329"/>
              <a:gd name="connsiteX88-933" fmla="*/ 2316718 w 5774797"/>
              <a:gd name="connsiteY88-934" fmla="*/ 61662 h 4794329"/>
              <a:gd name="connsiteX89-935" fmla="*/ 2465583 w 5774797"/>
              <a:gd name="connsiteY89-936" fmla="*/ 0 h 479432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blipFill>
            <a:blip r:embed="rId4"/>
            <a:stretch>
              <a:fillRect l="-48000" r="-14000"/>
            </a:stretch>
          </a:blipFill>
        </p:spPr>
      </p:pic>
      <p:sp>
        <p:nvSpPr>
          <p:cNvPr id="24" name="矩形 23">
            <a:extLst>
              <a:ext uri="{FF2B5EF4-FFF2-40B4-BE49-F238E27FC236}">
                <a16:creationId xmlns="" xmlns:a16="http://schemas.microsoft.com/office/drawing/2014/main" id="{F4825205-F957-4863-830B-CAE7BFA7E7FE}"/>
              </a:ext>
            </a:extLst>
          </p:cNvPr>
          <p:cNvSpPr/>
          <p:nvPr/>
        </p:nvSpPr>
        <p:spPr>
          <a:xfrm>
            <a:off x="971602" y="1347614"/>
            <a:ext cx="7760615" cy="2300622"/>
          </a:xfrm>
          <a:prstGeom prst="rect">
            <a:avLst/>
          </a:prstGeom>
        </p:spPr>
        <p:txBody>
          <a:bodyPr wrap="square" lIns="68465" tIns="34232" rIns="68465" bIns="34232">
            <a:spAutoFit/>
          </a:bodyPr>
          <a:lstStyle/>
          <a:p>
            <a:pPr marL="385022" indent="-385022">
              <a:lnSpc>
                <a:spcPts val="2520"/>
              </a:lnSpc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zh-TW" altLang="en-US" sz="21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為何選擇臺灣</a:t>
            </a:r>
            <a:endParaRPr lang="en-US" altLang="zh-TW" sz="21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85022" indent="-385022">
              <a:lnSpc>
                <a:spcPts val="2520"/>
              </a:lnSpc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zh-TW" altLang="en-US" sz="21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臺灣外人直接投資</a:t>
            </a:r>
            <a:endParaRPr lang="en-US" altLang="zh-TW" sz="21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85022" indent="-385022">
              <a:lnSpc>
                <a:spcPts val="2520"/>
              </a:lnSpc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zh-TW" altLang="en-US" sz="21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臺灣</a:t>
            </a:r>
            <a:r>
              <a:rPr lang="zh-TW" altLang="en-US" sz="2100" b="1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的投資機會</a:t>
            </a:r>
            <a:endParaRPr lang="en-US" altLang="zh-TW" sz="21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85022" indent="-385022">
              <a:lnSpc>
                <a:spcPts val="2520"/>
              </a:lnSpc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zh-TW" altLang="en-US" sz="21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投資服務</a:t>
            </a:r>
            <a:endParaRPr lang="en-US" altLang="zh-TW" sz="21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7048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251520" y="51472"/>
            <a:ext cx="8352928" cy="923330"/>
          </a:xfrm>
          <a:prstGeom prst="rect">
            <a:avLst/>
          </a:prstGeom>
        </p:spPr>
        <p:txBody>
          <a:bodyPr wrap="square" lIns="91269" tIns="45635" rIns="91269" bIns="45635">
            <a:spAutoFit/>
          </a:bodyPr>
          <a:lstStyle/>
          <a:p>
            <a:r>
              <a:rPr lang="zh-TW" alt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為何選擇臺灣</a:t>
            </a:r>
            <a:endParaRPr lang="en-US" altLang="zh-TW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臺灣投資環境優勢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34" y="974802"/>
            <a:ext cx="2124359" cy="1102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263677" y="2176507"/>
            <a:ext cx="1944216" cy="1938992"/>
          </a:xfrm>
          <a:prstGeom prst="rect">
            <a:avLst/>
          </a:prstGeom>
        </p:spPr>
        <p:txBody>
          <a:bodyPr wrap="square" lIns="91269" tIns="45635" rIns="91269" bIns="45635">
            <a:spAutoFit/>
          </a:bodyPr>
          <a:lstStyle/>
          <a:p>
            <a:r>
              <a:rPr kumimoji="1" lang="en-US" altLang="zh-TW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#3</a:t>
            </a:r>
            <a:r>
              <a:rPr kumimoji="1" lang="zh-TW" altLang="en-US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en-US" altLang="zh-TW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最佳投資地點</a:t>
            </a:r>
            <a:r>
              <a:rPr lang="en-US" altLang="zh-CN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r>
              <a:rPr kumimoji="1"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1" lang="en-US" altLang="zh-TW" sz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2020</a:t>
            </a:r>
            <a:r>
              <a:rPr lang="zh-TW" altLang="en-US" sz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CN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BERI Report)</a:t>
            </a:r>
          </a:p>
          <a:p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kumimoji="1"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#</a:t>
            </a:r>
            <a:r>
              <a:rPr kumimoji="1" lang="en-US" altLang="zh-TW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kumimoji="1" lang="zh-TW" altLang="en-US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經商</a:t>
            </a:r>
            <a:r>
              <a:rPr kumimoji="1"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便利度</a:t>
            </a:r>
            <a:r>
              <a:rPr kumimoji="1" lang="en-US" altLang="zh-CN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r>
              <a:rPr lang="en-US" altLang="zh-CN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2020</a:t>
            </a:r>
            <a:r>
              <a:rPr lang="en-US" altLang="zh-CN" sz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CN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World Bank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Doing Business Report)</a:t>
            </a:r>
            <a:endParaRPr kumimoji="1"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kumimoji="1"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#3</a:t>
            </a:r>
            <a:r>
              <a:rPr kumimoji="1"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聚落發展程度</a:t>
            </a:r>
            <a:r>
              <a:rPr kumimoji="1"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lvl="0"/>
            <a:r>
              <a:rPr lang="en-US" altLang="zh-TW" sz="10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(2019 World Economic Forum Global Competitiveness Report) </a:t>
            </a:r>
            <a:endParaRPr kumimoji="1"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856" y="976311"/>
            <a:ext cx="2124000" cy="110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>
          <a:xfrm>
            <a:off x="2406190" y="2198907"/>
            <a:ext cx="2268015" cy="1323268"/>
          </a:xfrm>
          <a:prstGeom prst="rect">
            <a:avLst/>
          </a:prstGeom>
        </p:spPr>
        <p:txBody>
          <a:bodyPr wrap="square" lIns="91269" tIns="45635" rIns="91269" bIns="45635">
            <a:spAutoFit/>
          </a:bodyPr>
          <a:lstStyle/>
          <a:p>
            <a:r>
              <a:rPr lang="en-US" alt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entury Gothic" pitchFamily="34" charset="0"/>
              </a:rPr>
              <a:t>49%</a:t>
            </a:r>
            <a:r>
              <a:rPr lang="zh-TW" altLang="en-US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entury Gothic" pitchFamily="34" charset="0"/>
              </a:rPr>
              <a:t>的人口擁有大學以上學歷</a:t>
            </a:r>
            <a:endParaRPr lang="en-US" altLang="zh-TW" sz="12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Century Gothic" pitchFamily="34" charset="0"/>
            </a:endParaRPr>
          </a:p>
          <a:p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kumimoji="1"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#3 </a:t>
            </a:r>
            <a:r>
              <a:rPr kumimoji="1"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亞洲人才排名</a:t>
            </a:r>
            <a:endParaRPr kumimoji="1"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kumimoji="1"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1" lang="en-US" altLang="zh-TW" sz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2020 </a:t>
            </a:r>
            <a:r>
              <a:rPr kumimoji="1"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IMD Talent Ranking)</a:t>
            </a:r>
          </a:p>
          <a:p>
            <a:endParaRPr kumimoji="1"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entury Gothic 標準體" charset="0"/>
                <a:sym typeface="Century Gothic" pitchFamily="34" charset="0"/>
              </a:rPr>
              <a:t>#5 </a:t>
            </a:r>
            <a:r>
              <a:rPr lang="zh-TW" altLang="en-US" sz="12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entury Gothic 標準體" charset="0"/>
                <a:sym typeface="Century Gothic" pitchFamily="34" charset="0"/>
              </a:rPr>
              <a:t>科學領域畢業人才</a:t>
            </a:r>
            <a:endParaRPr lang="zh-TW" altLang="en-US" sz="12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entury Gothic 標準體" charset="0"/>
              <a:sym typeface="Century Gothic" pitchFamily="34" charset="0"/>
            </a:endParaRPr>
          </a:p>
          <a:p>
            <a:r>
              <a:rPr lang="en-US" altLang="zh-TW" sz="1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entury Gothic 標準體" charset="0"/>
                <a:sym typeface="Century Gothic" pitchFamily="34" charset="0"/>
              </a:rPr>
              <a:t>(</a:t>
            </a:r>
            <a:r>
              <a:rPr lang="en-US" altLang="zh-TW" sz="10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entury Gothic 標準體" charset="0"/>
                <a:sym typeface="Century Gothic" pitchFamily="34" charset="0"/>
              </a:rPr>
              <a:t>2020 </a:t>
            </a:r>
            <a:r>
              <a:rPr lang="en-US" altLang="zh-TW" sz="1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entury Gothic 標準體" charset="0"/>
                <a:sym typeface="Century Gothic" pitchFamily="34" charset="0"/>
              </a:rPr>
              <a:t>IMD Talent Ranking)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924" y="976311"/>
            <a:ext cx="2127744" cy="1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301" y="974802"/>
            <a:ext cx="2123137" cy="1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矩形 11"/>
          <p:cNvSpPr/>
          <p:nvPr/>
        </p:nvSpPr>
        <p:spPr>
          <a:xfrm>
            <a:off x="4674205" y="2198903"/>
            <a:ext cx="2069976" cy="1384995"/>
          </a:xfrm>
          <a:prstGeom prst="rect">
            <a:avLst/>
          </a:prstGeom>
        </p:spPr>
        <p:txBody>
          <a:bodyPr wrap="square" lIns="91269" tIns="45635" rIns="91269" bIns="45635">
            <a:spAutoFit/>
          </a:bodyPr>
          <a:lstStyle/>
          <a:p>
            <a:pPr marL="285209" indent="-285209">
              <a:buFont typeface="Arial" panose="020B0604020202020204" pitchFamily="34" charset="0"/>
              <a:buChar char="•"/>
            </a:pP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智財法規符合國際標準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</a:p>
          <a:p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209" indent="-285209">
              <a:buFont typeface="Arial" panose="020B0604020202020204" pitchFamily="34" charset="0"/>
              <a:buChar char="•"/>
            </a:pP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智財警察致力於執法</a:t>
            </a:r>
            <a:endParaRPr kumimoji="1"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209" indent="-285209">
              <a:buFont typeface="Arial" panose="020B0604020202020204" pitchFamily="34" charset="0"/>
              <a:buChar char="•"/>
            </a:pP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營業秘密保護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209" indent="-285209">
              <a:buFont typeface="Arial" panose="020B0604020202020204" pitchFamily="34" charset="0"/>
              <a:buChar char="•"/>
            </a:pP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尊重智財保護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sp>
        <p:nvSpPr>
          <p:cNvPr id="13" name="矩形 12"/>
          <p:cNvSpPr/>
          <p:nvPr/>
        </p:nvSpPr>
        <p:spPr>
          <a:xfrm>
            <a:off x="6933045" y="2199396"/>
            <a:ext cx="1959435" cy="1754326"/>
          </a:xfrm>
          <a:prstGeom prst="rect">
            <a:avLst/>
          </a:prstGeom>
        </p:spPr>
        <p:txBody>
          <a:bodyPr wrap="square" lIns="91269" tIns="45635" rIns="91269" bIns="45635">
            <a:spAutoFit/>
          </a:bodyPr>
          <a:lstStyle/>
          <a:p>
            <a:pPr marL="285209" indent="-285209">
              <a:buFont typeface="Arial" panose="020B0604020202020204" pitchFamily="34" charset="0"/>
              <a:buChar char="•"/>
            </a:pP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半導體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</a:p>
          <a:p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209" indent="-285209">
              <a:buFont typeface="Arial" panose="020B0604020202020204" pitchFamily="34" charset="0"/>
              <a:buChar char="•"/>
            </a:pP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顯示器</a:t>
            </a:r>
            <a:endParaRPr kumimoji="1"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209" indent="-285209">
              <a:buFont typeface="Arial" panose="020B0604020202020204" pitchFamily="34" charset="0"/>
              <a:buChar char="•"/>
            </a:pP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機械零組件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209" indent="-285209">
              <a:buFont typeface="Arial" panose="020B0604020202020204" pitchFamily="34" charset="0"/>
              <a:buChar char="•"/>
            </a:pP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電子零組件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209" indent="-285209">
              <a:buFont typeface="Arial" panose="020B0604020202020204" pitchFamily="34" charset="0"/>
              <a:buChar char="•"/>
            </a:pP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汽車零組件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2085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7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矩形 20"/>
          <p:cNvSpPr/>
          <p:nvPr/>
        </p:nvSpPr>
        <p:spPr>
          <a:xfrm>
            <a:off x="339274" y="80578"/>
            <a:ext cx="8337182" cy="923330"/>
          </a:xfrm>
          <a:prstGeom prst="rect">
            <a:avLst/>
          </a:prstGeom>
        </p:spPr>
        <p:txBody>
          <a:bodyPr wrap="square" lIns="91269" tIns="45635" rIns="91269" bIns="45635">
            <a:spAutoFit/>
          </a:bodyPr>
          <a:lstStyle/>
          <a:p>
            <a:r>
              <a:rPr lang="zh-TW" alt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為何選擇臺灣</a:t>
            </a:r>
            <a:endParaRPr lang="en-US" altLang="zh-TW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穩健的經濟動能</a:t>
            </a:r>
            <a:endParaRPr lang="en-US" altLang="zh-TW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1013" y="4460641"/>
            <a:ext cx="1529240" cy="246050"/>
          </a:xfrm>
          <a:prstGeom prst="rect">
            <a:avLst/>
          </a:prstGeom>
        </p:spPr>
        <p:txBody>
          <a:bodyPr wrap="none" lIns="91269" tIns="45635" rIns="91269" bIns="45635">
            <a:spAutoFit/>
          </a:bodyPr>
          <a:lstStyle/>
          <a:p>
            <a:pPr lvl="0" algn="ctr"/>
            <a:r>
              <a:rPr lang="zh-TW" altLang="en-US" sz="1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資料來源</a:t>
            </a:r>
            <a:r>
              <a:rPr lang="en-US" altLang="zh-TW" sz="1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</a:t>
            </a:r>
            <a:r>
              <a:rPr lang="zh-TW" altLang="en-US" sz="1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國際</a:t>
            </a:r>
            <a:r>
              <a:rPr lang="zh-TW" altLang="en-US" sz="1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貨幣基金</a:t>
            </a:r>
            <a:endParaRPr lang="en-US" altLang="zh-TW" sz="10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076056" y="2401719"/>
            <a:ext cx="345638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9" tIns="45635" rIns="91269" bIns="45635" rtlCol="0" anchor="ctr"/>
          <a:lstStyle/>
          <a:p>
            <a:pPr marL="285209" indent="-285209" algn="just">
              <a:buFont typeface="Arial" panose="020B0604020202020204" pitchFamily="34" charset="0"/>
              <a:buChar char="•"/>
            </a:pPr>
            <a:endParaRPr lang="zh-TW" altLang="en-US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208488" y="3587061"/>
            <a:ext cx="345638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9" tIns="45635" rIns="91269" bIns="45635" rtlCol="0" anchor="ctr"/>
          <a:lstStyle/>
          <a:p>
            <a:pPr marL="285209" indent="-285209" algn="just">
              <a:buFont typeface="Arial" panose="020B0604020202020204" pitchFamily="34" charset="0"/>
              <a:buChar char="•"/>
            </a:pPr>
            <a:endParaRPr lang="zh-TW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961065" y="2654320"/>
            <a:ext cx="3931415" cy="18616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9" tIns="45635" rIns="91269" bIns="45635"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世界第</a:t>
            </a:r>
            <a:r>
              <a:rPr lang="en-US" altLang="zh-TW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  <a:r>
              <a:rPr lang="zh-TW" altLang="en-US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大經濟體</a:t>
            </a:r>
            <a:endParaRPr lang="en-US" altLang="zh-TW" sz="1600" spc="-5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209" indent="-285209">
              <a:buFont typeface="Arial" panose="020B0604020202020204" pitchFamily="34" charset="0"/>
              <a:buChar char="•"/>
            </a:pPr>
            <a:endParaRPr lang="en-US" altLang="zh-TW" sz="1600" spc="-5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TW" sz="1600" spc="-5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2019</a:t>
            </a:r>
            <a:r>
              <a:rPr lang="zh-TW" altLang="en-US" sz="1600" spc="-5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年及</a:t>
            </a:r>
            <a:r>
              <a:rPr lang="en-US" altLang="zh-TW" sz="1600" spc="-5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2020</a:t>
            </a:r>
            <a:r>
              <a:rPr lang="zh-TW" altLang="en-US" sz="1600" spc="-5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年經濟成長率居</a:t>
            </a:r>
            <a:r>
              <a:rPr lang="zh-TW" altLang="en-US" sz="1600" spc="-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亞洲四小龍之首</a:t>
            </a:r>
            <a:endParaRPr lang="en-US" altLang="zh-TW" sz="1600" spc="-5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209" indent="-285209" algn="just">
              <a:buFont typeface="Arial" panose="020B0604020202020204" pitchFamily="34" charset="0"/>
              <a:buChar char="•"/>
            </a:pPr>
            <a:endParaRPr lang="en-US" altLang="zh-TW" sz="1600" b="1" spc="-5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809811" y="2230659"/>
            <a:ext cx="374441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9" tIns="45635" rIns="91269" bIns="45635" rtlCol="0" anchor="ctr"/>
          <a:lstStyle/>
          <a:p>
            <a:pPr marL="285209" indent="-285209" algn="just">
              <a:buFont typeface="Arial" panose="020B0604020202020204" pitchFamily="34" charset="0"/>
              <a:buChar char="•"/>
            </a:pPr>
            <a:endParaRPr lang="en-US" altLang="zh-TW" b="1" spc="-5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文字方塊 1"/>
          <p:cNvSpPr>
            <a:spLocks noChangeArrowheads="1"/>
          </p:cNvSpPr>
          <p:nvPr/>
        </p:nvSpPr>
        <p:spPr bwMode="auto">
          <a:xfrm>
            <a:off x="4961064" y="1400788"/>
            <a:ext cx="39766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9" tIns="45635" rIns="91269" bIns="45635">
            <a:spAutoFit/>
          </a:bodyPr>
          <a:lstStyle/>
          <a:p>
            <a:pPr algn="just"/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mbria" pitchFamily="18" charset="0"/>
                <a:sym typeface="Cambria" pitchFamily="18" charset="0"/>
              </a:rPr>
              <a:t>臺灣的半導體產業將在未來投資</a:t>
            </a:r>
            <a:r>
              <a:rPr lang="en-US" altLang="zh-TW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mbria" pitchFamily="18" charset="0"/>
                <a:sym typeface="Cambria" pitchFamily="18" charset="0"/>
              </a:rPr>
              <a:t>906.7</a:t>
            </a:r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mbria" pitchFamily="18" charset="0"/>
                <a:sym typeface="Cambria" pitchFamily="18" charset="0"/>
              </a:rPr>
              <a:t>億美元</a:t>
            </a:r>
            <a:r>
              <a:rPr lang="en-US" altLang="zh-TW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mbria" pitchFamily="18" charset="0"/>
                <a:sym typeface="Cambria" pitchFamily="18" charset="0"/>
              </a:rPr>
              <a:t> </a:t>
            </a:r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mbria" pitchFamily="18" charset="0"/>
                <a:sym typeface="Cambria" pitchFamily="18" charset="0"/>
              </a:rPr>
              <a:t>，使得臺灣成為先進半導體製程的中心。</a:t>
            </a:r>
            <a:endParaRPr lang="zh-TW" altLang="en-US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mbria" pitchFamily="18" charset="0"/>
              <a:sym typeface="Cambria" pitchFamily="18" charset="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262626">
                    <a:tint val="75000"/>
                  </a:srgbClr>
                </a:solidFill>
              </a:rPr>
              <a:t>3</a:t>
            </a:r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graphicFrame>
        <p:nvGraphicFramePr>
          <p:cNvPr id="13" name="圖表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6944953"/>
              </p:ext>
            </p:extLst>
          </p:nvPr>
        </p:nvGraphicFramePr>
        <p:xfrm>
          <a:off x="111013" y="177276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矩形 16"/>
          <p:cNvSpPr/>
          <p:nvPr/>
        </p:nvSpPr>
        <p:spPr>
          <a:xfrm>
            <a:off x="65248" y="1548964"/>
            <a:ext cx="555070" cy="162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%</a:t>
            </a:r>
            <a:endParaRPr lang="zh-TW" altLang="en-US" sz="1000" dirty="0">
              <a:solidFill>
                <a:schemeClr val="tx1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683568" y="1241304"/>
            <a:ext cx="3647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亞洲四小龍經濟成長率 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(2016-2020)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91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7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4689571" y="987593"/>
            <a:ext cx="3638706" cy="39055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9" tIns="45635" rIns="91269" bIns="45635" rtlCol="0" anchor="ctr"/>
          <a:lstStyle/>
          <a:p>
            <a:pPr algn="ctr"/>
            <a:r>
              <a:rPr lang="zh-TW" altLang="en-US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研發補助</a:t>
            </a:r>
            <a:endParaRPr lang="en-US" altLang="zh-TW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614872" y="1469726"/>
            <a:ext cx="4205069" cy="1372683"/>
          </a:xfrm>
          <a:prstGeom prst="rect">
            <a:avLst/>
          </a:prstGeom>
          <a:noFill/>
        </p:spPr>
        <p:txBody>
          <a:bodyPr wrap="square" lIns="91269" tIns="45635" rIns="91269" bIns="45635" rtlCol="0">
            <a:spAutoFit/>
          </a:bodyPr>
          <a:lstStyle/>
          <a:p>
            <a:pPr marL="285209" indent="-285209"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TW" sz="1300" b="1" dirty="0">
                <a:solidFill>
                  <a:srgbClr val="262626"/>
                </a:solidFill>
                <a:latin typeface="Century Gothic" panose="020B0502020202020204" pitchFamily="34" charset="0"/>
              </a:rPr>
              <a:t>A+ </a:t>
            </a:r>
            <a:r>
              <a:rPr lang="zh-TW" altLang="en-US" sz="1300" b="1" dirty="0">
                <a:solidFill>
                  <a:srgbClr val="262626"/>
                </a:solidFill>
                <a:latin typeface="Century Gothic" panose="020B0502020202020204" pitchFamily="34" charset="0"/>
              </a:rPr>
              <a:t>企業創新研發淬鍊計畫</a:t>
            </a:r>
            <a:endParaRPr lang="en-US" altLang="zh-TW" sz="1300" b="1" dirty="0">
              <a:solidFill>
                <a:srgbClr val="262626"/>
              </a:solidFill>
              <a:latin typeface="Century Gothic" panose="020B0502020202020204" pitchFamily="34" charset="0"/>
            </a:endParaRPr>
          </a:p>
          <a:p>
            <a:pPr marL="285209" indent="-285209"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1300" b="1" dirty="0">
                <a:solidFill>
                  <a:srgbClr val="262626"/>
                </a:solidFill>
                <a:latin typeface="Century Gothic" panose="020B0502020202020204" pitchFamily="34" charset="0"/>
              </a:rPr>
              <a:t>產業升級創新平台輔導計畫</a:t>
            </a:r>
            <a:endParaRPr lang="en-US" altLang="zh-TW" sz="1300" b="1" dirty="0">
              <a:solidFill>
                <a:srgbClr val="262626"/>
              </a:solidFill>
              <a:latin typeface="Century Gothic" panose="020B0502020202020204" pitchFamily="34" charset="0"/>
            </a:endParaRPr>
          </a:p>
          <a:p>
            <a:pPr marL="285209" indent="-285209"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1300" b="1" dirty="0">
                <a:solidFill>
                  <a:srgbClr val="262626"/>
                </a:solidFill>
                <a:latin typeface="Century Gothic" panose="020B0502020202020204" pitchFamily="34" charset="0"/>
              </a:rPr>
              <a:t>全球研發創新夥伴計畫</a:t>
            </a:r>
            <a:endParaRPr lang="en-US" altLang="zh-TW" sz="1300" b="1" dirty="0">
              <a:solidFill>
                <a:srgbClr val="262626"/>
              </a:solidFill>
              <a:latin typeface="Century Gothic" panose="020B0502020202020204" pitchFamily="34" charset="0"/>
            </a:endParaRPr>
          </a:p>
          <a:p>
            <a:pPr marL="285209" indent="-285209"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13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前瞻技術研發計畫</a:t>
            </a:r>
            <a:endParaRPr lang="en-US" altLang="zh-TW" sz="1300" b="1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  <a:p>
            <a:pPr marL="285209" indent="-285209"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1300" b="1" dirty="0">
                <a:solidFill>
                  <a:srgbClr val="262626"/>
                </a:solidFill>
                <a:latin typeface="Century Gothic" panose="020B0502020202020204" pitchFamily="34" charset="0"/>
              </a:rPr>
              <a:t>小型企業創新研發計畫</a:t>
            </a:r>
            <a:endParaRPr lang="en-US" altLang="zh-TW" sz="1300" b="1" dirty="0">
              <a:solidFill>
                <a:srgbClr val="262626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 flipH="1">
            <a:off x="569935" y="3309805"/>
            <a:ext cx="3565483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lIns="91269" tIns="45635" rIns="91269" bIns="45635" rtlCol="0">
            <a:spAutoFit/>
          </a:bodyPr>
          <a:lstStyle/>
          <a:p>
            <a:pPr algn="ctr"/>
            <a:r>
              <a:rPr kumimoji="1" lang="zh-TW" altLang="en-US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全球</a:t>
            </a:r>
            <a:r>
              <a:rPr kumimoji="1" lang="zh-TW" altLang="en-US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人才</a:t>
            </a:r>
            <a:r>
              <a:rPr kumimoji="1" lang="zh-TW" altLang="en-US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誘因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468708" y="3808796"/>
            <a:ext cx="4156997" cy="772519"/>
          </a:xfrm>
          <a:prstGeom prst="rect">
            <a:avLst/>
          </a:prstGeom>
          <a:noFill/>
        </p:spPr>
        <p:txBody>
          <a:bodyPr wrap="square" lIns="91269" tIns="45635" rIns="91269" bIns="45635" rtlCol="0">
            <a:spAutoFit/>
          </a:bodyPr>
          <a:lstStyle/>
          <a:p>
            <a:pPr marL="285209" indent="-28520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1300" b="1" dirty="0">
                <a:latin typeface="+mn-ea"/>
              </a:rPr>
              <a:t>提供退休、健康保險及租稅優惠</a:t>
            </a:r>
            <a:endParaRPr lang="en-US" altLang="zh-TW" sz="1300" b="1" dirty="0">
              <a:latin typeface="+mn-ea"/>
            </a:endParaRPr>
          </a:p>
          <a:p>
            <a:pPr marL="285209" indent="-28520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1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鬆綁的工作簽證及居留法規</a:t>
            </a:r>
            <a:endParaRPr lang="en-US" altLang="zh-TW" sz="13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209" indent="-28520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1300" b="1" dirty="0">
                <a:latin typeface="+mj-ea"/>
                <a:ea typeface="+mj-ea"/>
              </a:rPr>
              <a:t>針對雙親、配偶及子女提供鬆綁的居留法規</a:t>
            </a:r>
            <a:endParaRPr lang="en-US" altLang="zh-CN" sz="1300" b="1" dirty="0">
              <a:latin typeface="+mj-ea"/>
              <a:ea typeface="+mj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69935" y="1010809"/>
            <a:ext cx="3565483" cy="36759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9" tIns="45635" rIns="91269" bIns="45635" rtlCol="0" anchor="ctr"/>
          <a:lstStyle/>
          <a:p>
            <a:pPr algn="ctr"/>
            <a:r>
              <a:rPr kumimoji="1" lang="zh-TW" altLang="en-US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租稅誘因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492205" y="1469725"/>
            <a:ext cx="3948938" cy="1272656"/>
          </a:xfrm>
          <a:prstGeom prst="rect">
            <a:avLst/>
          </a:prstGeom>
          <a:noFill/>
        </p:spPr>
        <p:txBody>
          <a:bodyPr wrap="square" lIns="91269" tIns="45635" rIns="91269" bIns="45635" rtlCol="0">
            <a:spAutoFit/>
          </a:bodyPr>
          <a:lstStyle/>
          <a:p>
            <a:pPr marL="285209" indent="-285209" defTabSz="709851" eaLnBrk="0" hangingPunct="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1300" b="1" kern="0" dirty="0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營利事業所得稅</a:t>
            </a:r>
            <a:r>
              <a:rPr lang="en-US" altLang="zh-TW" sz="1300" b="1" kern="0" dirty="0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20%</a:t>
            </a:r>
          </a:p>
          <a:p>
            <a:pPr marL="285209" indent="-285209" defTabSz="709851" eaLnBrk="0" hangingPunct="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1300" b="1" kern="0" dirty="0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研發投資抵減</a:t>
            </a:r>
            <a:r>
              <a:rPr lang="en-US" altLang="zh-TW" sz="1300" b="1" kern="0" dirty="0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(</a:t>
            </a:r>
            <a:r>
              <a:rPr lang="zh-TW" altLang="en-US" sz="1300" b="1" kern="0" dirty="0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最高</a:t>
            </a:r>
            <a:r>
              <a:rPr lang="en-US" altLang="zh-TW" sz="1300" b="1" kern="0" dirty="0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15%)</a:t>
            </a:r>
          </a:p>
          <a:p>
            <a:pPr marL="285209" indent="-285209" defTabSz="709851" eaLnBrk="0" hangingPunct="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TW" sz="1300" b="1" kern="0" dirty="0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5G/</a:t>
            </a:r>
            <a:r>
              <a:rPr lang="zh-TW" altLang="en-US" sz="1300" b="1" kern="0" dirty="0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智慧機械投資抵減</a:t>
            </a:r>
            <a:r>
              <a:rPr lang="en-US" altLang="zh-TW" sz="1300" b="1" kern="0" dirty="0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300" b="1" kern="0" dirty="0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最高</a:t>
            </a:r>
            <a:r>
              <a:rPr lang="en-US" altLang="zh-TW" sz="1300" b="1" kern="0" dirty="0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5%)</a:t>
            </a:r>
          </a:p>
          <a:p>
            <a:pPr marL="285209" indent="-285209" defTabSz="709851" eaLnBrk="0" hangingPunct="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1300" b="1" dirty="0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entury Gothic" pitchFamily="34" charset="0"/>
              </a:rPr>
              <a:t>專利及版權使用費免徵所得稅</a:t>
            </a:r>
            <a:endParaRPr lang="en-US" altLang="zh-TW" sz="1300" b="1" kern="0" dirty="0">
              <a:solidFill>
                <a:srgbClr val="26262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209" indent="-285209" defTabSz="709851" eaLnBrk="0" hangingPunct="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1300" b="1" kern="0" dirty="0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支持發展智慧機械及</a:t>
            </a:r>
            <a:r>
              <a:rPr lang="en-US" altLang="zh-TW" sz="1300" b="1" kern="0" dirty="0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5G</a:t>
            </a:r>
          </a:p>
        </p:txBody>
      </p:sp>
      <p:sp>
        <p:nvSpPr>
          <p:cNvPr id="10" name="文字方塊 9"/>
          <p:cNvSpPr txBox="1"/>
          <p:nvPr/>
        </p:nvSpPr>
        <p:spPr>
          <a:xfrm flipH="1">
            <a:off x="4719215" y="3309805"/>
            <a:ext cx="3609062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lIns="91269" tIns="45635" rIns="91269" bIns="45635" rtlCol="0">
            <a:spAutoFit/>
          </a:bodyPr>
          <a:lstStyle/>
          <a:p>
            <a:pPr algn="ctr"/>
            <a:r>
              <a:rPr kumimoji="1" lang="zh-TW" altLang="en-US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特別園區誘因</a:t>
            </a:r>
            <a:endParaRPr kumimoji="1" lang="zh-TW" altLang="en-US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4625686" y="3808795"/>
            <a:ext cx="3780000" cy="1042593"/>
          </a:xfrm>
          <a:prstGeom prst="rect">
            <a:avLst/>
          </a:prstGeom>
          <a:noFill/>
        </p:spPr>
        <p:txBody>
          <a:bodyPr wrap="square" lIns="91269" tIns="45635" rIns="91269" bIns="45635" rtlCol="0">
            <a:spAutoFit/>
          </a:bodyPr>
          <a:lstStyle/>
          <a:p>
            <a:pPr marL="285209" indent="-28520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1300" b="1" dirty="0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自由貿易區</a:t>
            </a:r>
          </a:p>
          <a:p>
            <a:pPr marL="285209" indent="-28520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1300" b="1" dirty="0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科學及工業園區</a:t>
            </a:r>
            <a:endParaRPr lang="en-US" altLang="zh-TW" sz="1300" b="1" dirty="0">
              <a:solidFill>
                <a:srgbClr val="26262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209" indent="-28520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1300" b="1" dirty="0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農業科技園區</a:t>
            </a:r>
            <a:endParaRPr lang="en-US" altLang="zh-TW" sz="1300" b="1" dirty="0">
              <a:solidFill>
                <a:srgbClr val="26262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209" indent="-285209">
              <a:buFont typeface="Arial" panose="020B0604020202020204" pitchFamily="34" charset="0"/>
              <a:buChar char="•"/>
            </a:pPr>
            <a:r>
              <a:rPr lang="zh-TW" altLang="en-US" sz="1300" b="1" dirty="0">
                <a:solidFill>
                  <a:srgbClr val="262626"/>
                </a:solidFill>
                <a:latin typeface="Century Gothic" panose="020B0502020202020204" pitchFamily="34" charset="0"/>
              </a:rPr>
              <a:t>加工出口區</a:t>
            </a:r>
            <a:endParaRPr lang="en-US" altLang="zh-TW" sz="1300" b="1" dirty="0">
              <a:solidFill>
                <a:srgbClr val="262626"/>
              </a:solidFill>
              <a:latin typeface="Century Gothic" panose="020B0502020202020204" pitchFamily="34" charset="0"/>
              <a:ea typeface="新細明體" pitchFamily="18" charset="-12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39274" y="80578"/>
            <a:ext cx="8337182" cy="923330"/>
          </a:xfrm>
          <a:prstGeom prst="rect">
            <a:avLst/>
          </a:prstGeom>
        </p:spPr>
        <p:txBody>
          <a:bodyPr wrap="square" lIns="91269" tIns="45635" rIns="91269" bIns="45635">
            <a:spAutoFit/>
          </a:bodyPr>
          <a:lstStyle/>
          <a:p>
            <a:r>
              <a:rPr lang="zh-TW" alt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</a:rPr>
              <a:t>為何選擇臺灣</a:t>
            </a:r>
            <a:endParaRPr lang="en-US" altLang="zh-TW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charset="0"/>
            </a:endParaRPr>
          </a:p>
          <a:p>
            <a:r>
              <a:rPr lang="en-US" altLang="zh-TW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</a:rPr>
              <a:t>-</a:t>
            </a:r>
            <a:r>
              <a:rPr lang="zh-TW" alt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</a:rPr>
              <a:t>投資誘因</a:t>
            </a:r>
            <a:endParaRPr lang="en-US" altLang="zh-TW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>
          <a:xfrm>
            <a:off x="6638669" y="4803998"/>
            <a:ext cx="2057400" cy="273844"/>
          </a:xfrm>
        </p:spPr>
        <p:txBody>
          <a:bodyPr/>
          <a:lstStyle/>
          <a:p>
            <a:r>
              <a:rPr lang="en-US" altLang="zh-TW" dirty="0">
                <a:solidFill>
                  <a:srgbClr val="262626">
                    <a:tint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US" dirty="0">
              <a:solidFill>
                <a:srgbClr val="262626">
                  <a:tint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4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01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矩形 10"/>
          <p:cNvSpPr/>
          <p:nvPr/>
        </p:nvSpPr>
        <p:spPr>
          <a:xfrm>
            <a:off x="323528" y="141498"/>
            <a:ext cx="8352928" cy="646331"/>
          </a:xfrm>
          <a:prstGeom prst="rect">
            <a:avLst/>
          </a:prstGeom>
        </p:spPr>
        <p:txBody>
          <a:bodyPr wrap="square" lIns="91269" tIns="45635" rIns="91269" bIns="45635">
            <a:spAutoFit/>
          </a:bodyPr>
          <a:lstStyle/>
          <a:p>
            <a:r>
              <a:rPr lang="zh-TW" alt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臺灣外人直接投資</a:t>
            </a:r>
            <a:endParaRPr lang="en-US" altLang="zh-TW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95536" y="4184176"/>
            <a:ext cx="4392488" cy="162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9" tIns="45635" rIns="91269" bIns="45635" rtlCol="0" anchor="ctr"/>
          <a:lstStyle/>
          <a:p>
            <a:r>
              <a:rPr lang="en-US" altLang="zh-TW" sz="1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/>
            </a:r>
            <a:br>
              <a:rPr lang="en-US" altLang="zh-TW" sz="1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zh-TW" altLang="en-US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資料來源</a:t>
            </a:r>
            <a:r>
              <a:rPr lang="en-US" altLang="zh-TW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: </a:t>
            </a:r>
            <a:r>
              <a:rPr lang="zh-TW" altLang="en-US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中華民國經濟部投資</a:t>
            </a:r>
            <a:r>
              <a:rPr lang="zh-TW" altLang="en-US" sz="1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審議委員會</a:t>
            </a:r>
            <a:endParaRPr lang="zh-TW" altLang="en-US" sz="1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27006" y="1409431"/>
            <a:ext cx="720080" cy="162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9" tIns="45635" rIns="91269" bIns="45635" rtlCol="0" anchor="ctr"/>
          <a:lstStyle/>
          <a:p>
            <a:pPr algn="ctr"/>
            <a:r>
              <a:rPr lang="zh-TW" altLang="en-US" sz="1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億</a:t>
            </a:r>
            <a:r>
              <a:rPr lang="zh-TW" altLang="en-US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美元</a:t>
            </a:r>
          </a:p>
        </p:txBody>
      </p:sp>
      <p:graphicFrame>
        <p:nvGraphicFramePr>
          <p:cNvPr id="19" name="圖表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6735214"/>
              </p:ext>
            </p:extLst>
          </p:nvPr>
        </p:nvGraphicFramePr>
        <p:xfrm>
          <a:off x="323529" y="1581642"/>
          <a:ext cx="417600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矩形 4"/>
          <p:cNvSpPr/>
          <p:nvPr/>
        </p:nvSpPr>
        <p:spPr>
          <a:xfrm>
            <a:off x="4930477" y="1779666"/>
            <a:ext cx="3672408" cy="2214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9" tIns="45635" rIns="91269" bIns="45635" rtlCol="0" anchor="ctr"/>
          <a:lstStyle/>
          <a:p>
            <a:r>
              <a:rPr lang="en-US" altLang="zh-TW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“</a:t>
            </a:r>
            <a:r>
              <a:rPr lang="zh-TW" altLang="en-US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當企業投資台灣時</a:t>
            </a:r>
            <a:r>
              <a:rPr lang="en-US" altLang="zh-TW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他們覺得他們的智慧財產權是安全的，營業秘密保護會被執行，法院依法而治， 政府也承諾共享的民主及自由市場價值</a:t>
            </a:r>
            <a:r>
              <a:rPr lang="en-US" altLang="zh-TW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</a:p>
          <a:p>
            <a:endParaRPr lang="en-US" altLang="zh-TW" sz="1600" dirty="0">
              <a:solidFill>
                <a:schemeClr val="tx1"/>
              </a:solidFill>
            </a:endParaRPr>
          </a:p>
          <a:p>
            <a:pPr algn="r"/>
            <a:r>
              <a:rPr lang="en-US" altLang="zh-TW" sz="1600" dirty="0">
                <a:solidFill>
                  <a:schemeClr val="tx1"/>
                </a:solidFill>
              </a:rPr>
              <a:t>- W. Brent Christensen, AIT</a:t>
            </a:r>
            <a:r>
              <a:rPr lang="zh-TW" altLang="en-US" sz="1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處長</a:t>
            </a:r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55576" y="1178825"/>
            <a:ext cx="3528392" cy="311615"/>
          </a:xfrm>
          <a:prstGeom prst="rect">
            <a:avLst/>
          </a:prstGeom>
          <a:noFill/>
        </p:spPr>
        <p:txBody>
          <a:bodyPr wrap="square" lIns="91269" tIns="45635" rIns="91269" bIns="45635" rtlCol="0">
            <a:spAutoFit/>
          </a:bodyPr>
          <a:lstStyle/>
          <a:p>
            <a:pPr algn="ctr"/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核准外人直接投資統計</a:t>
            </a:r>
            <a:r>
              <a:rPr lang="en-US" altLang="zh-TW" sz="1400" b="1" dirty="0">
                <a:latin typeface="Century Gothic" panose="020B0502020202020204" pitchFamily="34" charset="0"/>
                <a:cs typeface="Calibri" panose="020F0502020204030204" pitchFamily="34" charset="0"/>
              </a:rPr>
              <a:t>(2008-2019)</a:t>
            </a:r>
            <a:endParaRPr lang="zh-TW" altLang="en-US" sz="1400" b="1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004048" y="787834"/>
            <a:ext cx="1677062" cy="954107"/>
          </a:xfrm>
          <a:prstGeom prst="rect">
            <a:avLst/>
          </a:prstGeom>
          <a:noFill/>
        </p:spPr>
        <p:txBody>
          <a:bodyPr wrap="none" lIns="91269" tIns="45635" rIns="91269" bIns="45635" rtlCol="0">
            <a:spAutoFit/>
          </a:bodyPr>
          <a:lstStyle/>
          <a:p>
            <a:pPr lvl="0"/>
            <a:r>
              <a:rPr kumimoji="1" lang="zh-TW" altLang="en-US" sz="2800" b="1" kern="0" spc="-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跨國企業</a:t>
            </a:r>
            <a:endParaRPr kumimoji="1" lang="en-US" altLang="zh-TW" sz="2800" b="1" kern="0" spc="-7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kumimoji="1" lang="zh-TW" altLang="en-US" sz="2800" b="1" i="1" kern="0" spc="-7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最佳選擇</a:t>
            </a:r>
            <a:r>
              <a:rPr kumimoji="1" lang="en-US" altLang="zh-TW" sz="2800" b="1" i="1" kern="0" spc="-7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/>
              <a:t>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0345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-231542" y="1234008"/>
            <a:ext cx="1110140" cy="162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9" tIns="45635" rIns="91269" bIns="45635" rtlCol="0" anchor="ctr"/>
          <a:lstStyle/>
          <a:p>
            <a:pPr algn="ctr"/>
            <a:r>
              <a:rPr lang="zh-TW" altLang="en-US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億美元</a:t>
            </a:r>
          </a:p>
        </p:txBody>
      </p:sp>
      <p:sp>
        <p:nvSpPr>
          <p:cNvPr id="5" name="矩形 4"/>
          <p:cNvSpPr/>
          <p:nvPr/>
        </p:nvSpPr>
        <p:spPr>
          <a:xfrm>
            <a:off x="432702" y="824598"/>
            <a:ext cx="3995301" cy="276999"/>
          </a:xfrm>
          <a:prstGeom prst="rect">
            <a:avLst/>
          </a:prstGeom>
        </p:spPr>
        <p:txBody>
          <a:bodyPr wrap="square" lIns="91269" tIns="45635" rIns="91269" bIns="45635">
            <a:spAutoFit/>
          </a:bodyPr>
          <a:lstStyle/>
          <a:p>
            <a:pPr lvl="0" algn="ctr"/>
            <a:r>
              <a:rPr lang="en-US" altLang="zh-TW" sz="1200" b="1" spc="-6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2020</a:t>
            </a:r>
            <a:r>
              <a:rPr lang="zh-TW" altLang="en-US" sz="1200" b="1" spc="-6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年</a:t>
            </a:r>
            <a:r>
              <a:rPr lang="zh-TW" altLang="en-US" sz="1200" b="1" spc="-6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核准外人投資前</a:t>
            </a:r>
            <a:r>
              <a:rPr lang="en-US" altLang="zh-TW" sz="1200" b="1" spc="-6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10</a:t>
            </a:r>
            <a:r>
              <a:rPr lang="zh-TW" altLang="en-US" sz="1200" b="1" spc="-6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名</a:t>
            </a:r>
            <a:r>
              <a:rPr lang="zh-TW" altLang="en-US" sz="1200" b="1" spc="-6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國家</a:t>
            </a:r>
            <a:r>
              <a:rPr lang="en-US" altLang="zh-TW" sz="1200" b="1" spc="-6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(1</a:t>
            </a:r>
            <a:r>
              <a:rPr lang="zh-TW" altLang="en-US" sz="1200" b="1" spc="-6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月</a:t>
            </a:r>
            <a:r>
              <a:rPr lang="en-US" altLang="zh-TW" sz="1200" b="1" spc="-6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-10</a:t>
            </a:r>
            <a:r>
              <a:rPr lang="zh-TW" altLang="en-US" sz="1200" b="1" spc="-6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月</a:t>
            </a:r>
            <a:r>
              <a:rPr lang="en-US" altLang="zh-TW" sz="1200" b="1" spc="-6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)</a:t>
            </a:r>
            <a:endParaRPr lang="zh-TW" altLang="en-US" sz="1200" b="1" spc="-6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528311" y="824597"/>
            <a:ext cx="4572000" cy="276999"/>
          </a:xfrm>
          <a:prstGeom prst="rect">
            <a:avLst/>
          </a:prstGeom>
        </p:spPr>
        <p:txBody>
          <a:bodyPr lIns="91269" tIns="45635" rIns="91269" bIns="45635">
            <a:spAutoFit/>
          </a:bodyPr>
          <a:lstStyle/>
          <a:p>
            <a:pPr lvl="0" algn="ctr"/>
            <a:r>
              <a:rPr lang="en-US" altLang="zh-TW" sz="1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2020</a:t>
            </a:r>
            <a:r>
              <a:rPr lang="zh-TW" altLang="en-US" sz="1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年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核准外人投資以業別</a:t>
            </a:r>
            <a:r>
              <a:rPr lang="zh-TW" altLang="en-US" sz="1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分</a:t>
            </a:r>
            <a:r>
              <a:rPr lang="en-US" altLang="zh-TW" sz="1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(1</a:t>
            </a:r>
            <a:r>
              <a:rPr lang="zh-TW" altLang="en-US" sz="1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月</a:t>
            </a:r>
            <a:r>
              <a:rPr lang="en-US" altLang="zh-TW" sz="1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-10</a:t>
            </a:r>
            <a:r>
              <a:rPr lang="zh-TW" altLang="en-US" sz="1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月</a:t>
            </a:r>
            <a:r>
              <a:rPr lang="en-US" altLang="zh-TW" sz="1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) </a:t>
            </a:r>
            <a:endParaRPr lang="zh-TW" altLang="en-US" sz="1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7504" y="4560971"/>
            <a:ext cx="4104455" cy="162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9" tIns="45635" rIns="91269" bIns="45635" rtlCol="0" anchor="ctr"/>
          <a:lstStyle/>
          <a:p>
            <a:r>
              <a:rPr lang="zh-TW" altLang="en-US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資料來源</a:t>
            </a:r>
            <a:r>
              <a:rPr lang="en-US" altLang="zh-TW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: </a:t>
            </a:r>
            <a:r>
              <a:rPr lang="zh-TW" altLang="en-US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中華民國經濟部投資</a:t>
            </a:r>
            <a:r>
              <a:rPr lang="zh-TW" altLang="en-US" sz="1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審議委員會</a:t>
            </a:r>
            <a:endParaRPr lang="en-US" altLang="zh-TW" sz="1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23528" y="141498"/>
            <a:ext cx="8352928" cy="646331"/>
          </a:xfrm>
          <a:prstGeom prst="rect">
            <a:avLst/>
          </a:prstGeom>
        </p:spPr>
        <p:txBody>
          <a:bodyPr wrap="square" lIns="91269" tIns="45635" rIns="91269" bIns="45635">
            <a:spAutoFit/>
          </a:bodyPr>
          <a:lstStyle/>
          <a:p>
            <a:r>
              <a:rPr lang="zh-TW" alt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臺灣外人直接投資</a:t>
            </a:r>
            <a:endParaRPr lang="en-US" altLang="zh-TW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/>
              <a:t>6</a:t>
            </a:r>
            <a:endParaRPr lang="zh-TW" altLang="en-US" dirty="0"/>
          </a:p>
        </p:txBody>
      </p:sp>
      <p:graphicFrame>
        <p:nvGraphicFramePr>
          <p:cNvPr id="11" name="圖表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6106229"/>
              </p:ext>
            </p:extLst>
          </p:nvPr>
        </p:nvGraphicFramePr>
        <p:xfrm>
          <a:off x="107504" y="1491629"/>
          <a:ext cx="4104455" cy="3069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圖表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1614501"/>
              </p:ext>
            </p:extLst>
          </p:nvPr>
        </p:nvGraphicFramePr>
        <p:xfrm>
          <a:off x="4234409" y="824598"/>
          <a:ext cx="5040562" cy="4464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468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128084" y="87486"/>
            <a:ext cx="8764396" cy="646331"/>
          </a:xfrm>
          <a:prstGeom prst="rect">
            <a:avLst/>
          </a:prstGeom>
        </p:spPr>
        <p:txBody>
          <a:bodyPr wrap="square" lIns="91269" tIns="45635" rIns="91269" bIns="45635">
            <a:spAutoFit/>
          </a:bodyPr>
          <a:lstStyle/>
          <a:p>
            <a:r>
              <a:rPr lang="zh-TW" alt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成功案例</a:t>
            </a:r>
            <a:r>
              <a:rPr lang="en-US" altLang="zh-TW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(</a:t>
            </a:r>
            <a:r>
              <a:rPr lang="en-US" altLang="zh-TW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2020)</a:t>
            </a:r>
            <a:endParaRPr lang="en-US" altLang="zh-TW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9" name="五邊形 8"/>
          <p:cNvSpPr/>
          <p:nvPr/>
        </p:nvSpPr>
        <p:spPr>
          <a:xfrm>
            <a:off x="774216" y="914421"/>
            <a:ext cx="5780306" cy="1054972"/>
          </a:xfrm>
          <a:prstGeom prst="homePlate">
            <a:avLst/>
          </a:prstGeom>
          <a:noFill/>
          <a:ln w="28575" cap="flat" cmpd="sng" algn="ctr">
            <a:solidFill>
              <a:srgbClr val="FEFFFF">
                <a:lumMod val="25000"/>
              </a:srgbClr>
            </a:solidFill>
            <a:prstDash val="sysDash"/>
            <a:miter lim="800000"/>
          </a:ln>
          <a:effectLst/>
        </p:spPr>
        <p:txBody>
          <a:bodyPr lIns="91269" tIns="45635" rIns="91269" bIns="45635" rtlCol="0" anchor="ctr"/>
          <a:lstStyle/>
          <a:p>
            <a:pPr algn="ctr">
              <a:defRPr/>
            </a:pPr>
            <a:endParaRPr lang="zh-TW" altLang="en-US" kern="0">
              <a:solidFill>
                <a:srgbClr val="FEFFFF"/>
              </a:solidFill>
              <a:latin typeface="Eras Medium ITC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18745" y="1026494"/>
            <a:ext cx="4752528" cy="830825"/>
          </a:xfrm>
          <a:prstGeom prst="rect">
            <a:avLst/>
          </a:prstGeom>
        </p:spPr>
        <p:txBody>
          <a:bodyPr wrap="square" lIns="91269" tIns="45635" rIns="91269" bIns="45635">
            <a:spAutoFit/>
          </a:bodyPr>
          <a:lstStyle/>
          <a:p>
            <a:pPr marL="285209" indent="-285209" algn="just">
              <a:buFont typeface="Arial" panose="020B0604020202020204" pitchFamily="34" charset="0"/>
              <a:buChar char="•"/>
            </a:pP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微軟將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投資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數位臺灣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大新計畫，包括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設立臺灣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首座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Azure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資料中心、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區域增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設雲端硬體團隊、發動產業生態系、注入資安資源以及人才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培育。</a:t>
            </a:r>
            <a:endParaRPr lang="en-US" altLang="en-US" sz="1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13" name="五邊形 12"/>
          <p:cNvSpPr/>
          <p:nvPr/>
        </p:nvSpPr>
        <p:spPr>
          <a:xfrm rot="10800000">
            <a:off x="2338958" y="2414222"/>
            <a:ext cx="5938082" cy="999114"/>
          </a:xfrm>
          <a:prstGeom prst="homePlate">
            <a:avLst/>
          </a:prstGeom>
          <a:noFill/>
          <a:ln w="28575" cap="flat" cmpd="sng" algn="ctr">
            <a:solidFill>
              <a:srgbClr val="FEFFFF">
                <a:lumMod val="25000"/>
              </a:srgbClr>
            </a:solidFill>
            <a:prstDash val="sysDash"/>
            <a:miter lim="800000"/>
          </a:ln>
          <a:effectLst/>
        </p:spPr>
        <p:txBody>
          <a:bodyPr lIns="91269" tIns="45635" rIns="91269" bIns="45635" rtlCol="0" anchor="ctr"/>
          <a:lstStyle/>
          <a:p>
            <a:pPr algn="ctr">
              <a:defRPr/>
            </a:pPr>
            <a:endParaRPr lang="zh-TW" altLang="en-US" kern="0">
              <a:solidFill>
                <a:srgbClr val="FEFFFF"/>
              </a:solidFill>
              <a:latin typeface="Eras Medium ITC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002526" y="2498282"/>
            <a:ext cx="5113970" cy="830997"/>
          </a:xfrm>
          <a:prstGeom prst="rect">
            <a:avLst/>
          </a:prstGeom>
        </p:spPr>
        <p:txBody>
          <a:bodyPr wrap="square" lIns="91269" tIns="45635" rIns="91269" bIns="45635">
            <a:spAutoFit/>
          </a:bodyPr>
          <a:lstStyle/>
          <a:p>
            <a:pPr marL="285209" indent="-285209" algn="just">
              <a:buFont typeface="Arial" panose="020B0604020202020204" pitchFamily="34" charset="0"/>
              <a:buChar char="•"/>
            </a:pP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美光科技公司繼續投資</a:t>
            </a:r>
            <a:r>
              <a:rPr lang="zh-TW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</a:t>
            </a:r>
            <a:r>
              <a:rPr lang="zh-TW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灣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的DRAM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晶圓廠和其他技術開發，從而為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灣</a:t>
            </a:r>
            <a:r>
              <a:rPr lang="zh-TW" altLang="zh-TW" sz="1600">
                <a:latin typeface="微軟正黑體" panose="020B0604030504040204" pitchFamily="34" charset="-120"/>
                <a:ea typeface="微軟正黑體" panose="020B0604030504040204" pitchFamily="34" charset="-120"/>
              </a:rPr>
              <a:t>半導體產業</a:t>
            </a:r>
            <a:r>
              <a:rPr lang="zh-TW" altLang="zh-TW" sz="16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帶來合作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和技術新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契機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en-US" sz="1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15" name="五邊形 14"/>
          <p:cNvSpPr/>
          <p:nvPr/>
        </p:nvSpPr>
        <p:spPr>
          <a:xfrm>
            <a:off x="708262" y="3762788"/>
            <a:ext cx="5780306" cy="999126"/>
          </a:xfrm>
          <a:prstGeom prst="homePlate">
            <a:avLst/>
          </a:prstGeom>
          <a:noFill/>
          <a:ln w="28575" cap="flat" cmpd="sng" algn="ctr">
            <a:solidFill>
              <a:srgbClr val="FEFFFF">
                <a:lumMod val="25000"/>
              </a:srgbClr>
            </a:solidFill>
            <a:prstDash val="sysDash"/>
            <a:miter lim="800000"/>
          </a:ln>
          <a:effectLst/>
        </p:spPr>
        <p:txBody>
          <a:bodyPr lIns="91269" tIns="45635" rIns="91269" bIns="45635" rtlCol="0" anchor="ctr"/>
          <a:lstStyle/>
          <a:p>
            <a:pPr algn="ctr">
              <a:defRPr/>
            </a:pPr>
            <a:endParaRPr lang="zh-TW" altLang="en-US" kern="0">
              <a:solidFill>
                <a:srgbClr val="FEFFFF"/>
              </a:solidFill>
              <a:latin typeface="Eras Medium ITC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46737" y="3846937"/>
            <a:ext cx="5113970" cy="830825"/>
          </a:xfrm>
          <a:prstGeom prst="rect">
            <a:avLst/>
          </a:prstGeom>
        </p:spPr>
        <p:txBody>
          <a:bodyPr wrap="square" lIns="91269" tIns="45635" rIns="91269" bIns="45635">
            <a:spAutoFit/>
          </a:bodyPr>
          <a:lstStyle/>
          <a:p>
            <a:pPr marL="285209" indent="-285209" algn="just">
              <a:buFont typeface="Arial" panose="020B0604020202020204" pitchFamily="34" charset="0"/>
              <a:buChar char="•"/>
            </a:pP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蘋果將擴大投資在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竹科龍潭園區蓋新廠，鎖定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Mini LED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Micro 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LED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兩大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新世代顯示器技術，並與晶電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、及友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達合作，未來將供應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iPhone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iPad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等硬體使用。</a:t>
            </a:r>
            <a:endParaRPr lang="en-US" altLang="en-US" sz="1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19" name="投影片編號版面配置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/>
              <a:t>7</a:t>
            </a:r>
            <a:endParaRPr lang="zh-TW" altLang="en-US" dirty="0"/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385" y="837813"/>
            <a:ext cx="1852240" cy="12475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86" y="2232356"/>
            <a:ext cx="1818238" cy="12961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891" y="3669155"/>
            <a:ext cx="1820686" cy="11863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251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矩形 20"/>
          <p:cNvSpPr/>
          <p:nvPr/>
        </p:nvSpPr>
        <p:spPr>
          <a:xfrm>
            <a:off x="653740" y="4010026"/>
            <a:ext cx="1096144" cy="53097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68465" tIns="34232" rIns="68465" bIns="342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kumimoji="1" lang="en-US" altLang="zh-TW" sz="3300" kern="0" dirty="0">
                <a:solidFill>
                  <a:srgbClr val="26262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5%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363011" y="3660904"/>
            <a:ext cx="1677601" cy="300083"/>
          </a:xfrm>
          <a:prstGeom prst="rect">
            <a:avLst/>
          </a:prstGeom>
          <a:noFill/>
        </p:spPr>
        <p:txBody>
          <a:bodyPr wrap="none" lIns="68465" tIns="34232" rIns="68465" bIns="34232" rtlCol="0">
            <a:spAutoFit/>
          </a:bodyPr>
          <a:lstStyle/>
          <a:p>
            <a:pPr algn="ctr"/>
            <a:r>
              <a:rPr kumimoji="1" lang="zh-TW" altLang="en-US" sz="1500" dirty="0">
                <a:solidFill>
                  <a:srgbClr val="FEFFFF">
                    <a:lumMod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物聯網產值占全球</a:t>
            </a:r>
          </a:p>
        </p:txBody>
      </p:sp>
      <p:sp>
        <p:nvSpPr>
          <p:cNvPr id="23" name="矩形 22"/>
          <p:cNvSpPr/>
          <p:nvPr/>
        </p:nvSpPr>
        <p:spPr>
          <a:xfrm>
            <a:off x="2275031" y="4055161"/>
            <a:ext cx="1096144" cy="53097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68465" tIns="34232" rIns="68465" bIns="342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kumimoji="1" lang="en-US" altLang="zh-TW" sz="3300" kern="0" dirty="0">
                <a:solidFill>
                  <a:srgbClr val="26262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100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2146530" y="3513008"/>
            <a:ext cx="1373976" cy="530915"/>
          </a:xfrm>
          <a:prstGeom prst="rect">
            <a:avLst/>
          </a:prstGeom>
          <a:noFill/>
        </p:spPr>
        <p:txBody>
          <a:bodyPr wrap="square" lIns="68465" tIns="34232" rIns="68465" bIns="34232" rtlCol="0">
            <a:spAutoFit/>
          </a:bodyPr>
          <a:lstStyle/>
          <a:p>
            <a:pPr algn="ctr"/>
            <a:r>
              <a:rPr kumimoji="1" lang="zh-TW" altLang="en-US" sz="1500" dirty="0">
                <a:solidFill>
                  <a:srgbClr val="FEFFFF">
                    <a:lumMod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新創事業成功或研發中心數</a:t>
            </a:r>
          </a:p>
        </p:txBody>
      </p:sp>
      <p:sp>
        <p:nvSpPr>
          <p:cNvPr id="25" name="矩形 24"/>
          <p:cNvSpPr/>
          <p:nvPr/>
        </p:nvSpPr>
        <p:spPr>
          <a:xfrm>
            <a:off x="3896323" y="4053724"/>
            <a:ext cx="1096144" cy="53097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68465" tIns="34232" rIns="68465" bIns="342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kumimoji="1" lang="en-US" altLang="zh-TW" sz="3300" kern="0" dirty="0">
                <a:solidFill>
                  <a:srgbClr val="26262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3730405" y="3520222"/>
            <a:ext cx="1439947" cy="530915"/>
          </a:xfrm>
          <a:prstGeom prst="rect">
            <a:avLst/>
          </a:prstGeom>
          <a:noFill/>
        </p:spPr>
        <p:txBody>
          <a:bodyPr wrap="square" lIns="68465" tIns="34232" rIns="68465" bIns="34232" rtlCol="0">
            <a:spAutoFit/>
          </a:bodyPr>
          <a:lstStyle/>
          <a:p>
            <a:pPr algn="ctr"/>
            <a:r>
              <a:rPr kumimoji="1" lang="zh-TW" altLang="en-US" sz="1500" dirty="0">
                <a:solidFill>
                  <a:srgbClr val="FEFFFF">
                    <a:lumMod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成立國際級系統整合公司數</a:t>
            </a:r>
            <a:endParaRPr kumimoji="1" lang="en-US" altLang="zh-TW" sz="1500" dirty="0">
              <a:solidFill>
                <a:srgbClr val="FEFFFF">
                  <a:lumMod val="25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590993" y="4039720"/>
            <a:ext cx="1096144" cy="53097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68465" tIns="34232" rIns="68465" bIns="342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kumimoji="1" lang="en-US" altLang="zh-TW" sz="3300" kern="0" dirty="0">
                <a:solidFill>
                  <a:srgbClr val="26262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5458365" y="3537323"/>
            <a:ext cx="1361402" cy="530915"/>
          </a:xfrm>
          <a:prstGeom prst="rect">
            <a:avLst/>
          </a:prstGeom>
          <a:noFill/>
        </p:spPr>
        <p:txBody>
          <a:bodyPr wrap="square" lIns="68465" tIns="34232" rIns="68465" bIns="34232" rtlCol="0">
            <a:spAutoFit/>
          </a:bodyPr>
          <a:lstStyle/>
          <a:p>
            <a:pPr algn="ctr"/>
            <a:r>
              <a:rPr kumimoji="1" lang="zh-TW" altLang="en-US" sz="1500" dirty="0">
                <a:solidFill>
                  <a:srgbClr val="FEFFFF">
                    <a:lumMod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世界級跨國公司在臺投資數</a:t>
            </a:r>
            <a:endParaRPr kumimoji="1" lang="en-US" altLang="zh-TW" sz="1500" dirty="0">
              <a:solidFill>
                <a:srgbClr val="FEFFFF">
                  <a:lumMod val="25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349921" y="3938942"/>
            <a:ext cx="1096144" cy="6375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68465" tIns="34232" rIns="68465" bIns="342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kumimoji="1" lang="en-US" altLang="zh-TW" sz="3300" kern="0" dirty="0">
                <a:solidFill>
                  <a:srgbClr val="26262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7155406" y="3626740"/>
            <a:ext cx="1485215" cy="300083"/>
          </a:xfrm>
          <a:prstGeom prst="rect">
            <a:avLst/>
          </a:prstGeom>
          <a:noFill/>
        </p:spPr>
        <p:txBody>
          <a:bodyPr wrap="none" lIns="68465" tIns="34232" rIns="68465" bIns="34232" rtlCol="0">
            <a:spAutoFit/>
          </a:bodyPr>
          <a:lstStyle/>
          <a:p>
            <a:pPr algn="ctr"/>
            <a:r>
              <a:rPr kumimoji="1" lang="zh-TW" altLang="en-US" sz="1500" dirty="0">
                <a:solidFill>
                  <a:srgbClr val="FEFFFF">
                    <a:lumMod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建立虛擬學院數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xmlns="" id="{1FCA14DD-1768-431E-8B70-81A9D7DB1A70}"/>
              </a:ext>
            </a:extLst>
          </p:cNvPr>
          <p:cNvSpPr/>
          <p:nvPr/>
        </p:nvSpPr>
        <p:spPr>
          <a:xfrm>
            <a:off x="4213974" y="1165902"/>
            <a:ext cx="4299770" cy="2180657"/>
          </a:xfrm>
          <a:prstGeom prst="rect">
            <a:avLst/>
          </a:prstGeom>
          <a:solidFill>
            <a:srgbClr val="FEFFFF"/>
          </a:solidFill>
          <a:ln w="19050" cap="flat" cmpd="sng" algn="ctr">
            <a:solidFill>
              <a:srgbClr val="EA6124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465" tIns="34232" rIns="68465" bIns="342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542500">
              <a:defRPr/>
            </a:pPr>
            <a:endParaRPr kumimoji="1" lang="en-US" altLang="zh-TW" sz="3300" kern="0" dirty="0">
              <a:solidFill>
                <a:srgbClr val="8B1775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363860" y="2749411"/>
            <a:ext cx="1960820" cy="364202"/>
          </a:xfrm>
          <a:prstGeom prst="rect">
            <a:avLst/>
          </a:prstGeom>
        </p:spPr>
        <p:txBody>
          <a:bodyPr wrap="square" lIns="68465" tIns="34232" rIns="68465" bIns="34232">
            <a:spAutoFit/>
          </a:bodyPr>
          <a:lstStyle/>
          <a:p>
            <a:pPr algn="ctr">
              <a:lnSpc>
                <a:spcPts val="2250"/>
              </a:lnSpc>
            </a:pPr>
            <a:r>
              <a:rPr lang="zh-TW" altLang="en-US" sz="1300" b="1" dirty="0">
                <a:solidFill>
                  <a:srgbClr val="262626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完善創新創業生態系</a:t>
            </a:r>
            <a:endParaRPr lang="en-US" altLang="zh-TW" sz="1300" b="1" dirty="0">
              <a:solidFill>
                <a:srgbClr val="262626">
                  <a:lumMod val="75000"/>
                  <a:lumOff val="25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3" name="Picture 4" descr="「iot 物聯網」的圖片搜尋結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035" y="1334094"/>
            <a:ext cx="1377125" cy="133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矩形 33"/>
          <p:cNvSpPr/>
          <p:nvPr/>
        </p:nvSpPr>
        <p:spPr>
          <a:xfrm>
            <a:off x="4445936" y="2747653"/>
            <a:ext cx="1638910" cy="364202"/>
          </a:xfrm>
          <a:prstGeom prst="rect">
            <a:avLst/>
          </a:prstGeom>
        </p:spPr>
        <p:txBody>
          <a:bodyPr wrap="none" lIns="68465" tIns="34232" rIns="68465" bIns="34232">
            <a:spAutoFit/>
          </a:bodyPr>
          <a:lstStyle/>
          <a:p>
            <a:pPr algn="ctr">
              <a:lnSpc>
                <a:spcPts val="2250"/>
              </a:lnSpc>
            </a:pPr>
            <a:r>
              <a:rPr lang="zh-TW" altLang="en-US" sz="1300" b="1" dirty="0">
                <a:solidFill>
                  <a:srgbClr val="262626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推動物聯網創新研發</a:t>
            </a:r>
            <a:endParaRPr lang="en-US" altLang="zh-TW" sz="1300" b="1" dirty="0">
              <a:solidFill>
                <a:srgbClr val="262626">
                  <a:lumMod val="75000"/>
                  <a:lumOff val="25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xmlns="" id="{F58AAF9A-DCF7-41E9-B039-F9E1F1193A7E}"/>
              </a:ext>
            </a:extLst>
          </p:cNvPr>
          <p:cNvSpPr/>
          <p:nvPr/>
        </p:nvSpPr>
        <p:spPr>
          <a:xfrm>
            <a:off x="521843" y="1461547"/>
            <a:ext cx="3398796" cy="1407961"/>
          </a:xfrm>
          <a:prstGeom prst="rect">
            <a:avLst/>
          </a:prstGeom>
        </p:spPr>
        <p:txBody>
          <a:bodyPr wrap="square" lIns="68465" tIns="34232" rIns="68465" bIns="34232">
            <a:spAutoFit/>
          </a:bodyPr>
          <a:lstStyle/>
          <a:p>
            <a:r>
              <a:rPr kumimoji="1" lang="zh-TW" altLang="en-US" sz="1500" b="1" dirty="0">
                <a:solidFill>
                  <a:srgbClr val="D565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產值</a:t>
            </a:r>
            <a:r>
              <a:rPr kumimoji="1" lang="en-US" altLang="zh-TW" sz="2700" dirty="0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1,520 – 3,140</a:t>
            </a:r>
            <a:r>
              <a:rPr kumimoji="1" lang="en-US" altLang="zh-TW" sz="1400" dirty="0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zh-TW" altLang="en-US" sz="1400" dirty="0" smtClean="0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億</a:t>
            </a:r>
            <a:r>
              <a:rPr kumimoji="1" lang="zh-TW" altLang="en-US" sz="1400" dirty="0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新台幣</a:t>
            </a:r>
            <a:endParaRPr kumimoji="1" lang="en-US" altLang="zh-TW" sz="1400" dirty="0">
              <a:solidFill>
                <a:srgbClr val="8B177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kumimoji="1" lang="zh-TW" altLang="en-US" sz="1500" b="1" dirty="0">
                <a:solidFill>
                  <a:srgbClr val="D565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附加價值</a:t>
            </a:r>
            <a:r>
              <a:rPr kumimoji="1" lang="en-US" altLang="zh-TW" sz="2100" b="1" dirty="0">
                <a:solidFill>
                  <a:srgbClr val="D565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en-US" altLang="zh-TW" sz="2700" dirty="0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630 – 800</a:t>
            </a:r>
            <a:r>
              <a:rPr kumimoji="1" lang="en-US" altLang="zh-TW" sz="1400" dirty="0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zh-TW" altLang="en-US" sz="1400" dirty="0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zh-TW" altLang="en-US" sz="1400" dirty="0" smtClean="0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億新台幣</a:t>
            </a:r>
            <a:r>
              <a:rPr kumimoji="1" lang="zh-TW" altLang="en-US" sz="3000" dirty="0" smtClean="0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endParaRPr kumimoji="1" lang="en-US" altLang="zh-TW" sz="3000" dirty="0">
              <a:solidFill>
                <a:srgbClr val="26262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kumimoji="1" lang="zh-TW" altLang="en-US" sz="1500" b="1" dirty="0">
                <a:solidFill>
                  <a:srgbClr val="D565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</a:t>
            </a:r>
            <a:r>
              <a:rPr kumimoji="1" lang="en-US" altLang="zh-TW" sz="1500" b="1" dirty="0">
                <a:solidFill>
                  <a:srgbClr val="D565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GDP</a:t>
            </a:r>
            <a:r>
              <a:rPr kumimoji="1" lang="en-US" altLang="zh-TW" sz="2100" b="1" dirty="0">
                <a:solidFill>
                  <a:srgbClr val="D565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en-US" altLang="zh-TW" sz="2700" dirty="0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0.9 – 1.7</a:t>
            </a:r>
            <a:r>
              <a:rPr kumimoji="1" lang="en-US" altLang="zh-TW" sz="3000" dirty="0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en-US" altLang="zh-TW" sz="1400" dirty="0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%</a:t>
            </a:r>
            <a:endParaRPr kumimoji="1" lang="en-US" altLang="zh-TW" sz="3000" dirty="0">
              <a:solidFill>
                <a:srgbClr val="8B177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xmlns="" id="{9F826390-1595-40F6-8040-6D84052C97F0}"/>
              </a:ext>
            </a:extLst>
          </p:cNvPr>
          <p:cNvCxnSpPr/>
          <p:nvPr/>
        </p:nvCxnSpPr>
        <p:spPr>
          <a:xfrm>
            <a:off x="588780" y="3501731"/>
            <a:ext cx="7967634" cy="0"/>
          </a:xfrm>
          <a:prstGeom prst="line">
            <a:avLst/>
          </a:prstGeom>
          <a:noFill/>
          <a:ln w="12700" cap="flat" cmpd="sng" algn="ctr">
            <a:solidFill>
              <a:srgbClr val="EA6124"/>
            </a:solidFill>
            <a:prstDash val="solid"/>
            <a:miter lim="800000"/>
          </a:ln>
          <a:effectLst/>
        </p:spPr>
      </p:cxnSp>
      <p:graphicFrame>
        <p:nvGraphicFramePr>
          <p:cNvPr id="37" name="資料庫圖表 36">
            <a:extLst>
              <a:ext uri="{FF2B5EF4-FFF2-40B4-BE49-F238E27FC236}">
                <a16:creationId xmlns:a16="http://schemas.microsoft.com/office/drawing/2014/main" xmlns="" id="{FC749BC2-6D1B-4810-A5B1-911857D781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8207654"/>
              </p:ext>
            </p:extLst>
          </p:nvPr>
        </p:nvGraphicFramePr>
        <p:xfrm>
          <a:off x="6228381" y="1334089"/>
          <a:ext cx="2178544" cy="1331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8" name="標題 2"/>
          <p:cNvSpPr txBox="1">
            <a:spLocks/>
          </p:cNvSpPr>
          <p:nvPr/>
        </p:nvSpPr>
        <p:spPr>
          <a:xfrm>
            <a:off x="333323" y="219138"/>
            <a:ext cx="8379771" cy="703786"/>
          </a:xfrm>
          <a:prstGeom prst="rect">
            <a:avLst/>
          </a:prstGeom>
        </p:spPr>
        <p:txBody>
          <a:bodyPr lIns="68465" tIns="34232" rIns="68465" bIns="34232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臺灣的投資</a:t>
            </a:r>
            <a:r>
              <a:rPr lang="zh-TW" altLang="en-US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機會</a:t>
            </a:r>
            <a:r>
              <a:rPr lang="en-US" altLang="zh-TW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Century Gothic" charset="0"/>
              </a:rPr>
              <a:t>亞洲</a:t>
            </a:r>
            <a:r>
              <a:rPr lang="en-US" altLang="zh-TW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Century Gothic" charset="0"/>
              </a:rPr>
              <a:t>•</a:t>
            </a:r>
            <a:r>
              <a:rPr lang="zh-TW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Century Gothic" charset="0"/>
              </a:rPr>
              <a:t>矽谷</a:t>
            </a:r>
            <a:r>
              <a:rPr lang="en-US" altLang="zh-TW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Century Gothic" charset="0"/>
              </a:rPr>
              <a:t>| </a:t>
            </a:r>
            <a:r>
              <a:rPr lang="en-US" altLang="zh-TW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Century Gothic" charset="0"/>
              </a:rPr>
              <a:t>2025 </a:t>
            </a:r>
            <a:r>
              <a:rPr lang="zh-TW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Century Gothic" charset="0"/>
              </a:rPr>
              <a:t>物聯網願景</a:t>
            </a:r>
            <a:endParaRPr lang="en-US" altLang="zh-TW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Century Gothic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z="1200" dirty="0" smtClean="0">
                <a:solidFill>
                  <a:prstClr val="black">
                    <a:tint val="75000"/>
                  </a:prstClr>
                </a:solidFill>
              </a:rPr>
              <a:t>8</a:t>
            </a:r>
            <a:endParaRPr lang="zh-TW" alt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87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佈景主題">
  <a:themeElements>
    <a:clrScheme name="自訂 1">
      <a:dk1>
        <a:srgbClr val="262626"/>
      </a:dk1>
      <a:lt1>
        <a:sysClr val="window" lastClr="FFFFFF"/>
      </a:lt1>
      <a:dk2>
        <a:srgbClr val="262626"/>
      </a:dk2>
      <a:lt2>
        <a:srgbClr val="F8F8F8"/>
      </a:lt2>
      <a:accent1>
        <a:srgbClr val="8B1775"/>
      </a:accent1>
      <a:accent2>
        <a:srgbClr val="FFFF00"/>
      </a:accent2>
      <a:accent3>
        <a:srgbClr val="00B3C6"/>
      </a:accent3>
      <a:accent4>
        <a:srgbClr val="F48800"/>
      </a:accent4>
      <a:accent5>
        <a:srgbClr val="00B050"/>
      </a:accent5>
      <a:accent6>
        <a:srgbClr val="00B0F0"/>
      </a:accent6>
      <a:hlink>
        <a:srgbClr val="5F5F5F"/>
      </a:hlink>
      <a:folHlink>
        <a:srgbClr val="919191"/>
      </a:folHlink>
    </a:clrScheme>
    <a:fontScheme name="自訂 1">
      <a:majorFont>
        <a:latin typeface="Book Antiqua"/>
        <a:ea typeface="微軟正黑體"/>
        <a:cs typeface=""/>
      </a:majorFont>
      <a:minorFont>
        <a:latin typeface="Candara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FF">
            <a:alpha val="61961"/>
          </a:srgbClr>
        </a:solidFill>
        <a:ln w="38100"/>
      </a:spPr>
      <a:bodyPr rtlCol="0" anchor="ctr"/>
      <a:lstStyle>
        <a:defPPr algn="ctr">
          <a:defRPr kumimoji="1" sz="2400"/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4623</TotalTime>
  <Words>1236</Words>
  <Application>Microsoft Office PowerPoint</Application>
  <PresentationFormat>如螢幕大小 (16:9)</PresentationFormat>
  <Paragraphs>273</Paragraphs>
  <Slides>16</Slides>
  <Notes>7</Notes>
  <HiddenSlides>0</HiddenSlides>
  <MMClips>0</MMClips>
  <ScaleCrop>false</ScaleCrop>
  <HeadingPairs>
    <vt:vector size="4" baseType="variant">
      <vt:variant>
        <vt:lpstr>佈景主題</vt:lpstr>
      </vt:variant>
      <vt:variant>
        <vt:i4>7</vt:i4>
      </vt:variant>
      <vt:variant>
        <vt:lpstr>投影片標題</vt:lpstr>
      </vt:variant>
      <vt:variant>
        <vt:i4>16</vt:i4>
      </vt:variant>
    </vt:vector>
  </HeadingPairs>
  <TitlesOfParts>
    <vt:vector size="23" baseType="lpstr">
      <vt:lpstr>Office 佈景主題</vt:lpstr>
      <vt:lpstr>2_Office 佈景主題</vt:lpstr>
      <vt:lpstr>1_Office 佈景主題</vt:lpstr>
      <vt:lpstr>3_Office 佈景主題</vt:lpstr>
      <vt:lpstr>4_Office 佈景主題</vt:lpstr>
      <vt:lpstr>5_Office 佈景主題</vt:lpstr>
      <vt:lpstr>6_Office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黃俊翰</dc:creator>
  <cp:lastModifiedBy>黃俊翰</cp:lastModifiedBy>
  <cp:revision>556</cp:revision>
  <cp:lastPrinted>2020-08-17T08:24:23Z</cp:lastPrinted>
  <dcterms:created xsi:type="dcterms:W3CDTF">2020-03-12T01:18:04Z</dcterms:created>
  <dcterms:modified xsi:type="dcterms:W3CDTF">2020-12-08T09:44:59Z</dcterms:modified>
</cp:coreProperties>
</file>