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300" r:id="rId2"/>
    <p:sldId id="299" r:id="rId3"/>
    <p:sldId id="301" r:id="rId4"/>
    <p:sldId id="302" r:id="rId5"/>
    <p:sldId id="303" r:id="rId6"/>
    <p:sldId id="304" r:id="rId7"/>
    <p:sldId id="306" r:id="rId8"/>
    <p:sldId id="305" r:id="rId9"/>
    <p:sldId id="307" r:id="rId10"/>
    <p:sldId id="309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529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7151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10" orient="horz" pos="1434" userDrawn="1">
          <p15:clr>
            <a:srgbClr val="A4A3A4"/>
          </p15:clr>
        </p15:guide>
        <p15:guide id="11" orient="horz" pos="822" userDrawn="1">
          <p15:clr>
            <a:srgbClr val="A4A3A4"/>
          </p15:clr>
        </p15:guide>
        <p15:guide id="12" orient="horz" pos="1253" userDrawn="1">
          <p15:clr>
            <a:srgbClr val="A4A3A4"/>
          </p15:clr>
        </p15:guide>
        <p15:guide id="15" pos="4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A4C"/>
    <a:srgbClr val="00549F"/>
    <a:srgbClr val="A5C659"/>
    <a:srgbClr val="6BB7EB"/>
    <a:srgbClr val="EABB47"/>
    <a:srgbClr val="C4262E"/>
    <a:srgbClr val="92D400"/>
    <a:srgbClr val="A1C05B"/>
    <a:srgbClr val="93C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27"/>
  </p:normalViewPr>
  <p:slideViewPr>
    <p:cSldViewPr snapToGrid="0" snapToObjects="1" showGuides="1">
      <p:cViewPr varScale="1">
        <p:scale>
          <a:sx n="111" d="100"/>
          <a:sy n="111" d="100"/>
        </p:scale>
        <p:origin x="510" y="114"/>
      </p:cViewPr>
      <p:guideLst>
        <p:guide pos="3840"/>
        <p:guide pos="529"/>
        <p:guide orient="horz"/>
        <p:guide pos="7151"/>
        <p:guide orient="horz" pos="3861"/>
        <p:guide orient="horz" pos="1434"/>
        <p:guide orient="horz" pos="822"/>
        <p:guide orient="horz" pos="1253"/>
        <p:guide pos="4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1D4-487A-BCF4-D9AE8B40E81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1D4-487A-BCF4-D9AE8B40E81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1D4-487A-BCF4-D9AE8B40E81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1D4-487A-BCF4-D9AE8B40E81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1D4-487A-BCF4-D9AE8B40E81C}"/>
              </c:ext>
            </c:extLst>
          </c:dPt>
          <c:dLbls>
            <c:dLbl>
              <c:idx val="0"/>
              <c:layout>
                <c:manualLayout>
                  <c:x val="0.20780334436993964"/>
                  <c:y val="-0.1009956089819609"/>
                </c:manualLayout>
              </c:layout>
              <c:tx>
                <c:rich>
                  <a:bodyPr/>
                  <a:lstStyle/>
                  <a:p>
                    <a:pPr>
                      <a:defRPr sz="116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161" baseline="0">
                        <a:solidFill>
                          <a:schemeClr val="bg1"/>
                        </a:solidFill>
                      </a:rPr>
                      <a:t>Industry 13%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D4-487A-BCF4-D9AE8B40E81C}"/>
                </c:ext>
              </c:extLst>
            </c:dLbl>
            <c:dLbl>
              <c:idx val="1"/>
              <c:layout>
                <c:manualLayout>
                  <c:x val="0.19552414605418139"/>
                  <c:y val="0.11981886529494068"/>
                </c:manualLayout>
              </c:layout>
              <c:tx>
                <c:rich>
                  <a:bodyPr/>
                  <a:lstStyle/>
                  <a:p>
                    <a:pPr>
                      <a:defRPr sz="116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161" baseline="0">
                        <a:solidFill>
                          <a:schemeClr val="bg1"/>
                        </a:solidFill>
                      </a:rPr>
                      <a:t>Sevices   66%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D4-487A-BCF4-D9AE8B40E81C}"/>
                </c:ext>
              </c:extLst>
            </c:dLbl>
            <c:dLbl>
              <c:idx val="2"/>
              <c:layout>
                <c:manualLayout>
                  <c:x val="-0.15401469641002721"/>
                  <c:y val="0.12260535053435791"/>
                </c:manualLayout>
              </c:layout>
              <c:tx>
                <c:rich>
                  <a:bodyPr/>
                  <a:lstStyle/>
                  <a:p>
                    <a:pPr>
                      <a:defRPr sz="116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161" baseline="0">
                        <a:solidFill>
                          <a:schemeClr val="bg1"/>
                        </a:solidFill>
                      </a:rPr>
                      <a:t>Public administration, education, health service 4%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1D4-487A-BCF4-D9AE8B40E81C}"/>
                </c:ext>
              </c:extLst>
            </c:dLbl>
            <c:dLbl>
              <c:idx val="3"/>
              <c:layout>
                <c:manualLayout>
                  <c:x val="-0.16961130742049468"/>
                  <c:y val="-0.15604317340736459"/>
                </c:manualLayout>
              </c:layout>
              <c:tx>
                <c:rich>
                  <a:bodyPr/>
                  <a:lstStyle/>
                  <a:p>
                    <a:pPr>
                      <a:defRPr sz="116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161" baseline="0">
                        <a:solidFill>
                          <a:schemeClr val="bg1"/>
                        </a:solidFill>
                      </a:rPr>
                      <a:t>Agriculture 5%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D4-487A-BCF4-D9AE8B40E81C}"/>
                </c:ext>
              </c:extLst>
            </c:dLbl>
            <c:dLbl>
              <c:idx val="4"/>
              <c:layout>
                <c:manualLayout>
                  <c:x val="-7.8582677165354331E-2"/>
                  <c:y val="-0.15663820868053779"/>
                </c:manualLayout>
              </c:layout>
              <c:tx>
                <c:rich>
                  <a:bodyPr/>
                  <a:lstStyle/>
                  <a:p>
                    <a:pPr>
                      <a:defRPr sz="116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161" baseline="0">
                        <a:solidFill>
                          <a:schemeClr val="bg1"/>
                        </a:solidFill>
                      </a:rPr>
                      <a:t>Construction 12%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1D4-487A-BCF4-D9AE8B40E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61" baseline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List1!$A$3:$A$7</c:f>
              <c:strCache>
                <c:ptCount val="5"/>
                <c:pt idx="0">
                  <c:v>industry</c:v>
                </c:pt>
                <c:pt idx="1">
                  <c:v>services</c:v>
                </c:pt>
                <c:pt idx="2">
                  <c:v>public administration, education, health service</c:v>
                </c:pt>
                <c:pt idx="3">
                  <c:v>agriculture</c:v>
                </c:pt>
                <c:pt idx="4">
                  <c:v>construction</c:v>
                </c:pt>
              </c:strCache>
            </c:strRef>
          </c:cat>
          <c:val>
            <c:numRef>
              <c:f>List1!$B$3:$B$7</c:f>
              <c:numCache>
                <c:formatCode>0%</c:formatCode>
                <c:ptCount val="5"/>
                <c:pt idx="0">
                  <c:v>0.13</c:v>
                </c:pt>
                <c:pt idx="1">
                  <c:v>0.66</c:v>
                </c:pt>
                <c:pt idx="2">
                  <c:v>0.04</c:v>
                </c:pt>
                <c:pt idx="3">
                  <c:v>0.05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D4-487A-BCF4-D9AE8B40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1063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E40DC-3E09-D246-ACC8-8D44CF70B152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55B3-7155-F446-AC50-9C579597B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53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AC5177-0352-4D1D-A2FC-1BC950BB87BC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6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667204-DC07-4577-8066-1B7B205A78F9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98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38DD20-5C8F-4890-AE17-4F454B82CCD0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99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3B3C37-822B-45F8-88F5-D9FE3CB93EB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7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375D61-7B05-4284-ABD8-232E76BC8460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5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F52380-F9D0-456F-AF1A-52B71B270676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8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8613E4-5940-45A3-B3AA-D4C856DEF51F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9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A9335-ACED-4849-A4E5-67D65E9EE4B3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0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64EB4F-DDA5-4C92-A095-A7B47ADE526F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6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E39450-EFE1-42A3-9AFA-17A57D06D3C2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8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667204-DC07-4577-8066-1B7B205A78F9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49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667204-DC07-4577-8066-1B7B205A78F9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7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B9A263FB-9553-FE40-B69A-A21F891332B5}"/>
              </a:ext>
            </a:extLst>
          </p:cNvPr>
          <p:cNvGrpSpPr/>
          <p:nvPr userDrawn="1"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B8A71D6-4121-A049-9152-97C298ED2BB1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gradFill flip="none" rotWithShape="1">
              <a:gsLst>
                <a:gs pos="0">
                  <a:srgbClr val="00549F">
                    <a:shade val="30000"/>
                    <a:satMod val="115000"/>
                  </a:srgbClr>
                </a:gs>
                <a:gs pos="50000">
                  <a:srgbClr val="00549F">
                    <a:shade val="67500"/>
                    <a:satMod val="115000"/>
                  </a:srgbClr>
                </a:gs>
                <a:gs pos="100000">
                  <a:srgbClr val="00549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Grafický objekt 19">
              <a:extLst>
                <a:ext uri="{FF2B5EF4-FFF2-40B4-BE49-F238E27FC236}">
                  <a16:creationId xmlns:a16="http://schemas.microsoft.com/office/drawing/2014/main" id="{D859EB27-7C8D-FB4C-ABB8-C95E4E301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768667" y="765706"/>
              <a:ext cx="4259696" cy="532462"/>
            </a:xfrm>
            <a:prstGeom prst="rect">
              <a:avLst/>
            </a:prstGeom>
          </p:spPr>
        </p:pic>
        <p:pic>
          <p:nvPicPr>
            <p:cNvPr id="10" name="Grafický objekt 14">
              <a:extLst>
                <a:ext uri="{FF2B5EF4-FFF2-40B4-BE49-F238E27FC236}">
                  <a16:creationId xmlns:a16="http://schemas.microsoft.com/office/drawing/2014/main" id="{9D2871E8-D0C6-FA42-BD07-84FB26C4C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7896225" cy="5687313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3D64F53-6641-8946-85D8-2D5EA31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4800" y="3636000"/>
            <a:ext cx="6750000" cy="1533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04E7A-2188-624C-A10B-9B140219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4800" y="5374800"/>
            <a:ext cx="6750000" cy="9360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46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1DDCC-3029-9F4E-95D9-4BDAF75A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EB361E-08D2-DE42-9AD2-2722B2FC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58958E-BAF2-4043-9B6A-5788E57E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7D488-F6DF-344A-AE4B-C17C51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984AC4-89DC-3048-BE97-584ACDBF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0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C61156-2D2A-6349-AB80-D946D1067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63548B-0631-3842-ADED-8A09B1C32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FE42E-7771-CC48-BD71-BDE25A9F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9DAF4E-587E-474E-9EC6-282F2EBC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5A078-CFCC-1D48-A208-343756D5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BC99E-F575-CD4F-BC8C-B6D0F1C7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636C4-A3EA-684D-BB48-3F868DD7D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FA1B98-0F0A-804B-9EFB-6541F51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878FF5-0B17-9941-82F2-75724957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649C84-5642-254D-9462-884B5985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66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1488F-B8BD-6C4D-AB8D-B06252DD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7B5E2E-DFC9-5A45-A199-DC7437FF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65DA62-5DB1-1846-9E72-4AF265C8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395789-FFA9-6A48-956B-EF1DC9AF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AC4762-22A7-B142-A230-5302F205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8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75D58-12AD-B84A-9ACC-A82DD980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0FCBF-CF8C-0C45-8F30-B1531CB45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799"/>
            <a:ext cx="5181600" cy="4186163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E56DF1-50BA-E140-92EC-104EAB700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0799"/>
            <a:ext cx="5181600" cy="4186164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A118F6-91BB-5B4E-9105-4A74499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99D79A-A34B-5E4E-BD52-7B47EF30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C3DBA3-F30E-054A-A599-FE6A6D32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71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D6D53-2781-654E-BC8D-8DCFAA2C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00"/>
            <a:ext cx="10515600" cy="684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64ED1C-7B69-0348-A11D-AEEBDD71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0799"/>
            <a:ext cx="5157787" cy="514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6A51F1-1974-AC48-A80F-20A9EEBA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0F50A2-1C4A-5948-BE8B-49F769660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0799"/>
            <a:ext cx="5183188" cy="514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59BBBA-C966-8046-8253-6FA4A9736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31FEF3-E8E8-764A-8425-D76EC96F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760BE4-BEDE-EC45-829F-8B835D7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5BC128-C9BD-2744-A437-600544B1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0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A329B-A10A-1844-81FE-4F1BA6E8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C71333-B3E7-D44C-923B-31A328BF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4F56B5-69F8-9842-89E0-8584572C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C60967-6179-1748-9882-4147B7FD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0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F1581-7E1B-4C4C-9E2B-241D2E59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2A342E-B1A3-1E42-96F5-03D898A2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1026D2-DDB7-2C4B-B64A-F7847D56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A16DA-D7E8-5649-9C03-290A0510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B8DE4-6BC5-A348-A7D5-D9F5B9E4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3F7F5D-4343-F540-A8D8-A55E9F556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B22C0C-88B0-3D4C-ABC1-BFCC0119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D2AC44-F960-D746-856F-0488AAAB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E894C3-3974-3841-973A-EBDD4A18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9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43B6F-9D61-124F-9986-7DE8D91D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84FF4E-EDAE-4D40-BA8C-F6093CC30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206F0B-6F67-3746-8B9F-FB42DE5A4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6AF41B-EB73-B049-ACCD-3FA0E9B4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53D8BE-FDF7-5243-8A49-BBC8AEBE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3D8E34-C96A-0649-A500-4C741357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23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987B16C9-6EB4-B441-99E2-038B7B550DF6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CE242A34-4B81-0044-BA95-540016741164}"/>
                </a:ext>
              </a:extLst>
            </p:cNvPr>
            <p:cNvSpPr/>
            <p:nvPr userDrawn="1"/>
          </p:nvSpPr>
          <p:spPr>
            <a:xfrm>
              <a:off x="-1" y="0"/>
              <a:ext cx="12192001" cy="6858000"/>
            </a:xfrm>
            <a:prstGeom prst="rect">
              <a:avLst/>
            </a:prstGeom>
            <a:gradFill flip="none" rotWithShape="1">
              <a:gsLst>
                <a:gs pos="0">
                  <a:srgbClr val="00549F">
                    <a:shade val="30000"/>
                    <a:satMod val="115000"/>
                  </a:srgbClr>
                </a:gs>
                <a:gs pos="50000">
                  <a:srgbClr val="00549F">
                    <a:shade val="67500"/>
                    <a:satMod val="115000"/>
                  </a:srgbClr>
                </a:gs>
                <a:gs pos="100000">
                  <a:srgbClr val="00549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E7DE0464-B0AE-E643-9683-91B407784A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294210"/>
              <a:ext cx="12192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fický objekt 11">
              <a:extLst>
                <a:ext uri="{FF2B5EF4-FFF2-40B4-BE49-F238E27FC236}">
                  <a16:creationId xmlns:a16="http://schemas.microsoft.com/office/drawing/2014/main" id="{DE55D01D-646A-744F-B542-83A21236E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lc="http://schemas.openxmlformats.org/drawingml/2006/lockedCanvas"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1" y="0"/>
              <a:ext cx="2110507" cy="1520108"/>
            </a:xfrm>
            <a:prstGeom prst="rect">
              <a:avLst/>
            </a:prstGeom>
          </p:spPr>
        </p:pic>
      </p:grp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443AAB-CF41-0148-BC90-304F7189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800"/>
            <a:ext cx="105156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188D97-627F-714B-A0B0-855A906B5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8000"/>
            <a:ext cx="10515600" cy="386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5F214B-FF17-2E4F-97E8-98C001A5C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21.02.2022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8D8351-1CFF-8748-B796-579D5EEDD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6384A0-3575-644F-943F-3D8B6A8E5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56C1FA-8DED-774F-A9BF-965BD70CC5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73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b="1" dirty="0" err="1">
                <a:latin typeface="Tahoma" pitchFamily="34" charset="0"/>
              </a:rPr>
              <a:t>Meet</a:t>
            </a:r>
            <a:r>
              <a:rPr lang="cs-CZ" altLang="cs-CZ" b="1" dirty="0">
                <a:latin typeface="Tahoma" pitchFamily="34" charset="0"/>
              </a:rPr>
              <a:t> </a:t>
            </a:r>
            <a:r>
              <a:rPr lang="en-US" altLang="cs-CZ" b="1" dirty="0">
                <a:latin typeface="Tahoma" pitchFamily="34" charset="0"/>
              </a:rPr>
              <a:t>the Olomouc 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2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1286788" y="457200"/>
            <a:ext cx="390342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cs-CZ" sz="3200" b="1" kern="0" dirty="0" err="1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Palacky</a:t>
            </a:r>
            <a:r>
              <a:rPr lang="en-US" altLang="cs-CZ" sz="3200" b="1" kern="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 University</a:t>
            </a:r>
          </a:p>
        </p:txBody>
      </p:sp>
      <p:pic>
        <p:nvPicPr>
          <p:cNvPr id="348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5790" y="719836"/>
            <a:ext cx="1243685" cy="13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7" descr="U_nadp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390" y="722525"/>
            <a:ext cx="3454400" cy="13589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7003905" y="3912974"/>
            <a:ext cx="3600450" cy="5794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dirty="0">
                <a:solidFill>
                  <a:schemeClr val="bg1"/>
                </a:solidFill>
                <a:latin typeface="Tahoma" pitchFamily="34" charset="0"/>
              </a:rPr>
              <a:t>Founded in 1573</a:t>
            </a:r>
          </a:p>
        </p:txBody>
      </p:sp>
      <p:pic>
        <p:nvPicPr>
          <p:cNvPr id="34831" name="Picture 15" descr="http://www.440.upol.cz/typo3temp/pics/e780e808d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586" y="4633816"/>
            <a:ext cx="2894830" cy="19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1541318" y="2582574"/>
            <a:ext cx="5410200" cy="206210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Faculty of Medicine</a:t>
            </a:r>
            <a:r>
              <a:rPr lang="cs-CZ" altLang="cs-CZ" sz="16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and Dentistry, </a:t>
            </a:r>
            <a:endParaRPr lang="cs-CZ" altLang="cs-CZ" sz="1600" b="1" dirty="0">
              <a:ln w="3175">
                <a:noFill/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altLang="cs-CZ" sz="1600" b="1" dirty="0" err="1">
                <a:ln w="3175">
                  <a:noFill/>
                </a:ln>
                <a:solidFill>
                  <a:schemeClr val="bg1"/>
                </a:solidFill>
              </a:rPr>
              <a:t>Faculty</a:t>
            </a:r>
            <a:r>
              <a:rPr lang="cs-CZ" altLang="cs-CZ" sz="1600" b="1" dirty="0">
                <a:ln w="3175">
                  <a:noFill/>
                </a:ln>
                <a:solidFill>
                  <a:schemeClr val="bg1"/>
                </a:solidFill>
              </a:rPr>
              <a:t> of </a:t>
            </a:r>
            <a:r>
              <a:rPr lang="cs-CZ" altLang="cs-CZ" sz="1600" b="1" dirty="0" err="1">
                <a:ln w="3175">
                  <a:noFill/>
                </a:ln>
                <a:solidFill>
                  <a:schemeClr val="bg1"/>
                </a:solidFill>
              </a:rPr>
              <a:t>Healf</a:t>
            </a:r>
            <a:r>
              <a:rPr lang="cs-CZ" altLang="cs-CZ" sz="16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cs-CZ" altLang="cs-CZ" sz="1600" b="1" dirty="0" err="1">
                <a:ln w="3175">
                  <a:noFill/>
                </a:ln>
                <a:solidFill>
                  <a:schemeClr val="bg1"/>
                </a:solidFill>
              </a:rPr>
              <a:t>Sciences</a:t>
            </a:r>
            <a:r>
              <a:rPr lang="cs-CZ" altLang="cs-CZ" sz="1600" b="1" dirty="0">
                <a:ln w="3175">
                  <a:noFill/>
                </a:ln>
                <a:solidFill>
                  <a:schemeClr val="bg1"/>
                </a:solidFill>
              </a:rPr>
              <a:t>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Philosophical </a:t>
            </a: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Faculty, </a:t>
            </a:r>
            <a:endParaRPr lang="cs-CZ" altLang="cs-CZ" sz="1600" b="1" dirty="0">
              <a:ln w="3175">
                <a:noFill/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Faculty </a:t>
            </a: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of Science, </a:t>
            </a:r>
            <a:endParaRPr lang="cs-CZ" altLang="cs-CZ" sz="1600" b="1" dirty="0">
              <a:ln w="3175">
                <a:noFill/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Faculty </a:t>
            </a: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of Education, </a:t>
            </a:r>
            <a:endParaRPr lang="cs-CZ" altLang="cs-CZ" sz="1600" b="1" dirty="0">
              <a:ln w="3175">
                <a:noFill/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Faculty </a:t>
            </a: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of Physical Culture, </a:t>
            </a:r>
            <a:endParaRPr lang="cs-CZ" altLang="cs-CZ" sz="1600" b="1" dirty="0">
              <a:ln w="3175">
                <a:noFill/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cs-CZ" sz="1600" b="1" dirty="0" err="1">
                <a:ln w="3175">
                  <a:noFill/>
                </a:ln>
                <a:solidFill>
                  <a:schemeClr val="bg1"/>
                </a:solidFill>
              </a:rPr>
              <a:t>Sts</a:t>
            </a: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Cyril and Methodius Faculty of Theology, </a:t>
            </a:r>
            <a:endParaRPr lang="cs-CZ" altLang="cs-CZ" sz="1600" b="1" dirty="0">
              <a:ln w="3175">
                <a:noFill/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Faculty </a:t>
            </a:r>
            <a:r>
              <a:rPr lang="en-US" altLang="cs-CZ" sz="1600" b="1" dirty="0">
                <a:ln w="3175">
                  <a:noFill/>
                </a:ln>
                <a:solidFill>
                  <a:schemeClr val="bg1"/>
                </a:solidFill>
              </a:rPr>
              <a:t>of Law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541318" y="1752601"/>
            <a:ext cx="2362200" cy="384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>
                <a:solidFill>
                  <a:schemeClr val="bg1"/>
                </a:solidFill>
              </a:rPr>
              <a:t>20 000 students</a:t>
            </a:r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1541318" y="2198399"/>
            <a:ext cx="2362200" cy="384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>
                <a:ln w="3175">
                  <a:noFill/>
                </a:ln>
                <a:solidFill>
                  <a:schemeClr val="bg1"/>
                </a:solidFill>
              </a:rPr>
              <a:t>8 </a:t>
            </a:r>
            <a:r>
              <a:rPr lang="en-US" altLang="cs-CZ" sz="2400" dirty="0">
                <a:ln w="3175">
                  <a:noFill/>
                </a:ln>
                <a:solidFill>
                  <a:schemeClr val="bg1"/>
                </a:solidFill>
              </a:rPr>
              <a:t>faculties</a:t>
            </a:r>
            <a:r>
              <a:rPr lang="cs-CZ" altLang="cs-CZ" sz="2400" dirty="0">
                <a:ln w="3175">
                  <a:noFill/>
                </a:ln>
                <a:solidFill>
                  <a:schemeClr val="bg1"/>
                </a:solidFill>
              </a:rPr>
              <a:t>:</a:t>
            </a:r>
            <a:endParaRPr lang="en-US" altLang="cs-CZ" sz="2400" dirty="0">
              <a:ln w="3175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34829" name="Picture 13" descr="http://www.zurnal.upol.cz/uploads/pics/rektora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767" y="2097667"/>
            <a:ext cx="2420408" cy="18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6" grpId="0"/>
      <p:bldP spid="348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495800" y="457200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cs-CZ" sz="3200" b="1" kern="0" dirty="0">
                <a:solidFill>
                  <a:schemeClr val="bg1"/>
                </a:solidFill>
                <a:cs typeface="Arial" charset="0"/>
              </a:rPr>
              <a:t>   The Capital Olomouc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6134100" y="3962400"/>
            <a:ext cx="3467100" cy="2514600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209800" y="3962400"/>
            <a:ext cx="3352800" cy="2514600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5410200" y="1524000"/>
            <a:ext cx="373380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cs-CZ" sz="2000">
                <a:solidFill>
                  <a:schemeClr val="bg1"/>
                </a:solidFill>
              </a:rPr>
              <a:t>First mention of the city - 1017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905000" y="1524001"/>
            <a:ext cx="3200400" cy="384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cs-CZ" sz="2400" b="1" dirty="0">
                <a:solidFill>
                  <a:schemeClr val="bg1"/>
                </a:solidFill>
              </a:rPr>
              <a:t>The </a:t>
            </a:r>
            <a:r>
              <a:rPr lang="cs-CZ" altLang="cs-CZ" sz="2400" b="1" dirty="0">
                <a:solidFill>
                  <a:schemeClr val="bg1"/>
                </a:solidFill>
              </a:rPr>
              <a:t>C</a:t>
            </a:r>
            <a:r>
              <a:rPr lang="en-US" altLang="cs-CZ" sz="2400" b="1" dirty="0" err="1">
                <a:solidFill>
                  <a:schemeClr val="bg1"/>
                </a:solidFill>
              </a:rPr>
              <a:t>ity</a:t>
            </a:r>
            <a:r>
              <a:rPr lang="en-US" altLang="cs-CZ" sz="2400" b="1" dirty="0">
                <a:solidFill>
                  <a:schemeClr val="bg1"/>
                </a:solidFill>
              </a:rPr>
              <a:t> of Olomouc</a:t>
            </a:r>
            <a:endParaRPr lang="en-US" altLang="cs-CZ" sz="2400" dirty="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981200" y="2133600"/>
            <a:ext cx="8305800" cy="1676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052A4"/>
              </a:buClr>
              <a:defRPr/>
            </a:pPr>
            <a:r>
              <a:rPr lang="en-US" altLang="cs-CZ" sz="2000" b="1" kern="0" dirty="0">
                <a:solidFill>
                  <a:schemeClr val="bg1"/>
                </a:solidFill>
                <a:cs typeface="Tahoma" pitchFamily="34" charset="0"/>
              </a:rPr>
              <a:t>cent</a:t>
            </a:r>
            <a:r>
              <a:rPr lang="cs-CZ" altLang="cs-CZ" sz="2000" b="1" kern="0" dirty="0">
                <a:solidFill>
                  <a:schemeClr val="bg1"/>
                </a:solidFill>
                <a:cs typeface="Tahoma" pitchFamily="34" charset="0"/>
              </a:rPr>
              <a:t>e</a:t>
            </a:r>
            <a:r>
              <a:rPr lang="en-US" altLang="cs-CZ" sz="2000" b="1" kern="0" dirty="0">
                <a:solidFill>
                  <a:schemeClr val="bg1"/>
                </a:solidFill>
                <a:cs typeface="Tahoma" pitchFamily="34" charset="0"/>
              </a:rPr>
              <a:t>r of tourism i</a:t>
            </a:r>
            <a:r>
              <a:rPr lang="en-US" altLang="cs-CZ" sz="2000" b="1" kern="0" dirty="0">
                <a:solidFill>
                  <a:schemeClr val="bg1"/>
                </a:solidFill>
              </a:rPr>
              <a:t>n </a:t>
            </a:r>
            <a:r>
              <a:rPr lang="en-US" altLang="cs-CZ" sz="2000" b="1" kern="0" dirty="0">
                <a:solidFill>
                  <a:schemeClr val="bg1"/>
                </a:solidFill>
                <a:cs typeface="Tahoma" pitchFamily="34" charset="0"/>
              </a:rPr>
              <a:t>Central Moravia - </a:t>
            </a:r>
            <a:r>
              <a:rPr lang="en-US" altLang="cs-CZ" sz="2000" b="1" kern="0" dirty="0" err="1">
                <a:solidFill>
                  <a:schemeClr val="bg1"/>
                </a:solidFill>
                <a:cs typeface="Tahoma" pitchFamily="34" charset="0"/>
              </a:rPr>
              <a:t>Haná</a:t>
            </a:r>
            <a:r>
              <a:rPr lang="en-US" altLang="cs-CZ" sz="2000" b="1" kern="0" dirty="0">
                <a:solidFill>
                  <a:schemeClr val="bg1"/>
                </a:solidFill>
                <a:cs typeface="Tahoma" pitchFamily="34" charset="0"/>
              </a:rPr>
              <a:t>, as well as in the</a:t>
            </a:r>
            <a:r>
              <a:rPr lang="en-US" altLang="cs-CZ" sz="2000" b="1" kern="0" dirty="0">
                <a:solidFill>
                  <a:schemeClr val="bg1"/>
                </a:solidFill>
              </a:rPr>
              <a:t> </a:t>
            </a:r>
            <a:r>
              <a:rPr lang="en-US" altLang="cs-CZ" sz="2000" b="1" kern="0" dirty="0">
                <a:solidFill>
                  <a:schemeClr val="bg1"/>
                </a:solidFill>
                <a:cs typeface="Tahoma" pitchFamily="34" charset="0"/>
              </a:rPr>
              <a:t>entire Olomouc Region</a:t>
            </a:r>
            <a:endParaRPr lang="en-US" altLang="cs-CZ" sz="2000" b="1" kern="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52A4"/>
              </a:buClr>
              <a:defRPr/>
            </a:pPr>
            <a:r>
              <a:rPr lang="en-US" altLang="cs-CZ" sz="2000" b="1" kern="0" dirty="0">
                <a:solidFill>
                  <a:schemeClr val="bg1"/>
                </a:solidFill>
                <a:cs typeface="Tahoma" pitchFamily="34" charset="0"/>
              </a:rPr>
              <a:t>one of the most significant destinations in the Czech Republic</a:t>
            </a:r>
            <a:endParaRPr lang="en-US" altLang="cs-CZ" sz="2000" b="1" kern="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52A4"/>
              </a:buClr>
              <a:defRPr/>
            </a:pPr>
            <a:r>
              <a:rPr lang="en-US" altLang="cs-CZ" sz="2000" b="1" kern="0" dirty="0">
                <a:solidFill>
                  <a:schemeClr val="bg1"/>
                </a:solidFill>
                <a:sym typeface="Wingdings" pitchFamily="2" charset="2"/>
              </a:rPr>
              <a:t>2nd largest heritage protected area after Prague</a:t>
            </a:r>
            <a:endParaRPr lang="en-US" altLang="cs-CZ" sz="2000" b="1" kern="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52A4"/>
              </a:buClr>
              <a:defRPr/>
            </a:pPr>
            <a:r>
              <a:rPr lang="en-US" altLang="cs-CZ" sz="2000" b="1" kern="0" dirty="0">
                <a:solidFill>
                  <a:schemeClr val="bg1"/>
                </a:solidFill>
              </a:rPr>
              <a:t>367 cultural landmarks</a:t>
            </a:r>
          </a:p>
        </p:txBody>
      </p:sp>
      <p:pic>
        <p:nvPicPr>
          <p:cNvPr id="16395" name="Picture 11" descr="http://www.maxitrip.cz/sites/default/files/imagecache/original_watermark/fotky/2012/03/katedrala-svateho-vaclava-v-olomouci/p31000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126" y="4038600"/>
            <a:ext cx="3094074" cy="232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http://g.denik.cz/43/bc/arionova_kasna_1704_103_galerie-9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600" y="4062846"/>
            <a:ext cx="3061748" cy="229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724400" y="3810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cs-CZ" sz="3200" b="1" kern="0" dirty="0">
                <a:solidFill>
                  <a:schemeClr val="bg1"/>
                </a:solidFill>
                <a:cs typeface="Arial" charset="0"/>
              </a:rPr>
              <a:t>Olomouc and tourism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752600" y="1447800"/>
            <a:ext cx="86868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cs-CZ" sz="2000" b="1" kern="0" dirty="0">
                <a:solidFill>
                  <a:schemeClr val="bg1"/>
                </a:solidFill>
              </a:rPr>
              <a:t>The ancient town of Olomouc belongs to the most important urban conservation areas.                                                        </a:t>
            </a:r>
          </a:p>
        </p:txBody>
      </p:sp>
      <p:pic>
        <p:nvPicPr>
          <p:cNvPr id="17416" name="Picture 8" descr="http://www.svetcest.cz/old/storage/200805011515_svatykopecek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592" y="2263233"/>
            <a:ext cx="5964808" cy="397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1783773" y="4287905"/>
            <a:ext cx="2590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chemeClr val="bg1"/>
                </a:solidFill>
              </a:rPr>
              <a:t>The Basilica Minor Church of the Visitation of the Virgin Mary – </a:t>
            </a:r>
            <a:r>
              <a:rPr lang="en-US" altLang="cs-CZ" sz="2000" b="1" dirty="0" err="1">
                <a:solidFill>
                  <a:schemeClr val="bg1"/>
                </a:solidFill>
              </a:rPr>
              <a:t>Svatý</a:t>
            </a:r>
            <a:r>
              <a:rPr lang="en-US" altLang="cs-CZ" sz="2000" b="1" dirty="0">
                <a:solidFill>
                  <a:schemeClr val="bg1"/>
                </a:solidFill>
              </a:rPr>
              <a:t> </a:t>
            </a:r>
            <a:r>
              <a:rPr lang="en-US" altLang="cs-CZ" sz="2000" b="1" dirty="0" err="1">
                <a:solidFill>
                  <a:schemeClr val="bg1"/>
                </a:solidFill>
              </a:rPr>
              <a:t>Kopeček</a:t>
            </a:r>
            <a:r>
              <a:rPr lang="en-US" altLang="cs-CZ" sz="2000" b="1" dirty="0">
                <a:solidFill>
                  <a:schemeClr val="bg1"/>
                </a:solidFill>
              </a:rPr>
              <a:t> (The Holy Hill)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8839200" y="5780088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1" dirty="0"/>
              <a:t>1629</a:t>
            </a:r>
          </a:p>
        </p:txBody>
      </p:sp>
    </p:spTree>
    <p:extLst>
      <p:ext uri="{BB962C8B-B14F-4D97-AF65-F5344CB8AC3E}">
        <p14:creationId xmlns:p14="http://schemas.microsoft.com/office/powerpoint/2010/main" val="25977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1" y="1905001"/>
            <a:ext cx="3582987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695700" y="6053138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1107</a:t>
            </a:r>
            <a:endParaRPr lang="en-US" altLang="cs-CZ" sz="2400" b="1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733189" y="1371601"/>
            <a:ext cx="3885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cs-CZ" sz="2000" b="1" dirty="0">
                <a:solidFill>
                  <a:schemeClr val="bg1"/>
                </a:solidFill>
              </a:rPr>
              <a:t> </a:t>
            </a:r>
            <a:r>
              <a:rPr lang="en-US" altLang="cs-CZ" sz="2400" b="1" dirty="0">
                <a:solidFill>
                  <a:schemeClr val="bg1"/>
                </a:solidFill>
              </a:rPr>
              <a:t>St. Wenceslas Cathedral            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24400" y="3810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cs-CZ" sz="3200" b="1" kern="0" dirty="0">
                <a:solidFill>
                  <a:schemeClr val="bg1"/>
                </a:solidFill>
                <a:cs typeface="Arial" charset="0"/>
              </a:rPr>
              <a:t>Olomouc and tourism</a:t>
            </a:r>
          </a:p>
        </p:txBody>
      </p:sp>
      <p:pic>
        <p:nvPicPr>
          <p:cNvPr id="6" name="Picture 6" descr="images%5CCR%5CKraj-Olomouc%5Cfoto%5COlomouc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863" y="3038556"/>
            <a:ext cx="4757737" cy="346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57863" y="6053139"/>
            <a:ext cx="89638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1378</a:t>
            </a:r>
            <a:endParaRPr lang="en-US" altLang="cs-CZ" sz="2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53199" y="1493838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cs-CZ" sz="2400" b="1" dirty="0">
                <a:solidFill>
                  <a:schemeClr val="bg1"/>
                </a:solidFill>
              </a:rPr>
              <a:t>Town Hall with unique astronomical clock</a:t>
            </a:r>
          </a:p>
        </p:txBody>
      </p:sp>
    </p:spTree>
    <p:extLst>
      <p:ext uri="{BB962C8B-B14F-4D97-AF65-F5344CB8AC3E}">
        <p14:creationId xmlns:p14="http://schemas.microsoft.com/office/powerpoint/2010/main" val="19891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morovy sl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1600200"/>
            <a:ext cx="31083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981200" y="1905000"/>
            <a:ext cx="3962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400" b="1" dirty="0">
                <a:solidFill>
                  <a:schemeClr val="bg1"/>
                </a:solidFill>
              </a:rPr>
              <a:t>Baroque Column of the Holy Trinity</a:t>
            </a:r>
            <a:r>
              <a:rPr lang="cs-CZ" altLang="cs-CZ" sz="2400" b="1" dirty="0">
                <a:solidFill>
                  <a:schemeClr val="bg1"/>
                </a:solidFill>
              </a:rPr>
              <a:t> (1754)</a:t>
            </a:r>
            <a:r>
              <a:rPr lang="en-US" altLang="cs-CZ" sz="2400" b="1" dirty="0">
                <a:solidFill>
                  <a:schemeClr val="bg1"/>
                </a:solidFill>
              </a:rPr>
              <a:t> – listed on the UNESCO World Heritage List in 2000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  <p:pic>
        <p:nvPicPr>
          <p:cNvPr id="20484" name="Picture 9" descr="World Herit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24400" y="3810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cs-CZ" sz="3200" b="1" kern="0" dirty="0">
                <a:solidFill>
                  <a:schemeClr val="bg1"/>
                </a:solidFill>
                <a:cs typeface="Arial" charset="0"/>
              </a:rPr>
              <a:t>Olomouc and tourism</a:t>
            </a:r>
          </a:p>
        </p:txBody>
      </p:sp>
    </p:spTree>
    <p:extLst>
      <p:ext uri="{BB962C8B-B14F-4D97-AF65-F5344CB8AC3E}">
        <p14:creationId xmlns:p14="http://schemas.microsoft.com/office/powerpoint/2010/main" val="11550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easar font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979037"/>
            <a:ext cx="3468688" cy="469582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642586" y="1517372"/>
            <a:ext cx="3841116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Set </a:t>
            </a:r>
            <a:r>
              <a:rPr lang="en-US" altLang="cs-CZ" sz="2400" b="1" dirty="0">
                <a:solidFill>
                  <a:schemeClr val="bg1"/>
                </a:solidFill>
              </a:rPr>
              <a:t>of </a:t>
            </a:r>
            <a:r>
              <a:rPr lang="en-US" altLang="cs-CZ" sz="2400" b="1" dirty="0">
                <a:solidFill>
                  <a:schemeClr val="bg1"/>
                </a:solidFill>
              </a:rPr>
              <a:t>Baroque fountains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24400" y="3810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cs-CZ" sz="3200" b="1" kern="0" dirty="0">
                <a:solidFill>
                  <a:schemeClr val="bg1"/>
                </a:solidFill>
                <a:cs typeface="Arial" charset="0"/>
              </a:rPr>
              <a:t>Olomouc and tourism</a:t>
            </a:r>
          </a:p>
        </p:txBody>
      </p:sp>
      <p:pic>
        <p:nvPicPr>
          <p:cNvPr id="6" name="Picture 6" descr="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977448"/>
            <a:ext cx="4427538" cy="3697288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1" y="1524001"/>
            <a:ext cx="3819525" cy="461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2400" b="1" dirty="0">
                <a:solidFill>
                  <a:schemeClr val="bg1"/>
                </a:solidFill>
              </a:rPr>
              <a:t>The Archbishop's Palace</a:t>
            </a:r>
          </a:p>
        </p:txBody>
      </p:sp>
    </p:spTree>
    <p:extLst>
      <p:ext uri="{BB962C8B-B14F-4D97-AF65-F5344CB8AC3E}">
        <p14:creationId xmlns:p14="http://schemas.microsoft.com/office/powerpoint/2010/main" val="26849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24400" y="3810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3200" b="1" kern="0" dirty="0">
                <a:solidFill>
                  <a:schemeClr val="bg1"/>
                </a:solidFill>
                <a:cs typeface="Arial" charset="0"/>
              </a:rPr>
              <a:t>Spas</a:t>
            </a:r>
            <a:endParaRPr lang="en-US" altLang="cs-CZ" sz="32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Olomouc region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famous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its</a:t>
            </a:r>
            <a:r>
              <a:rPr lang="cs-CZ" altLang="cs-CZ" dirty="0"/>
              <a:t> spas and </a:t>
            </a:r>
            <a:r>
              <a:rPr lang="cs-CZ" altLang="cs-CZ" dirty="0" err="1"/>
              <a:t>wellness</a:t>
            </a:r>
            <a:r>
              <a:rPr lang="cs-CZ" altLang="cs-CZ" dirty="0"/>
              <a:t> </a:t>
            </a:r>
            <a:r>
              <a:rPr lang="cs-CZ" altLang="cs-CZ" dirty="0" err="1"/>
              <a:t>facilities</a:t>
            </a:r>
            <a:endParaRPr lang="cs-CZ" altLang="cs-CZ" dirty="0"/>
          </a:p>
          <a:p>
            <a:r>
              <a:rPr lang="cs-CZ" altLang="cs-CZ" dirty="0" err="1"/>
              <a:t>Spa</a:t>
            </a:r>
            <a:r>
              <a:rPr lang="cs-CZ" altLang="cs-CZ" dirty="0"/>
              <a:t> </a:t>
            </a:r>
            <a:r>
              <a:rPr lang="cs-CZ" altLang="cs-CZ" dirty="0" err="1"/>
              <a:t>Priessnitz</a:t>
            </a:r>
            <a:r>
              <a:rPr lang="cs-CZ" altLang="cs-CZ" dirty="0"/>
              <a:t> – </a:t>
            </a:r>
            <a:r>
              <a:rPr lang="cs-CZ" altLang="cs-CZ" dirty="0" err="1"/>
              <a:t>founded</a:t>
            </a:r>
            <a:r>
              <a:rPr lang="cs-CZ" altLang="cs-CZ" dirty="0"/>
              <a:t> by </a:t>
            </a:r>
            <a:r>
              <a:rPr lang="cs-CZ" altLang="cs-CZ" dirty="0" err="1"/>
              <a:t>Vincenz</a:t>
            </a:r>
            <a:r>
              <a:rPr lang="cs-CZ" altLang="cs-CZ" dirty="0"/>
              <a:t> </a:t>
            </a:r>
            <a:r>
              <a:rPr lang="cs-CZ" altLang="cs-CZ" dirty="0" err="1"/>
              <a:t>Priessnitz</a:t>
            </a:r>
            <a:r>
              <a:rPr lang="cs-CZ" altLang="cs-CZ" dirty="0"/>
              <a:t> – </a:t>
            </a:r>
            <a:r>
              <a:rPr lang="cs-CZ" altLang="cs-CZ" dirty="0" err="1"/>
              <a:t>world-famous</a:t>
            </a:r>
            <a:r>
              <a:rPr lang="cs-CZ" altLang="cs-CZ" dirty="0"/>
              <a:t> </a:t>
            </a:r>
            <a:r>
              <a:rPr lang="cs-CZ" altLang="cs-CZ" dirty="0" err="1"/>
              <a:t>balneotherapist</a:t>
            </a:r>
            <a:r>
              <a:rPr lang="cs-CZ" altLang="cs-CZ" dirty="0"/>
              <a:t> and </a:t>
            </a:r>
            <a:r>
              <a:rPr lang="cs-CZ" altLang="cs-CZ" dirty="0" err="1"/>
              <a:t>founder</a:t>
            </a:r>
            <a:r>
              <a:rPr lang="cs-CZ" altLang="cs-CZ" dirty="0"/>
              <a:t> of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largest</a:t>
            </a:r>
            <a:r>
              <a:rPr lang="cs-CZ" altLang="cs-CZ" dirty="0"/>
              <a:t> </a:t>
            </a:r>
            <a:r>
              <a:rPr lang="cs-CZ" altLang="cs-CZ" dirty="0" err="1"/>
              <a:t>spa</a:t>
            </a:r>
            <a:r>
              <a:rPr lang="cs-CZ" altLang="cs-CZ" dirty="0"/>
              <a:t> </a:t>
            </a:r>
            <a:r>
              <a:rPr lang="cs-CZ" altLang="cs-CZ" dirty="0" err="1"/>
              <a:t>facility</a:t>
            </a:r>
            <a:r>
              <a:rPr lang="cs-CZ" altLang="cs-CZ" dirty="0"/>
              <a:t> in Olomouc Region </a:t>
            </a:r>
          </a:p>
          <a:p>
            <a:r>
              <a:rPr lang="cs-CZ" altLang="cs-CZ" dirty="0" err="1"/>
              <a:t>Other</a:t>
            </a:r>
            <a:r>
              <a:rPr lang="cs-CZ" altLang="cs-CZ" dirty="0"/>
              <a:t> </a:t>
            </a:r>
            <a:r>
              <a:rPr lang="cs-CZ" altLang="cs-CZ" dirty="0" err="1"/>
              <a:t>important</a:t>
            </a:r>
            <a:r>
              <a:rPr lang="cs-CZ" altLang="cs-CZ" dirty="0"/>
              <a:t> </a:t>
            </a:r>
            <a:r>
              <a:rPr lang="cs-CZ" altLang="cs-CZ" dirty="0" err="1"/>
              <a:t>facilities</a:t>
            </a:r>
            <a:r>
              <a:rPr lang="cs-CZ" altLang="cs-CZ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 err="1"/>
              <a:t>Spa</a:t>
            </a:r>
            <a:r>
              <a:rPr lang="cs-CZ" altLang="cs-CZ" dirty="0"/>
              <a:t> Velké Losiny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 err="1"/>
              <a:t>Spa</a:t>
            </a:r>
            <a:r>
              <a:rPr lang="cs-CZ" altLang="cs-CZ" dirty="0"/>
              <a:t> Teplice nad Bečvou </a:t>
            </a:r>
          </a:p>
          <a:p>
            <a:endParaRPr lang="cs-CZ" altLang="cs-CZ" dirty="0" smtClean="0"/>
          </a:p>
        </p:txBody>
      </p:sp>
      <p:pic>
        <p:nvPicPr>
          <p:cNvPr id="11268" name="Picture 2" descr="S:\CESTOVNÍ RUCH\fotobanka\LAZNE\priessnitzovy_lazne_jesenik\m-ark_jesenik_lazne_17_1024x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1" y="4114801"/>
            <a:ext cx="3502025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5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24400" y="3810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3200" b="1" kern="0" dirty="0" err="1">
                <a:solidFill>
                  <a:schemeClr val="bg1"/>
                </a:solidFill>
                <a:cs typeface="Arial" charset="0"/>
              </a:rPr>
              <a:t>Other</a:t>
            </a:r>
            <a:r>
              <a:rPr lang="cs-CZ" altLang="cs-CZ" sz="3200" b="1" kern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cs-CZ" altLang="cs-CZ" sz="3200" b="1" kern="0" dirty="0" err="1">
                <a:solidFill>
                  <a:schemeClr val="bg1"/>
                </a:solidFill>
                <a:cs typeface="Arial" charset="0"/>
              </a:rPr>
              <a:t>Tourist</a:t>
            </a:r>
            <a:r>
              <a:rPr lang="cs-CZ" altLang="cs-CZ" sz="3200" b="1" kern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cs-CZ" altLang="cs-CZ" sz="3200" b="1" kern="0" dirty="0" err="1">
                <a:solidFill>
                  <a:schemeClr val="bg1"/>
                </a:solidFill>
                <a:cs typeface="Arial" charset="0"/>
              </a:rPr>
              <a:t>Attraction</a:t>
            </a:r>
            <a:endParaRPr lang="en-US" altLang="cs-CZ" sz="32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err="1"/>
              <a:t>Water</a:t>
            </a:r>
            <a:r>
              <a:rPr lang="cs-CZ" altLang="cs-CZ" b="1" dirty="0"/>
              <a:t> </a:t>
            </a:r>
            <a:r>
              <a:rPr lang="cs-CZ" altLang="cs-CZ" b="1" dirty="0" err="1"/>
              <a:t>power</a:t>
            </a:r>
            <a:r>
              <a:rPr lang="cs-CZ" altLang="cs-CZ" b="1" dirty="0"/>
              <a:t> plant Dlouhé Stráně </a:t>
            </a:r>
          </a:p>
          <a:p>
            <a:r>
              <a:rPr lang="cs-CZ" altLang="cs-CZ" b="1" dirty="0" err="1"/>
              <a:t>Manufactory</a:t>
            </a:r>
            <a:r>
              <a:rPr lang="cs-CZ" altLang="cs-CZ" b="1" dirty="0"/>
              <a:t> </a:t>
            </a:r>
            <a:r>
              <a:rPr lang="cs-CZ" altLang="cs-CZ" b="1" dirty="0" err="1"/>
              <a:t>for</a:t>
            </a:r>
            <a:r>
              <a:rPr lang="cs-CZ" altLang="cs-CZ" b="1" dirty="0"/>
              <a:t> hand-made </a:t>
            </a:r>
            <a:r>
              <a:rPr lang="cs-CZ" altLang="cs-CZ" b="1" dirty="0" err="1"/>
              <a:t>paper</a:t>
            </a:r>
            <a:r>
              <a:rPr lang="cs-CZ" altLang="cs-CZ" b="1" dirty="0"/>
              <a:t> </a:t>
            </a:r>
            <a:r>
              <a:rPr lang="cs-CZ" altLang="cs-CZ" b="1" dirty="0" smtClean="0"/>
              <a:t>- </a:t>
            </a:r>
            <a:r>
              <a:rPr lang="cs-CZ" altLang="cs-CZ" b="1" dirty="0"/>
              <a:t>Velké Losiny </a:t>
            </a:r>
          </a:p>
          <a:p>
            <a:r>
              <a:rPr lang="cs-CZ" altLang="cs-CZ" b="1" dirty="0"/>
              <a:t>Jeseníky </a:t>
            </a:r>
            <a:r>
              <a:rPr lang="cs-CZ" altLang="cs-CZ" b="1" dirty="0" err="1"/>
              <a:t>Mountains</a:t>
            </a:r>
            <a:r>
              <a:rPr lang="cs-CZ" altLang="cs-CZ" b="1" dirty="0"/>
              <a:t> – </a:t>
            </a:r>
            <a:r>
              <a:rPr lang="cs-CZ" altLang="cs-CZ" b="1" dirty="0" err="1"/>
              <a:t>one</a:t>
            </a:r>
            <a:r>
              <a:rPr lang="cs-CZ" altLang="cs-CZ" b="1" dirty="0"/>
              <a:t> </a:t>
            </a:r>
            <a:r>
              <a:rPr lang="cs-CZ" altLang="cs-CZ" b="1" dirty="0" err="1"/>
              <a:t>of</a:t>
            </a:r>
            <a:r>
              <a:rPr lang="cs-CZ" altLang="cs-CZ" b="1" dirty="0"/>
              <a:t> </a:t>
            </a:r>
            <a:r>
              <a:rPr lang="cs-CZ" altLang="cs-CZ" b="1" dirty="0" err="1"/>
              <a:t>the</a:t>
            </a:r>
            <a:r>
              <a:rPr lang="cs-CZ" altLang="cs-CZ" b="1" dirty="0"/>
              <a:t> </a:t>
            </a:r>
            <a:r>
              <a:rPr lang="cs-CZ" altLang="cs-CZ" b="1" dirty="0" err="1"/>
              <a:t>cleanest</a:t>
            </a:r>
            <a:r>
              <a:rPr lang="cs-CZ" altLang="cs-CZ" b="1" dirty="0"/>
              <a:t> </a:t>
            </a:r>
            <a:r>
              <a:rPr lang="cs-CZ" altLang="cs-CZ" b="1" dirty="0" err="1"/>
              <a:t>climates</a:t>
            </a:r>
            <a:r>
              <a:rPr lang="cs-CZ" altLang="cs-CZ" b="1" dirty="0"/>
              <a:t> in </a:t>
            </a:r>
            <a:r>
              <a:rPr lang="cs-CZ" altLang="cs-CZ" b="1" dirty="0" err="1"/>
              <a:t>the</a:t>
            </a:r>
            <a:r>
              <a:rPr lang="cs-CZ" altLang="cs-CZ" b="1" dirty="0"/>
              <a:t> </a:t>
            </a:r>
            <a:r>
              <a:rPr lang="cs-CZ" altLang="cs-CZ" b="1" dirty="0" err="1"/>
              <a:t>middle</a:t>
            </a:r>
            <a:r>
              <a:rPr lang="cs-CZ" altLang="cs-CZ" b="1" dirty="0"/>
              <a:t> </a:t>
            </a:r>
            <a:r>
              <a:rPr lang="cs-CZ" altLang="cs-CZ" b="1" dirty="0" err="1"/>
              <a:t>Europe</a:t>
            </a:r>
            <a:r>
              <a:rPr lang="cs-CZ" altLang="cs-CZ" b="1" dirty="0"/>
              <a:t> </a:t>
            </a:r>
          </a:p>
          <a:p>
            <a:endParaRPr lang="cs-CZ" altLang="cs-CZ" dirty="0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26" y="4633914"/>
            <a:ext cx="32623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1" y="463391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1" y="463391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7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24400" y="3810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3200" b="1" kern="0" dirty="0" err="1">
                <a:solidFill>
                  <a:schemeClr val="bg1"/>
                </a:solidFill>
                <a:cs typeface="Arial" charset="0"/>
              </a:rPr>
              <a:t>Other</a:t>
            </a:r>
            <a:r>
              <a:rPr lang="cs-CZ" altLang="cs-CZ" sz="3200" b="1" kern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cs-CZ" altLang="cs-CZ" sz="3200" b="1" kern="0" dirty="0" err="1">
                <a:solidFill>
                  <a:schemeClr val="bg1"/>
                </a:solidFill>
                <a:cs typeface="Arial" charset="0"/>
              </a:rPr>
              <a:t>Tourist</a:t>
            </a:r>
            <a:r>
              <a:rPr lang="cs-CZ" altLang="cs-CZ" sz="3200" b="1" kern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cs-CZ" altLang="cs-CZ" sz="3200" b="1" kern="0" dirty="0" err="1">
                <a:solidFill>
                  <a:schemeClr val="bg1"/>
                </a:solidFill>
                <a:cs typeface="Arial" charset="0"/>
              </a:rPr>
              <a:t>Attraction</a:t>
            </a:r>
            <a:endParaRPr lang="en-US" altLang="cs-CZ" sz="32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172200" y="1394618"/>
            <a:ext cx="3124200" cy="1348582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 err="1"/>
              <a:t>Castles</a:t>
            </a:r>
            <a:r>
              <a:rPr lang="cs-CZ" altLang="cs-CZ" b="1" dirty="0"/>
              <a:t> and </a:t>
            </a:r>
            <a:r>
              <a:rPr lang="cs-CZ" altLang="cs-CZ" b="1" dirty="0" err="1"/>
              <a:t>Stately</a:t>
            </a:r>
            <a:r>
              <a:rPr lang="cs-CZ" altLang="cs-CZ" b="1" dirty="0"/>
              <a:t> </a:t>
            </a:r>
            <a:r>
              <a:rPr lang="cs-CZ" altLang="cs-CZ" b="1" dirty="0" err="1"/>
              <a:t>Homes</a:t>
            </a:r>
            <a:endParaRPr lang="cs-CZ" altLang="cs-CZ" b="1" dirty="0"/>
          </a:p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147458" name="Picture 2" descr="http://www.viktoria-vzduchoplavebni.cz/images/let-balonem-bouz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399" y="2971801"/>
            <a:ext cx="49149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0" name="Picture 4" descr="http://www.jedemedolazni.cz/galerie/fotogalerie/cs_52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25" y="3962400"/>
            <a:ext cx="343759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2" name="Picture 6" descr="http://www.vyletnik.cz/images/vylet/uzivatele/vlasta79/namest-na-hane-3c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24" y="1447801"/>
            <a:ext cx="3445436" cy="22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724400" y="381000"/>
            <a:ext cx="5486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3200" b="1" kern="0" dirty="0" err="1">
                <a:solidFill>
                  <a:schemeClr val="bg1"/>
                </a:solidFill>
                <a:cs typeface="Arial" charset="0"/>
              </a:rPr>
              <a:t>Other</a:t>
            </a:r>
            <a:r>
              <a:rPr lang="cs-CZ" altLang="cs-CZ" sz="3200" b="1" kern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cs-CZ" altLang="cs-CZ" sz="3200" b="1" kern="0" dirty="0" err="1">
                <a:solidFill>
                  <a:schemeClr val="bg1"/>
                </a:solidFill>
                <a:cs typeface="Arial" charset="0"/>
              </a:rPr>
              <a:t>Tourist</a:t>
            </a:r>
            <a:r>
              <a:rPr lang="cs-CZ" altLang="cs-CZ" sz="3200" b="1" kern="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cs-CZ" altLang="cs-CZ" sz="3200" b="1" kern="0" dirty="0" err="1">
                <a:solidFill>
                  <a:schemeClr val="bg1"/>
                </a:solidFill>
                <a:cs typeface="Arial" charset="0"/>
              </a:rPr>
              <a:t>Attraction</a:t>
            </a:r>
            <a:endParaRPr lang="en-US" altLang="cs-CZ" sz="32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172200" y="1394618"/>
            <a:ext cx="3733800" cy="1119982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 err="1"/>
              <a:t>Leisure</a:t>
            </a:r>
            <a:r>
              <a:rPr lang="cs-CZ" altLang="cs-CZ" b="1" dirty="0"/>
              <a:t> </a:t>
            </a:r>
            <a:r>
              <a:rPr lang="cs-CZ" altLang="cs-CZ" b="1" dirty="0" err="1"/>
              <a:t>Time</a:t>
            </a:r>
            <a:endParaRPr lang="cs-CZ" altLang="cs-CZ" b="1" dirty="0"/>
          </a:p>
          <a:p>
            <a:pPr marL="0" indent="0">
              <a:buNone/>
            </a:pPr>
            <a:r>
              <a:rPr lang="cs-CZ" altLang="cs-CZ" b="1" dirty="0"/>
              <a:t>And </a:t>
            </a:r>
            <a:r>
              <a:rPr lang="cs-CZ" altLang="cs-CZ" b="1" dirty="0" err="1"/>
              <a:t>Sports</a:t>
            </a:r>
            <a:endParaRPr lang="cs-CZ" altLang="cs-CZ" dirty="0" smtClean="0"/>
          </a:p>
        </p:txBody>
      </p:sp>
      <p:pic>
        <p:nvPicPr>
          <p:cNvPr id="153602" name="Picture 2" descr="http://www.golf-olomouc.cz/data/xinha/Hra_z_bunker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1447800"/>
            <a:ext cx="385822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4" name="Picture 4" descr="http://www.dolnimorava-resort.cz/sites/default/files/6792968172_eda79914ae_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3858227" cy="25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6" name="Picture 6" descr="http://media.novinky.cz/749/337497-top_foto1-2yxrs.jpg?13498740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128834"/>
            <a:ext cx="4533900" cy="25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514"/>
            <a:ext cx="4372841" cy="3498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 err="1"/>
              <a:t>Where</a:t>
            </a:r>
            <a:r>
              <a:rPr lang="cs-CZ" altLang="cs-CZ" b="1" dirty="0"/>
              <a:t> are </a:t>
            </a:r>
            <a:r>
              <a:rPr lang="cs-CZ" altLang="cs-CZ" b="1" dirty="0" err="1"/>
              <a:t>we</a:t>
            </a:r>
            <a:r>
              <a:rPr lang="cs-CZ" altLang="cs-CZ" b="1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68000"/>
            <a:ext cx="3733800" cy="3862800"/>
          </a:xfrm>
        </p:spPr>
        <p:txBody>
          <a:bodyPr/>
          <a:lstStyle/>
          <a:p>
            <a:r>
              <a:rPr lang="en-US" altLang="cs-CZ" b="1" dirty="0"/>
              <a:t>Olomouc Region </a:t>
            </a:r>
            <a:r>
              <a:rPr lang="cs-CZ" altLang="cs-CZ" b="1" dirty="0"/>
              <a:t>i</a:t>
            </a:r>
            <a:r>
              <a:rPr lang="en-US" altLang="cs-CZ" b="1" dirty="0"/>
              <a:t>s one of the 14 regional units of the</a:t>
            </a:r>
            <a:r>
              <a:rPr lang="cs-CZ" altLang="cs-CZ" b="1" dirty="0"/>
              <a:t> </a:t>
            </a:r>
            <a:r>
              <a:rPr lang="en-US" altLang="cs-CZ" b="1" dirty="0"/>
              <a:t>Czech Republic.</a:t>
            </a:r>
          </a:p>
          <a:p>
            <a:r>
              <a:rPr lang="en-US" altLang="cs-CZ" b="1" dirty="0"/>
              <a:t>Location </a:t>
            </a:r>
            <a:r>
              <a:rPr lang="cs-CZ" altLang="cs-CZ" b="1" dirty="0" smtClean="0"/>
              <a:t>in </a:t>
            </a:r>
            <a:r>
              <a:rPr lang="en-US" altLang="cs-CZ" b="1" dirty="0"/>
              <a:t>the </a:t>
            </a:r>
            <a:r>
              <a:rPr lang="en-US" altLang="cs-CZ" b="1" dirty="0" smtClean="0"/>
              <a:t>„</a:t>
            </a:r>
            <a:r>
              <a:rPr lang="cs-CZ" altLang="cs-CZ" b="1" dirty="0" smtClean="0"/>
              <a:t>H</a:t>
            </a:r>
            <a:r>
              <a:rPr lang="en-US" altLang="cs-CZ" b="1" dirty="0" err="1" smtClean="0"/>
              <a:t>eart</a:t>
            </a:r>
            <a:r>
              <a:rPr lang="en-US" altLang="cs-CZ" b="1" dirty="0" smtClean="0"/>
              <a:t> </a:t>
            </a:r>
            <a:r>
              <a:rPr lang="en-US" altLang="cs-CZ" b="1" dirty="0"/>
              <a:t>of Europe“.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2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038514"/>
            <a:ext cx="4372839" cy="349827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2" y="1464038"/>
            <a:ext cx="44164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724400" y="30480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cs-CZ" sz="3200" b="1" kern="0" dirty="0">
                <a:solidFill>
                  <a:schemeClr val="bg1"/>
                </a:solidFill>
              </a:rPr>
              <a:t>How to get to our region?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828800" y="1447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1" dirty="0">
                <a:solidFill>
                  <a:schemeClr val="bg1"/>
                </a:solidFill>
              </a:rPr>
              <a:t>It‘s easy! Here you have the options: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943600" y="1981202"/>
            <a:ext cx="4419600" cy="175259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8900" lvl="1" algn="l" eaLnBrk="1" hangingPunct="1">
              <a:lnSpc>
                <a:spcPct val="80000"/>
              </a:lnSpc>
              <a:defRPr/>
            </a:pPr>
            <a:r>
              <a:rPr lang="en-US" altLang="cs-CZ" sz="2400" b="1" kern="0" dirty="0">
                <a:solidFill>
                  <a:schemeClr val="bg1"/>
                </a:solidFill>
              </a:rPr>
              <a:t>plane</a:t>
            </a:r>
            <a:r>
              <a:rPr lang="en-US" altLang="cs-CZ" sz="2400" kern="0" dirty="0">
                <a:solidFill>
                  <a:schemeClr val="bg1"/>
                </a:solidFill>
              </a:rPr>
              <a:t> – there are 3 international airports in Prague, Vienna and Bratislava within 180 miles distance) </a:t>
            </a:r>
          </a:p>
          <a:p>
            <a:pPr lvl="1" algn="l" eaLnBrk="1" hangingPunct="1">
              <a:lnSpc>
                <a:spcPct val="80000"/>
              </a:lnSpc>
              <a:defRPr/>
            </a:pPr>
            <a:r>
              <a:rPr lang="en-US" altLang="cs-CZ" sz="2400" b="1" kern="0" dirty="0">
                <a:solidFill>
                  <a:schemeClr val="bg1"/>
                </a:solidFill>
              </a:rPr>
              <a:t>…and then</a:t>
            </a:r>
          </a:p>
        </p:txBody>
      </p:sp>
      <p:pic>
        <p:nvPicPr>
          <p:cNvPr id="41989" name="Picture 5" descr="zavřít ok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19600" y="-3810000"/>
            <a:ext cx="3573463" cy="2474913"/>
          </a:xfrm>
          <a:prstGeom prst="rect">
            <a:avLst/>
          </a:prstGeom>
          <a:solidFill>
            <a:srgbClr val="CCECFF"/>
          </a:solidFill>
          <a:ln w="41275">
            <a:solidFill>
              <a:srgbClr val="CCECFF"/>
            </a:solidFill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019800" y="3581401"/>
            <a:ext cx="441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cs-CZ" sz="2400" b="1" kern="0" dirty="0">
                <a:solidFill>
                  <a:schemeClr val="bg1"/>
                </a:solidFill>
              </a:rPr>
              <a:t>car</a:t>
            </a:r>
            <a:r>
              <a:rPr lang="en-US" altLang="cs-CZ" sz="2400" kern="0" dirty="0">
                <a:solidFill>
                  <a:schemeClr val="bg1"/>
                </a:solidFill>
              </a:rPr>
              <a:t> - </a:t>
            </a:r>
            <a:r>
              <a:rPr lang="cs-CZ" altLang="cs-CZ" sz="2400" kern="0" dirty="0" err="1">
                <a:solidFill>
                  <a:schemeClr val="bg1"/>
                </a:solidFill>
              </a:rPr>
              <a:t>freeway</a:t>
            </a:r>
            <a:r>
              <a:rPr lang="en-US" altLang="cs-CZ" sz="2400" kern="0" dirty="0">
                <a:solidFill>
                  <a:schemeClr val="bg1"/>
                </a:solidFill>
              </a:rPr>
              <a:t> D1 or expressway R35; international road links Poland and Austria via the Olomouc Region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6000" y="5373672"/>
            <a:ext cx="42672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defRPr/>
            </a:pPr>
            <a:r>
              <a:rPr lang="en-US" altLang="cs-CZ" sz="2400" b="1" kern="0" dirty="0">
                <a:solidFill>
                  <a:schemeClr val="bg1"/>
                </a:solidFill>
              </a:rPr>
              <a:t>or</a:t>
            </a:r>
          </a:p>
          <a:p>
            <a:pPr marL="0" lvl="1">
              <a:lnSpc>
                <a:spcPct val="80000"/>
              </a:lnSpc>
              <a:defRPr/>
            </a:pPr>
            <a:r>
              <a:rPr lang="en-US" altLang="cs-CZ" sz="2400" b="1" kern="0" dirty="0">
                <a:solidFill>
                  <a:schemeClr val="bg1"/>
                </a:solidFill>
              </a:rPr>
              <a:t>train </a:t>
            </a:r>
            <a:r>
              <a:rPr lang="en-US" altLang="cs-CZ" sz="2400" kern="0" dirty="0">
                <a:solidFill>
                  <a:schemeClr val="bg1"/>
                </a:solidFill>
              </a:rPr>
              <a:t>- important railway junction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businessaircraft.bombardier.com/content/bombardier/en/aircraft/learjet/_jcr_content/slideshow/slide1/image.img.jpg/1431960288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2"/>
            <a:ext cx="2209800" cy="13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ncrate.com/p/2012/02/bentley-mulsanne-mulliner-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3581400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history.nd.gov/ndhistory/images/C0857-First-train-over-last-spike-Villard-Gold-Spike-Excursion-Northern-Pacific-Railro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5279870"/>
            <a:ext cx="2147887" cy="15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38400" y="1981200"/>
            <a:ext cx="746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cs-CZ" altLang="cs-CZ" kern="0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GB" altLang="cs-CZ" sz="4000" b="1" kern="0" dirty="0">
                <a:solidFill>
                  <a:schemeClr val="bg1"/>
                </a:solidFill>
                <a:latin typeface="Tahoma" pitchFamily="34" charset="0"/>
              </a:rPr>
              <a:t>THANK YOU FOR YOUR </a:t>
            </a:r>
            <a:r>
              <a:rPr lang="en-GB" altLang="cs-CZ" sz="4000" b="1" kern="0" dirty="0" smtClean="0">
                <a:solidFill>
                  <a:schemeClr val="bg1"/>
                </a:solidFill>
                <a:latin typeface="Tahoma" pitchFamily="34" charset="0"/>
              </a:rPr>
              <a:t>ATTENTION</a:t>
            </a:r>
            <a:endParaRPr lang="cs-CZ" altLang="cs-CZ" sz="4000" b="1" kern="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cs-CZ" altLang="cs-CZ" sz="4000" b="1" kern="0" dirty="0" smtClean="0">
                <a:solidFill>
                  <a:schemeClr val="bg1"/>
                </a:solidFill>
                <a:latin typeface="Tahoma" pitchFamily="34" charset="0"/>
              </a:rPr>
              <a:t>AND SEE YOU</a:t>
            </a:r>
          </a:p>
          <a:p>
            <a:pPr eaLnBrk="1" hangingPunct="1">
              <a:defRPr/>
            </a:pPr>
            <a:r>
              <a:rPr lang="cs-CZ" altLang="cs-CZ" sz="4000" b="1" kern="0" dirty="0" smtClean="0">
                <a:solidFill>
                  <a:schemeClr val="bg1"/>
                </a:solidFill>
                <a:latin typeface="Tahoma" pitchFamily="34" charset="0"/>
              </a:rPr>
              <a:t>IN THE OLOMOUC REGION!</a:t>
            </a:r>
            <a:endParaRPr lang="cs-CZ" altLang="cs-CZ" sz="4000" kern="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429000" y="5219701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52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www.olkraj.cz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59" y="2268000"/>
            <a:ext cx="5075342" cy="30141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 err="1"/>
              <a:t>Where</a:t>
            </a:r>
            <a:r>
              <a:rPr lang="cs-CZ" altLang="cs-CZ" b="1" dirty="0"/>
              <a:t> are </a:t>
            </a:r>
            <a:r>
              <a:rPr lang="cs-CZ" altLang="cs-CZ" b="1" dirty="0" err="1"/>
              <a:t>we</a:t>
            </a:r>
            <a:r>
              <a:rPr lang="cs-CZ" altLang="cs-CZ" b="1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68000"/>
            <a:ext cx="3733800" cy="3862800"/>
          </a:xfrm>
        </p:spPr>
        <p:txBody>
          <a:bodyPr/>
          <a:lstStyle/>
          <a:p>
            <a:pPr marL="0" indent="0" algn="just">
              <a:spcBef>
                <a:spcPct val="50000"/>
              </a:spcBef>
              <a:buNone/>
            </a:pPr>
            <a:r>
              <a:rPr lang="en-US" altLang="cs-CZ" b="1" dirty="0"/>
              <a:t>Olomouc Region </a:t>
            </a:r>
            <a:r>
              <a:rPr lang="cs-CZ" altLang="cs-CZ" b="1" dirty="0" err="1"/>
              <a:t>lies</a:t>
            </a:r>
            <a:r>
              <a:rPr lang="cs-CZ" altLang="cs-CZ" b="1" dirty="0"/>
              <a:t> in </a:t>
            </a:r>
            <a:r>
              <a:rPr lang="cs-CZ" altLang="cs-CZ" b="1" dirty="0" err="1"/>
              <a:t>the</a:t>
            </a:r>
            <a:r>
              <a:rPr lang="cs-CZ" altLang="cs-CZ" b="1" dirty="0"/>
              <a:t> </a:t>
            </a:r>
            <a:r>
              <a:rPr lang="cs-CZ" altLang="cs-CZ" b="1" dirty="0" err="1"/>
              <a:t>east</a:t>
            </a:r>
            <a:r>
              <a:rPr lang="cs-CZ" altLang="cs-CZ" b="1" dirty="0"/>
              <a:t> </a:t>
            </a:r>
            <a:r>
              <a:rPr lang="cs-CZ" altLang="cs-CZ" b="1" dirty="0" err="1"/>
              <a:t>of</a:t>
            </a:r>
            <a:r>
              <a:rPr lang="cs-CZ" altLang="cs-CZ" b="1" dirty="0"/>
              <a:t> </a:t>
            </a:r>
            <a:r>
              <a:rPr lang="cs-CZ" altLang="cs-CZ" b="1" dirty="0" err="1"/>
              <a:t>the</a:t>
            </a:r>
            <a:r>
              <a:rPr lang="cs-CZ" altLang="cs-CZ" b="1" dirty="0"/>
              <a:t> Czech Republic, in </a:t>
            </a:r>
            <a:r>
              <a:rPr lang="cs-CZ" altLang="cs-CZ" b="1" dirty="0" err="1"/>
              <a:t>the</a:t>
            </a:r>
            <a:r>
              <a:rPr lang="cs-CZ" altLang="cs-CZ" b="1" dirty="0"/>
              <a:t> </a:t>
            </a:r>
            <a:r>
              <a:rPr lang="cs-CZ" altLang="cs-CZ" b="1" dirty="0" err="1"/>
              <a:t>northern</a:t>
            </a:r>
            <a:r>
              <a:rPr lang="cs-CZ" altLang="cs-CZ" b="1" dirty="0"/>
              <a:t> part </a:t>
            </a:r>
            <a:r>
              <a:rPr lang="cs-CZ" altLang="cs-CZ" b="1" dirty="0" err="1"/>
              <a:t>of</a:t>
            </a:r>
            <a:r>
              <a:rPr lang="cs-CZ" altLang="cs-CZ" b="1" dirty="0"/>
              <a:t> Moravia</a:t>
            </a:r>
            <a:r>
              <a:rPr lang="cs-CZ" altLang="cs-CZ" b="1" dirty="0" smtClean="0"/>
              <a:t>.</a:t>
            </a:r>
            <a:endParaRPr lang="en-US" altLang="cs-CZ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3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59" y="2268000"/>
            <a:ext cx="5075341" cy="30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b="1" dirty="0"/>
              <a:t>Facts and Figures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4</a:t>
            </a:fld>
            <a:endParaRPr lang="cs-CZ"/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2268000"/>
            <a:ext cx="5295181" cy="3019992"/>
          </a:xfrm>
          <a:prstGeom prst="rect">
            <a:avLst/>
          </a:prstGeom>
          <a:noFill/>
          <a:ln w="25400">
            <a:solidFill>
              <a:srgbClr val="0052A4"/>
            </a:solidFill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en-US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Area: </a:t>
            </a:r>
            <a:r>
              <a:rPr lang="en-US" altLang="cs-CZ" sz="2000" b="1" kern="0" dirty="0" smtClean="0">
                <a:solidFill>
                  <a:schemeClr val="bg1"/>
                </a:solidFill>
              </a:rPr>
              <a:t>	</a:t>
            </a:r>
            <a:r>
              <a:rPr lang="cs-CZ" sz="2000" dirty="0" smtClean="0">
                <a:solidFill>
                  <a:schemeClr val="bg1"/>
                </a:solidFill>
              </a:rPr>
              <a:t>5,271.54 </a:t>
            </a:r>
            <a:r>
              <a:rPr lang="cs-CZ" sz="2000" dirty="0">
                <a:solidFill>
                  <a:schemeClr val="bg1"/>
                </a:solidFill>
              </a:rPr>
              <a:t>km</a:t>
            </a:r>
            <a:r>
              <a:rPr lang="cs-CZ" sz="2000" baseline="30000" dirty="0">
                <a:solidFill>
                  <a:schemeClr val="bg1"/>
                </a:solidFill>
              </a:rPr>
              <a:t>2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en-US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				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Number of</a:t>
            </a:r>
            <a:r>
              <a:rPr lang="cs-CZ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inhabitants: </a:t>
            </a:r>
            <a:r>
              <a:rPr lang="en-US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6</a:t>
            </a:r>
            <a:r>
              <a:rPr lang="cs-CZ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22</a:t>
            </a:r>
            <a:r>
              <a:rPr lang="en-US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cs-CZ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398</a:t>
            </a:r>
            <a:r>
              <a:rPr lang="en-US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cs-CZ" altLang="cs-CZ" sz="2000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altLang="cs-CZ" sz="2000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Population density:</a:t>
            </a:r>
            <a:r>
              <a:rPr lang="cs-CZ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118 </a:t>
            </a:r>
            <a:r>
              <a:rPr lang="cs-CZ" sz="2000" dirty="0" err="1" smtClean="0">
                <a:solidFill>
                  <a:schemeClr val="bg1"/>
                </a:solidFill>
              </a:rPr>
              <a:t>inhabitants</a:t>
            </a:r>
            <a:r>
              <a:rPr lang="cs-CZ" sz="2000" dirty="0" smtClean="0">
                <a:solidFill>
                  <a:schemeClr val="bg1"/>
                </a:solidFill>
              </a:rPr>
              <a:t> per km</a:t>
            </a:r>
            <a:r>
              <a:rPr lang="cs-CZ" sz="2000" baseline="30000" dirty="0" smtClean="0">
                <a:solidFill>
                  <a:schemeClr val="bg1"/>
                </a:solidFill>
              </a:rPr>
              <a:t>2</a:t>
            </a:r>
            <a:r>
              <a:rPr lang="en-US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cs-CZ" altLang="cs-CZ" sz="2000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cs-CZ" altLang="cs-CZ" sz="2000" b="1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Number of</a:t>
            </a:r>
            <a:r>
              <a:rPr lang="cs-CZ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municipalities: </a:t>
            </a:r>
            <a:r>
              <a:rPr lang="cs-CZ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401</a:t>
            </a:r>
            <a:endParaRPr lang="en-US" altLang="cs-CZ" sz="2000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altLang="cs-CZ" sz="2000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Administrative </a:t>
            </a:r>
            <a:r>
              <a:rPr lang="en-US" altLang="cs-CZ" sz="2000" b="1" kern="0" dirty="0" err="1" smtClean="0">
                <a:solidFill>
                  <a:schemeClr val="bg1"/>
                </a:solidFill>
                <a:cs typeface="Times New Roman" pitchFamily="18" charset="0"/>
              </a:rPr>
              <a:t>centre</a:t>
            </a:r>
            <a:r>
              <a:rPr lang="en-US" altLang="cs-CZ" sz="2000" b="1" kern="0" dirty="0" smtClean="0">
                <a:solidFill>
                  <a:schemeClr val="bg1"/>
                </a:solidFill>
                <a:cs typeface="Times New Roman" pitchFamily="18" charset="0"/>
              </a:rPr>
              <a:t>: </a:t>
            </a:r>
            <a:r>
              <a:rPr lang="cs-CZ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O</a:t>
            </a:r>
            <a:r>
              <a:rPr lang="en-US" altLang="cs-CZ" sz="2000" kern="0" dirty="0" err="1" smtClean="0">
                <a:solidFill>
                  <a:schemeClr val="bg1"/>
                </a:solidFill>
                <a:cs typeface="Times New Roman" pitchFamily="18" charset="0"/>
              </a:rPr>
              <a:t>lomouc</a:t>
            </a:r>
            <a:r>
              <a:rPr lang="en-US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99</a:t>
            </a:r>
            <a:r>
              <a:rPr lang="en-US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cs-CZ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496</a:t>
            </a:r>
            <a:endParaRPr lang="en-US" altLang="cs-CZ" sz="2000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cs-CZ" sz="2000" kern="0" dirty="0" smtClean="0">
                <a:solidFill>
                  <a:schemeClr val="bg1"/>
                </a:solidFill>
                <a:cs typeface="Times New Roman" pitchFamily="18" charset="0"/>
              </a:rPr>
              <a:t>				</a:t>
            </a:r>
            <a:endParaRPr lang="en-US" altLang="cs-CZ" sz="2000" i="1" kern="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509" y="301083"/>
            <a:ext cx="3676291" cy="563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b="1" dirty="0"/>
              <a:t>Facts and Figures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5</a:t>
            </a:fld>
            <a:endParaRPr lang="cs-CZ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2268000"/>
            <a:ext cx="10515600" cy="34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Average Wage: </a:t>
            </a:r>
            <a:r>
              <a:rPr lang="cs-CZ" sz="2200" dirty="0" smtClean="0">
                <a:solidFill>
                  <a:schemeClr val="bg1"/>
                </a:solidFill>
              </a:rPr>
              <a:t>36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012</a:t>
            </a:r>
            <a:r>
              <a:rPr lang="en-US" sz="2200" dirty="0" smtClean="0">
                <a:solidFill>
                  <a:schemeClr val="bg1"/>
                </a:solidFill>
              </a:rPr>
              <a:t> CZK</a:t>
            </a:r>
            <a:r>
              <a:rPr lang="en-US" sz="2200" i="1" dirty="0" smtClean="0">
                <a:solidFill>
                  <a:schemeClr val="bg1"/>
                </a:solidFill>
              </a:rPr>
              <a:t> (20</a:t>
            </a:r>
            <a:r>
              <a:rPr lang="cs-CZ" sz="2200" i="1" dirty="0" smtClean="0">
                <a:solidFill>
                  <a:schemeClr val="bg1"/>
                </a:solidFill>
              </a:rPr>
              <a:t>22</a:t>
            </a:r>
            <a:r>
              <a:rPr lang="en-US" sz="2200" i="1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Unemployment Rate: </a:t>
            </a:r>
            <a:r>
              <a:rPr lang="cs-CZ" sz="2200" dirty="0">
                <a:solidFill>
                  <a:schemeClr val="bg1"/>
                </a:solidFill>
              </a:rPr>
              <a:t>3</a:t>
            </a:r>
            <a:r>
              <a:rPr lang="en-US" sz="2200" dirty="0" smtClean="0">
                <a:solidFill>
                  <a:schemeClr val="bg1"/>
                </a:solidFill>
              </a:rPr>
              <a:t>,</a:t>
            </a:r>
            <a:r>
              <a:rPr lang="cs-CZ" sz="2200" dirty="0" smtClean="0">
                <a:solidFill>
                  <a:schemeClr val="bg1"/>
                </a:solidFill>
              </a:rPr>
              <a:t>6</a:t>
            </a:r>
            <a:r>
              <a:rPr lang="en-US" sz="2200" dirty="0" smtClean="0">
                <a:solidFill>
                  <a:schemeClr val="bg1"/>
                </a:solidFill>
              </a:rPr>
              <a:t> % </a:t>
            </a:r>
            <a:r>
              <a:rPr lang="en-US" sz="2200" i="1" dirty="0" smtClean="0">
                <a:solidFill>
                  <a:schemeClr val="bg1"/>
                </a:solidFill>
              </a:rPr>
              <a:t>(20</a:t>
            </a:r>
            <a:r>
              <a:rPr lang="cs-CZ" sz="2200" i="1" dirty="0" smtClean="0">
                <a:solidFill>
                  <a:schemeClr val="bg1"/>
                </a:solidFill>
              </a:rPr>
              <a:t>22</a:t>
            </a:r>
            <a:r>
              <a:rPr lang="en-US" sz="2200" i="1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cs-CZ" sz="2200" dirty="0" smtClean="0">
                <a:solidFill>
                  <a:schemeClr val="bg1"/>
                </a:solidFill>
              </a:rPr>
              <a:t>GDP</a:t>
            </a:r>
            <a:r>
              <a:rPr lang="en-US" sz="2200" dirty="0" smtClean="0">
                <a:solidFill>
                  <a:schemeClr val="bg1"/>
                </a:solidFill>
              </a:rPr>
              <a:t>: </a:t>
            </a:r>
            <a:r>
              <a:rPr lang="cs-CZ" sz="2200" dirty="0" smtClean="0">
                <a:solidFill>
                  <a:schemeClr val="bg1"/>
                </a:solidFill>
              </a:rPr>
              <a:t>453 </a:t>
            </a:r>
            <a:r>
              <a:rPr lang="en-US" sz="22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60</a:t>
            </a:r>
            <a:r>
              <a:rPr lang="en-US" sz="2200" dirty="0" smtClean="0">
                <a:solidFill>
                  <a:schemeClr val="bg1"/>
                </a:solidFill>
              </a:rPr>
              <a:t> CZK/</a:t>
            </a:r>
            <a:r>
              <a:rPr lang="cs-CZ" sz="2200" dirty="0" err="1" smtClean="0">
                <a:solidFill>
                  <a:schemeClr val="bg1"/>
                </a:solidFill>
              </a:rPr>
              <a:t>pc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</a:rPr>
              <a:t>(20</a:t>
            </a:r>
            <a:r>
              <a:rPr lang="cs-CZ" sz="2200" i="1" dirty="0" smtClean="0">
                <a:solidFill>
                  <a:schemeClr val="bg1"/>
                </a:solidFill>
              </a:rPr>
              <a:t>21</a:t>
            </a:r>
            <a:r>
              <a:rPr lang="en-US" sz="2200" i="1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cs-CZ" sz="2200" dirty="0" err="1" smtClean="0">
                <a:solidFill>
                  <a:schemeClr val="bg1"/>
                </a:solidFill>
              </a:rPr>
              <a:t>Enterprises</a:t>
            </a:r>
            <a:r>
              <a:rPr lang="en-US" sz="2200" dirty="0" smtClean="0">
                <a:solidFill>
                  <a:schemeClr val="bg1"/>
                </a:solidFill>
              </a:rPr>
              <a:t> (20</a:t>
            </a:r>
            <a:r>
              <a:rPr lang="cs-CZ" sz="2200" dirty="0" smtClean="0">
                <a:solidFill>
                  <a:schemeClr val="bg1"/>
                </a:solidFill>
              </a:rPr>
              <a:t>22</a:t>
            </a:r>
            <a:r>
              <a:rPr lang="en-US" sz="2200" dirty="0" smtClean="0">
                <a:solidFill>
                  <a:schemeClr val="bg1"/>
                </a:solidFill>
              </a:rPr>
              <a:t>):</a:t>
            </a:r>
            <a:r>
              <a:rPr lang="cs-CZ" sz="2200" dirty="0" smtClean="0">
                <a:solidFill>
                  <a:schemeClr val="bg1"/>
                </a:solidFill>
              </a:rPr>
              <a:t> 147 495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cs-CZ" sz="2200" dirty="0" smtClean="0">
                <a:solidFill>
                  <a:schemeClr val="bg1"/>
                </a:solidFill>
                <a:latin typeface="Arial" charset="0"/>
              </a:rPr>
              <a:t>University </a:t>
            </a:r>
            <a:r>
              <a:rPr lang="cs-CZ" sz="2200" dirty="0" err="1" smtClean="0">
                <a:solidFill>
                  <a:schemeClr val="bg1"/>
                </a:solidFill>
                <a:latin typeface="Arial" charset="0"/>
              </a:rPr>
              <a:t>Graduates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: </a:t>
            </a:r>
            <a:endParaRPr lang="cs-CZ" sz="2200" dirty="0" smtClean="0">
              <a:solidFill>
                <a:schemeClr val="bg1"/>
              </a:solidFill>
              <a:latin typeface="Arial" charset="0"/>
            </a:endParaRPr>
          </a:p>
          <a:p>
            <a:pPr lvl="1">
              <a:buClr>
                <a:schemeClr val="bg1"/>
              </a:buClr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12 % </a:t>
            </a:r>
            <a:r>
              <a:rPr lang="cs-CZ" sz="2200" dirty="0" smtClean="0">
                <a:solidFill>
                  <a:schemeClr val="bg1"/>
                </a:solidFill>
                <a:latin typeface="Arial" charset="0"/>
              </a:rPr>
              <a:t>of </a:t>
            </a:r>
            <a:r>
              <a:rPr lang="cs-CZ" sz="2200" dirty="0" err="1" smtClean="0">
                <a:solidFill>
                  <a:schemeClr val="bg1"/>
                </a:solidFill>
                <a:latin typeface="Arial" charset="0"/>
              </a:rPr>
              <a:t>Population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2200" dirty="0" err="1" smtClean="0">
                <a:solidFill>
                  <a:schemeClr val="bg1"/>
                </a:solidFill>
                <a:latin typeface="Arial" charset="0"/>
              </a:rPr>
              <a:t>Above</a:t>
            </a:r>
            <a:r>
              <a:rPr lang="cs-CZ" sz="2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Arial" charset="0"/>
              </a:rPr>
              <a:t>National</a:t>
            </a:r>
            <a:r>
              <a:rPr lang="cs-CZ" sz="2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latin typeface="Arial" charset="0"/>
              </a:rPr>
              <a:t>Average</a:t>
            </a:r>
            <a:endParaRPr lang="en-US" sz="22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cs-CZ" sz="2200" dirty="0" err="1" smtClean="0">
                <a:solidFill>
                  <a:schemeClr val="bg1"/>
                </a:solidFill>
                <a:latin typeface="Arial" charset="0"/>
              </a:rPr>
              <a:t>Jobs</a:t>
            </a:r>
            <a:r>
              <a:rPr lang="cs-CZ" sz="2200" dirty="0" smtClean="0">
                <a:solidFill>
                  <a:schemeClr val="bg1"/>
                </a:solidFill>
                <a:latin typeface="Arial" charset="0"/>
              </a:rPr>
              <a:t> in R&amp;D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cs-CZ" sz="2200" dirty="0" smtClean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latin typeface="Arial" charset="0"/>
              </a:rPr>
              <a:t>341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  <a:latin typeface="Arial" charset="0"/>
              </a:rPr>
              <a:t>(4,5 %)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cs-CZ" sz="2200" dirty="0" err="1" smtClean="0">
                <a:solidFill>
                  <a:schemeClr val="bg1"/>
                </a:solidFill>
                <a:latin typeface="Arial" charset="0"/>
              </a:rPr>
              <a:t>Expenses</a:t>
            </a:r>
            <a:r>
              <a:rPr lang="cs-CZ" sz="2200" dirty="0" smtClean="0">
                <a:solidFill>
                  <a:schemeClr val="bg1"/>
                </a:solidFill>
                <a:latin typeface="Arial" charset="0"/>
              </a:rPr>
              <a:t> in R&amp;D: 4 156 mi. CZK </a:t>
            </a:r>
            <a:r>
              <a:rPr lang="cs-CZ" sz="2200" i="1" dirty="0" smtClean="0">
                <a:solidFill>
                  <a:schemeClr val="bg1"/>
                </a:solidFill>
                <a:latin typeface="Arial" charset="0"/>
              </a:rPr>
              <a:t>(1,67 % GDP)</a:t>
            </a:r>
            <a:endParaRPr lang="cs-CZ" sz="2200" i="1" dirty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000" i="1" dirty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400" i="1" dirty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400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endParaRPr lang="cs-CZ" sz="1200" b="1" dirty="0">
              <a:solidFill>
                <a:schemeClr val="bg1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318234" y="5149382"/>
            <a:ext cx="6325739" cy="938950"/>
            <a:chOff x="1269040" y="5176100"/>
            <a:chExt cx="6325739" cy="93895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040" y="5181600"/>
              <a:ext cx="1276350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5181600"/>
              <a:ext cx="1219200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629" y="5176100"/>
              <a:ext cx="1219200" cy="93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829" y="5176100"/>
              <a:ext cx="1428750" cy="93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579" y="5176100"/>
              <a:ext cx="1219200" cy="93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32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2398"/>
            <a:ext cx="10515600" cy="684000"/>
          </a:xfrm>
        </p:spPr>
        <p:txBody>
          <a:bodyPr>
            <a:normAutofit fontScale="90000"/>
          </a:bodyPr>
          <a:lstStyle/>
          <a:p>
            <a:r>
              <a:rPr lang="en-US" altLang="cs-CZ" b="1" kern="0" dirty="0">
                <a:cs typeface="Arial" charset="0"/>
              </a:rPr>
              <a:t>Industry of the Olomouc Region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67596" y="1293215"/>
            <a:ext cx="8883770" cy="38628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cs-CZ" b="1" kern="0" dirty="0"/>
              <a:t>Mechanical engineering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cs-CZ" b="1" kern="0" dirty="0"/>
              <a:t>Electrical industry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cs-CZ" b="1" kern="0" dirty="0"/>
              <a:t>Optics and precise mechanics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cs-CZ" b="1" kern="0" dirty="0"/>
              <a:t>Biotechnologies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cs-CZ" b="1" kern="0" dirty="0"/>
              <a:t>Nanotechnologies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cs-CZ" b="1" kern="0" dirty="0"/>
              <a:t>Food-processing industry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cs-CZ" b="1" kern="0" dirty="0"/>
              <a:t>Construction industries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cs-CZ" b="1" kern="0" dirty="0"/>
              <a:t>Services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cs-CZ" b="1" kern="0" dirty="0"/>
              <a:t>Textile manufacturing and clothing industry</a:t>
            </a:r>
          </a:p>
          <a:p>
            <a:pPr>
              <a:buClr>
                <a:schemeClr val="bg1"/>
              </a:buClr>
            </a:pPr>
            <a:endParaRPr lang="cs-CZ" dirty="0"/>
          </a:p>
        </p:txBody>
      </p:sp>
      <p:grpSp>
        <p:nvGrpSpPr>
          <p:cNvPr id="9" name="Skupina 1"/>
          <p:cNvGrpSpPr>
            <a:grpSpLocks/>
          </p:cNvGrpSpPr>
          <p:nvPr/>
        </p:nvGrpSpPr>
        <p:grpSpPr bwMode="auto">
          <a:xfrm>
            <a:off x="1321187" y="4881114"/>
            <a:ext cx="7453313" cy="1317972"/>
            <a:chOff x="152400" y="5051425"/>
            <a:chExt cx="8824913" cy="1560512"/>
          </a:xfrm>
          <a:effectLst>
            <a:outerShdw blurRad="50800" dist="50800" dir="2700000" algn="ctr" rotWithShape="0">
              <a:srgbClr val="000000"/>
            </a:outerShdw>
          </a:effectLst>
        </p:grpSpPr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13" y="5053013"/>
              <a:ext cx="1300162" cy="155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Skupina 12"/>
            <p:cNvGrpSpPr>
              <a:grpSpLocks/>
            </p:cNvGrpSpPr>
            <p:nvPr/>
          </p:nvGrpSpPr>
          <p:grpSpPr bwMode="auto">
            <a:xfrm>
              <a:off x="152400" y="5051425"/>
              <a:ext cx="8824913" cy="1560512"/>
              <a:chOff x="248381" y="5045013"/>
              <a:chExt cx="8825073" cy="1560285"/>
            </a:xfrm>
          </p:grpSpPr>
          <p:pic>
            <p:nvPicPr>
              <p:cNvPr id="12" name="Picture 26" descr="C:\Users\jedlickova\Pictures\zo_auta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6406" y="5046599"/>
                <a:ext cx="3537048" cy="155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Skupina 12"/>
              <p:cNvGrpSpPr>
                <a:grpSpLocks/>
              </p:cNvGrpSpPr>
              <p:nvPr/>
            </p:nvGrpSpPr>
            <p:grpSpPr bwMode="auto">
              <a:xfrm>
                <a:off x="248381" y="5045013"/>
                <a:ext cx="5856778" cy="1557337"/>
                <a:chOff x="248381" y="5045013"/>
                <a:chExt cx="5856778" cy="1557337"/>
              </a:xfrm>
            </p:grpSpPr>
            <p:grpSp>
              <p:nvGrpSpPr>
                <p:cNvPr id="14" name="Skupina 8"/>
                <p:cNvGrpSpPr>
                  <a:grpSpLocks/>
                </p:cNvGrpSpPr>
                <p:nvPr/>
              </p:nvGrpSpPr>
              <p:grpSpPr bwMode="auto">
                <a:xfrm>
                  <a:off x="1766085" y="5045013"/>
                  <a:ext cx="4339074" cy="1557337"/>
                  <a:chOff x="1766085" y="5045013"/>
                  <a:chExt cx="4339074" cy="1557337"/>
                </a:xfrm>
              </p:grpSpPr>
              <p:pic>
                <p:nvPicPr>
                  <p:cNvPr id="16" name="Picture 7" descr="OP Prostějov - výrobky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38346" y="5046600"/>
                    <a:ext cx="1166813" cy="1555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" name="Picture 9" descr="Unex-Bucket Wheel Excavator K2000_2"/>
                  <p:cNvPicPr preferRelativeResize="0">
                    <a:picLocks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66085" y="5045013"/>
                    <a:ext cx="1871663" cy="15573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5" name="Picture 25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48381" y="5045013"/>
                  <a:ext cx="1524000" cy="1555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231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b="1" kern="0" dirty="0"/>
              <a:t>Data on the main branches and employment </a:t>
            </a:r>
            <a:br>
              <a:rPr lang="en-US" altLang="cs-CZ" b="1" kern="0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7</a:t>
            </a:fld>
            <a:endParaRPr lang="cs-CZ"/>
          </a:p>
        </p:txBody>
      </p:sp>
      <p:graphicFrame>
        <p:nvGraphicFramePr>
          <p:cNvPr id="8" name="Graf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289522"/>
              </p:ext>
            </p:extLst>
          </p:nvPr>
        </p:nvGraphicFramePr>
        <p:xfrm>
          <a:off x="3262516" y="2319338"/>
          <a:ext cx="5666968" cy="376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4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3463800"/>
            <a:ext cx="4391025" cy="2667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2713" y="370936"/>
            <a:ext cx="6891068" cy="13370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cs-CZ" b="1" kern="0" dirty="0"/>
              <a:t>Investments </a:t>
            </a:r>
            <a:r>
              <a:rPr lang="cs-CZ" altLang="cs-CZ" b="1" kern="0" dirty="0"/>
              <a:t/>
            </a:r>
            <a:br>
              <a:rPr lang="cs-CZ" altLang="cs-CZ" b="1" kern="0" dirty="0"/>
            </a:br>
            <a:r>
              <a:rPr lang="en-US" altLang="cs-CZ" b="1" kern="0" dirty="0"/>
              <a:t>in the Olomouc Region</a:t>
            </a:r>
            <a:br>
              <a:rPr lang="en-US" altLang="cs-CZ" b="1" kern="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68000"/>
            <a:ext cx="8728494" cy="386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b="1" dirty="0" smtClean="0"/>
              <a:t>W</a:t>
            </a:r>
            <a:r>
              <a:rPr lang="en-US" altLang="cs-CZ" sz="2400" b="1" dirty="0" err="1" smtClean="0"/>
              <a:t>hy</a:t>
            </a:r>
            <a:r>
              <a:rPr lang="en-US" altLang="cs-CZ" sz="2400" b="1" dirty="0" smtClean="0"/>
              <a:t> </a:t>
            </a:r>
            <a:r>
              <a:rPr lang="en-US" altLang="cs-CZ" sz="2400" b="1" dirty="0"/>
              <a:t>is it that investors are </a:t>
            </a:r>
            <a:r>
              <a:rPr lang="en-US" altLang="cs-CZ" sz="2400" b="1" dirty="0" smtClean="0"/>
              <a:t>interested</a:t>
            </a:r>
            <a:endParaRPr lang="cs-CZ" altLang="cs-CZ" sz="2400" b="1" dirty="0" smtClean="0"/>
          </a:p>
          <a:p>
            <a:pPr marL="0" indent="0">
              <a:buNone/>
            </a:pPr>
            <a:r>
              <a:rPr lang="en-US" altLang="cs-CZ" sz="2400" b="1" dirty="0" smtClean="0"/>
              <a:t>to </a:t>
            </a:r>
            <a:r>
              <a:rPr lang="en-US" altLang="cs-CZ" sz="2400" b="1" dirty="0"/>
              <a:t>invest in the Olomouc Region</a:t>
            </a:r>
            <a:r>
              <a:rPr lang="en-US" altLang="cs-CZ" sz="2400" b="1" dirty="0" smtClean="0"/>
              <a:t>?</a:t>
            </a:r>
            <a:endParaRPr lang="cs-CZ" alt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pPr>
              <a:buClr>
                <a:schemeClr val="bg1"/>
              </a:buClr>
            </a:pPr>
            <a:r>
              <a:rPr lang="en-US" altLang="cs-CZ" sz="2400" b="1" dirty="0"/>
              <a:t>strategic location in the cent</a:t>
            </a:r>
            <a:r>
              <a:rPr lang="cs-CZ" altLang="cs-CZ" sz="2400" b="1" dirty="0"/>
              <a:t>e</a:t>
            </a:r>
            <a:r>
              <a:rPr lang="en-US" altLang="cs-CZ" sz="2400" b="1" dirty="0"/>
              <a:t>r of Moravia</a:t>
            </a:r>
          </a:p>
          <a:p>
            <a:pPr>
              <a:buClr>
                <a:schemeClr val="bg1"/>
              </a:buClr>
            </a:pPr>
            <a:r>
              <a:rPr lang="en-US" altLang="cs-CZ" sz="2400" b="1" dirty="0"/>
              <a:t>excellent road, railway and airway networks </a:t>
            </a:r>
          </a:p>
          <a:p>
            <a:pPr>
              <a:buClr>
                <a:schemeClr val="bg1"/>
              </a:buClr>
            </a:pPr>
            <a:r>
              <a:rPr lang="en-US" altLang="cs-CZ" sz="2400" b="1" dirty="0"/>
              <a:t>tradition and wide range of industrial production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3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5370" y="1141343"/>
            <a:ext cx="8728494" cy="386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cs-CZ" sz="2400" b="1" dirty="0"/>
              <a:t>Enterprise</a:t>
            </a:r>
            <a:r>
              <a:rPr lang="cs-CZ" altLang="cs-CZ" sz="2400" b="1" dirty="0"/>
              <a:t> Triangle – Olomouc-Prostějov-Přerov</a:t>
            </a: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>
              <a:defRPr/>
            </a:pPr>
            <a:r>
              <a:rPr lang="en-US" sz="2400" dirty="0"/>
              <a:t>Population of the Area</a:t>
            </a:r>
            <a:r>
              <a:rPr lang="cs-CZ" sz="2400" dirty="0"/>
              <a:t>:</a:t>
            </a:r>
            <a:r>
              <a:rPr lang="en-US" sz="2400" dirty="0"/>
              <a:t> </a:t>
            </a:r>
            <a:r>
              <a:rPr lang="cs-CZ" sz="2400" dirty="0"/>
              <a:t>cca 30</a:t>
            </a:r>
            <a:r>
              <a:rPr lang="en-US" sz="2400" dirty="0"/>
              <a:t>0</a:t>
            </a:r>
            <a:r>
              <a:rPr lang="cs-CZ" sz="2400" dirty="0"/>
              <a:t> 000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Commuting Distance</a:t>
            </a:r>
            <a:r>
              <a:rPr lang="cs-CZ" sz="2400" dirty="0"/>
              <a:t>:</a:t>
            </a:r>
            <a:r>
              <a:rPr lang="en-US" sz="2400" dirty="0"/>
              <a:t> less than</a:t>
            </a:r>
            <a:r>
              <a:rPr lang="cs-CZ" sz="2400" dirty="0"/>
              <a:t> </a:t>
            </a:r>
            <a:r>
              <a:rPr lang="en-US" sz="2400" dirty="0"/>
              <a:t>30 km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9</a:t>
            </a:fld>
            <a:endParaRPr lang="cs-CZ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38622" y="3072743"/>
            <a:ext cx="5486400" cy="3048000"/>
            <a:chOff x="436" y="1274"/>
            <a:chExt cx="3582" cy="2546"/>
          </a:xfrm>
          <a:effectLst>
            <a:outerShdw dist="63500" dir="2700000" algn="ctr" rotWithShape="0">
              <a:schemeClr val="bg2"/>
            </a:outerShdw>
          </a:effectLst>
        </p:grpSpPr>
        <p:pic>
          <p:nvPicPr>
            <p:cNvPr id="10" name="Picture 5" descr="Hot triang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1274"/>
              <a:ext cx="3582" cy="2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890" y="1791"/>
              <a:ext cx="2494" cy="1406"/>
            </a:xfrm>
            <a:prstGeom prst="flowChartExtract">
              <a:avLst/>
            </a:prstGeom>
            <a:solidFill>
              <a:srgbClr val="FFCC99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99" y="2336"/>
              <a:ext cx="68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3399"/>
                </a:buClr>
                <a:buSzPct val="80000"/>
                <a:buFont typeface="Wingdings" pitchFamily="2" charset="2"/>
                <a:buNone/>
                <a:defRPr/>
              </a:pPr>
              <a:r>
                <a:rPr lang="cs-CZ" sz="2000" b="1">
                  <a:solidFill>
                    <a:srgbClr val="FF3300"/>
                  </a:solidFill>
                  <a:latin typeface="Arial Narrow" pitchFamily="34" charset="0"/>
                </a:rPr>
                <a:t>20,3 km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795" y="2381"/>
              <a:ext cx="68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3399"/>
                </a:buClr>
                <a:buSzPct val="80000"/>
                <a:buFont typeface="Wingdings" pitchFamily="2" charset="2"/>
                <a:buNone/>
                <a:defRPr/>
              </a:pPr>
              <a:r>
                <a:rPr lang="cs-CZ" sz="2000" b="1" dirty="0">
                  <a:solidFill>
                    <a:srgbClr val="FF3300"/>
                  </a:solidFill>
                  <a:latin typeface="Arial Narrow" pitchFamily="34" charset="0"/>
                </a:rPr>
                <a:t>25 km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797" y="3198"/>
              <a:ext cx="77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3399"/>
                </a:buClr>
                <a:buSzPct val="80000"/>
                <a:buFont typeface="Wingdings" pitchFamily="2" charset="2"/>
                <a:buNone/>
                <a:defRPr/>
              </a:pPr>
              <a:r>
                <a:rPr lang="cs-CZ" sz="2000" b="1">
                  <a:solidFill>
                    <a:srgbClr val="FF3300"/>
                  </a:solidFill>
                  <a:latin typeface="Arial Narrow" pitchFamily="34" charset="0"/>
                </a:rPr>
                <a:t>27,7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0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lomoucký kraj">
      <a:dk1>
        <a:srgbClr val="000000"/>
      </a:dk1>
      <a:lt1>
        <a:srgbClr val="FFFFFF"/>
      </a:lt1>
      <a:dk2>
        <a:srgbClr val="02539F"/>
      </a:dk2>
      <a:lt2>
        <a:srgbClr val="E7E6E6"/>
      </a:lt2>
      <a:accent1>
        <a:srgbClr val="02539F"/>
      </a:accent1>
      <a:accent2>
        <a:srgbClr val="58894C"/>
      </a:accent2>
      <a:accent3>
        <a:srgbClr val="C4262D"/>
      </a:accent3>
      <a:accent4>
        <a:srgbClr val="9FBF5B"/>
      </a:accent4>
      <a:accent5>
        <a:srgbClr val="6AB6EA"/>
      </a:accent5>
      <a:accent6>
        <a:srgbClr val="E9BB4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3175" cap="flat" cmpd="sng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lIns="38100" tIns="38100" rIns="38100" bIns="38100"/>
      <a:lstStyle>
        <a:defPPr algn="l">
          <a:lnSpc>
            <a:spcPct val="150000"/>
          </a:lnSpc>
          <a:defRPr sz="1400" dirty="0">
            <a:solidFill>
              <a:schemeClr val="tx2"/>
            </a:solidFill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 OK.potx" id="{6F3F9BF8-1F67-4B46-B308-B76B3766940E}" vid="{C58A957F-67F5-6440-9449-FF9D378E82F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OK</Template>
  <TotalTime>507</TotalTime>
  <Words>667</Words>
  <Application>Microsoft Office PowerPoint</Application>
  <PresentationFormat>Širokoúhlá obrazovka</PresentationFormat>
  <Paragraphs>136</Paragraphs>
  <Slides>21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Tahoma</vt:lpstr>
      <vt:lpstr>Times New Roman</vt:lpstr>
      <vt:lpstr>Wingdings</vt:lpstr>
      <vt:lpstr>Motiv Office</vt:lpstr>
      <vt:lpstr>Meet the Olomouc Region</vt:lpstr>
      <vt:lpstr>Where are we?</vt:lpstr>
      <vt:lpstr>Where are we?</vt:lpstr>
      <vt:lpstr>Facts and Figures</vt:lpstr>
      <vt:lpstr>Facts and Figures</vt:lpstr>
      <vt:lpstr>Industry of the Olomouc Region</vt:lpstr>
      <vt:lpstr>Data on the main branches and employment  </vt:lpstr>
      <vt:lpstr>Investments  in the Olomouc Region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VDI0101W10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Niče Luděk</dc:creator>
  <cp:lastModifiedBy>Záleský David</cp:lastModifiedBy>
  <cp:revision>28</cp:revision>
  <dcterms:created xsi:type="dcterms:W3CDTF">2022-03-10T07:10:19Z</dcterms:created>
  <dcterms:modified xsi:type="dcterms:W3CDTF">2023-03-22T13:05:10Z</dcterms:modified>
</cp:coreProperties>
</file>