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51" r:id="rId2"/>
    <p:sldMasterId id="2147483765" r:id="rId3"/>
  </p:sldMasterIdLst>
  <p:notesMasterIdLst>
    <p:notesMasterId r:id="rId18"/>
  </p:notesMasterIdLst>
  <p:sldIdLst>
    <p:sldId id="5288" r:id="rId4"/>
    <p:sldId id="5282" r:id="rId5"/>
    <p:sldId id="5275" r:id="rId6"/>
    <p:sldId id="5265" r:id="rId7"/>
    <p:sldId id="1287" r:id="rId8"/>
    <p:sldId id="5279" r:id="rId9"/>
    <p:sldId id="1329" r:id="rId10"/>
    <p:sldId id="5287" r:id="rId11"/>
    <p:sldId id="5281" r:id="rId12"/>
    <p:sldId id="5268" r:id="rId13"/>
    <p:sldId id="283" r:id="rId14"/>
    <p:sldId id="5280" r:id="rId15"/>
    <p:sldId id="5248" r:id="rId16"/>
    <p:sldId id="5272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A52"/>
    <a:srgbClr val="FF0000"/>
    <a:srgbClr val="006600"/>
    <a:srgbClr val="339933"/>
    <a:srgbClr val="07BAAA"/>
    <a:srgbClr val="03C1A4"/>
    <a:srgbClr val="1696AE"/>
    <a:srgbClr val="02C4A2"/>
    <a:srgbClr val="2984B9"/>
    <a:srgbClr val="515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9" autoAdjust="0"/>
    <p:restoredTop sz="83059" autoAdjust="0"/>
  </p:normalViewPr>
  <p:slideViewPr>
    <p:cSldViewPr snapToGrid="0">
      <p:cViewPr varScale="1">
        <p:scale>
          <a:sx n="54" d="100"/>
          <a:sy n="54" d="100"/>
        </p:scale>
        <p:origin x="1292" y="24"/>
      </p:cViewPr>
      <p:guideLst>
        <p:guide orient="horz" pos="1593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i-jou\Desktop\index-eng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rgbClr val="1C2A5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1C2A5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7.038899887634438E-2"/>
                  <c:y val="-8.957248345571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4B-4089-8D0C-F47A6BF9D3F1}"/>
                </c:ext>
              </c:extLst>
            </c:dLbl>
            <c:dLbl>
              <c:idx val="4"/>
              <c:layout>
                <c:manualLayout>
                  <c:x val="-2.8659309716181407E-2"/>
                  <c:y val="-8.44088884022365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CF-4F5C-926A-C8A7CE135D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rgbClr val="1C2A52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工作表1!$B$7:$B$12</c:f>
              <c:strCache>
                <c:ptCount val="6"/>
                <c:pt idx="0">
                  <c:v>2018</c:v>
                </c:pt>
                <c:pt idx="1">
                  <c:v>2019</c:v>
                </c:pt>
                <c:pt idx="2">
                  <c:v>2020 </c:v>
                </c:pt>
                <c:pt idx="3">
                  <c:v>2021 </c:v>
                </c:pt>
                <c:pt idx="4">
                  <c:v>2022 </c:v>
                </c:pt>
                <c:pt idx="5">
                  <c:v>2023(f)</c:v>
                </c:pt>
              </c:strCache>
            </c:strRef>
          </c:cat>
          <c:val>
            <c:numRef>
              <c:f>工作表1!$C$7:$C$12</c:f>
              <c:numCache>
                <c:formatCode>0.00%</c:formatCode>
                <c:ptCount val="6"/>
                <c:pt idx="0">
                  <c:v>2.7900000000000001E-2</c:v>
                </c:pt>
                <c:pt idx="1">
                  <c:v>3.0899999999999997E-2</c:v>
                </c:pt>
                <c:pt idx="2">
                  <c:v>3.39E-2</c:v>
                </c:pt>
                <c:pt idx="3">
                  <c:v>6.5299999999999997E-2</c:v>
                </c:pt>
                <c:pt idx="4">
                  <c:v>2.4500000000000001E-2</c:v>
                </c:pt>
                <c:pt idx="5">
                  <c:v>2.12E-2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CF-4F5C-926A-C8A7CE13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745503"/>
        <c:axId val="507745919"/>
      </c:lineChart>
      <c:catAx>
        <c:axId val="50774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C2A52"/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07745919"/>
        <c:crosses val="autoZero"/>
        <c:auto val="1"/>
        <c:lblAlgn val="ctr"/>
        <c:lblOffset val="100"/>
        <c:noMultiLvlLbl val="0"/>
      </c:catAx>
      <c:valAx>
        <c:axId val="507745919"/>
        <c:scaling>
          <c:orientation val="minMax"/>
          <c:max val="0.1"/>
          <c:min val="0"/>
        </c:scaling>
        <c:delete val="1"/>
        <c:axPos val="l"/>
        <c:numFmt formatCode="0.00%" sourceLinked="1"/>
        <c:majorTickMark val="none"/>
        <c:minorTickMark val="none"/>
        <c:tickLblPos val="nextTo"/>
        <c:crossAx val="507745503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056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299" tIns="45649" rIns="91299" bIns="45649" rtlCol="0"/>
          <a:lstStyle>
            <a:lvl1pPr algn="r">
              <a:defRPr sz="1200"/>
            </a:lvl1pPr>
          </a:lstStyle>
          <a:p>
            <a:fld id="{87EDBAFB-4E2A-4A80-8D4B-6443CE85D545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9" tIns="45649" rIns="91299" bIns="45649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9" tIns="45649" rIns="91299" bIns="45649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299" tIns="45649" rIns="91299" bIns="45649" rtlCol="0" anchor="b"/>
          <a:lstStyle>
            <a:lvl1pPr algn="r">
              <a:defRPr sz="1200"/>
            </a:lvl1pPr>
          </a:lstStyle>
          <a:p>
            <a:fld id="{F64046C7-C554-4067-A107-C7F282B6D1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8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046C7-C554-4067-A107-C7F282B6D1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35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510" indent="-214319" defTabSz="685823">
              <a:spcBef>
                <a:spcPts val="450"/>
              </a:spcBef>
              <a:buClr>
                <a:srgbClr val="FEFFFF">
                  <a:lumMod val="25000"/>
                </a:srgbClr>
              </a:buClr>
              <a:buFont typeface="Wingdings 3" pitchFamily="18" charset="2"/>
              <a:buChar char=""/>
            </a:pPr>
            <a:r>
              <a:rPr lang="en-US" altLang="zh-TW" sz="44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New Opportunities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Supply chain adjustment of multinational enterprises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Searching for trusted and resilient supply chain partners</a:t>
            </a: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pPr marL="264354" indent="-264354" defTabSz="68589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pPr marL="215510" indent="-214319" defTabSz="685823">
              <a:spcBef>
                <a:spcPts val="450"/>
              </a:spcBef>
              <a:buClr>
                <a:srgbClr val="FEFFFF">
                  <a:lumMod val="25000"/>
                </a:srgbClr>
              </a:buClr>
              <a:buFont typeface="Wingdings 3" pitchFamily="18" charset="2"/>
              <a:buChar char=""/>
            </a:pPr>
            <a:r>
              <a:rPr lang="en-US" altLang="zh-TW" sz="4400" b="1" dirty="0">
                <a:solidFill>
                  <a:prstClr val="black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New Technologies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Emerging semiconductor: Market scale reaches US$600 billion in 2025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5G applications: Market scale reaches US$1.33 trillion in 2025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AI business: Market scale reaches US$11 trillion in 2025</a:t>
            </a:r>
          </a:p>
          <a:p>
            <a:pPr marL="264354" indent="-264354" defTabSz="68589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pPr marL="264354" indent="-264354" defTabSz="68589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pPr marL="264354" indent="-264354" defTabSz="68589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pPr marL="264354" indent="-264354" defTabSz="68589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pPr marL="215510" indent="-214319" defTabSz="685823">
              <a:spcBef>
                <a:spcPts val="450"/>
              </a:spcBef>
              <a:buClr>
                <a:srgbClr val="FEFFFF">
                  <a:lumMod val="25000"/>
                </a:srgbClr>
              </a:buClr>
              <a:buFont typeface="Wingdings 3" pitchFamily="18" charset="2"/>
              <a:buChar char=""/>
            </a:pPr>
            <a:r>
              <a:rPr lang="en-US" altLang="zh-TW" sz="44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New Demand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Epidemic prevention related products and systems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Rise of new working styles</a:t>
            </a:r>
          </a:p>
          <a:p>
            <a:pPr marL="338149" indent="-133354" defTabSz="685823">
              <a:lnSpc>
                <a:spcPct val="90000"/>
              </a:lnSpc>
              <a:spcBef>
                <a:spcPts val="450"/>
              </a:spcBef>
              <a:buClr>
                <a:srgbClr val="000000">
                  <a:lumMod val="50000"/>
                  <a:lumOff val="50000"/>
                </a:srgbClr>
              </a:buClr>
              <a:buFont typeface="Arial" pitchFamily="34" charset="0"/>
              <a:buChar char="•"/>
            </a:pPr>
            <a:r>
              <a:rPr lang="en-US" altLang="zh-TW" sz="4400" dirty="0">
                <a:solidFill>
                  <a:srgbClr val="000000"/>
                </a:solidFill>
                <a:ea typeface="Microsoft YaHei" panose="020B0503020204020204" pitchFamily="34" charset="-122"/>
              </a:rPr>
              <a:t>Contactless economy</a:t>
            </a:r>
          </a:p>
          <a:p>
            <a:pPr marL="264354" indent="-264354" defTabSz="685891"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/>
            </a:pPr>
            <a:endParaRPr lang="en-US" altLang="zh-TW" sz="44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YaHei" panose="020B0503020204020204" pitchFamily="34" charset="-122"/>
              <a:cs typeface="Century Gothic" charset="0"/>
            </a:endParaRPr>
          </a:p>
          <a:p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12963-637C-4306-ABE9-939B9830E3E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890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46C7-C554-4067-A107-C7F282B6D1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6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#1  Macroeconomic Stability</a:t>
            </a:r>
          </a:p>
          <a:p>
            <a:r>
              <a:rPr lang="en-US" altLang="zh-TW" sz="1050" b="1" dirty="0">
                <a:solidFill>
                  <a:srgbClr val="000000"/>
                </a:solidFill>
                <a:latin typeface="Century Gothic 粗體" charset="0"/>
              </a:rPr>
              <a:t>World Economic Forum</a:t>
            </a:r>
          </a:p>
          <a:p>
            <a:endParaRPr lang="en-US" altLang="zh-TW" sz="1050" b="1" dirty="0">
              <a:solidFill>
                <a:srgbClr val="000000"/>
              </a:solidFill>
              <a:latin typeface="Century Gothic 粗體" charset="0"/>
            </a:endParaRPr>
          </a:p>
          <a:p>
            <a:pPr marL="363530" indent="-363530"/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#3  Best Destination for Investment</a:t>
            </a:r>
          </a:p>
          <a:p>
            <a:r>
              <a:rPr lang="en-US" altLang="zh-TW" sz="1050" b="1" dirty="0">
                <a:latin typeface="Century Gothic 粗體" charset="0"/>
              </a:rPr>
              <a:t>2018 BERI Report</a:t>
            </a:r>
          </a:p>
          <a:p>
            <a:endParaRPr lang="en-US" altLang="zh-TW" b="1" dirty="0">
              <a:solidFill>
                <a:srgbClr val="EA6124"/>
              </a:solidFill>
              <a:latin typeface="Century Gothic 粗體" charset="0"/>
            </a:endParaRPr>
          </a:p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Top 4 Super Innovator</a:t>
            </a:r>
          </a:p>
          <a:p>
            <a:r>
              <a:rPr lang="en-US" altLang="zh-TW" sz="1050" b="1" dirty="0">
                <a:solidFill>
                  <a:srgbClr val="000000"/>
                </a:solidFill>
                <a:latin typeface="Century Gothic 粗體" charset="0"/>
              </a:rPr>
              <a:t>World Economic Forum</a:t>
            </a:r>
          </a:p>
          <a:p>
            <a:endParaRPr lang="en-US" altLang="zh-TW" sz="1050" b="1" dirty="0">
              <a:solidFill>
                <a:srgbClr val="000000"/>
              </a:solidFill>
              <a:latin typeface="Century Gothic 粗體" charset="0"/>
            </a:endParaRPr>
          </a:p>
          <a:p>
            <a:endParaRPr lang="en-US" altLang="zh-TW" dirty="0"/>
          </a:p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High bachelor’s degrees </a:t>
            </a:r>
          </a:p>
          <a:p>
            <a:r>
              <a:rPr lang="en-US" altLang="zh-TW" sz="1200" b="1" dirty="0">
                <a:solidFill>
                  <a:srgbClr val="000000"/>
                </a:solidFill>
                <a:latin typeface="Century Gothic 粗體" charset="0"/>
              </a:rPr>
              <a:t>or higher of total population</a:t>
            </a:r>
          </a:p>
          <a:p>
            <a:endParaRPr lang="en-US" altLang="zh-TW" sz="1200" b="1" dirty="0">
              <a:solidFill>
                <a:srgbClr val="000000"/>
              </a:solidFill>
              <a:latin typeface="Century Gothic 粗體" charset="0"/>
            </a:endParaRPr>
          </a:p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12.95 ‰ Researchers</a:t>
            </a:r>
          </a:p>
          <a:p>
            <a:r>
              <a:rPr lang="en-US" altLang="zh-TW" sz="1200" b="1" dirty="0">
                <a:solidFill>
                  <a:srgbClr val="000000"/>
                </a:solidFill>
                <a:latin typeface="Century Gothic 粗體" charset="0"/>
              </a:rPr>
              <a:t>of total workforce</a:t>
            </a:r>
          </a:p>
          <a:p>
            <a:endParaRPr lang="en-US" altLang="zh-TW" sz="1200" b="1" dirty="0">
              <a:solidFill>
                <a:srgbClr val="000000"/>
              </a:solidFill>
              <a:latin typeface="Century Gothic 粗體" charset="0"/>
            </a:endParaRPr>
          </a:p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International Standards  </a:t>
            </a:r>
          </a:p>
          <a:p>
            <a:r>
              <a:rPr lang="en-US" altLang="zh-TW" sz="1050" b="1" dirty="0">
                <a:solidFill>
                  <a:srgbClr val="000000"/>
                </a:solidFill>
                <a:latin typeface="Century Gothic 粗體" charset="0"/>
              </a:rPr>
              <a:t>Observed by IP Regulations</a:t>
            </a:r>
          </a:p>
          <a:p>
            <a:endParaRPr lang="en-US" altLang="zh-TW" sz="1050" b="1" dirty="0">
              <a:solidFill>
                <a:srgbClr val="000000"/>
              </a:solidFill>
              <a:latin typeface="Century Gothic 粗體" charset="0"/>
            </a:endParaRPr>
          </a:p>
          <a:p>
            <a:r>
              <a:rPr lang="en-US" altLang="zh-TW" sz="1400" b="1" dirty="0">
                <a:solidFill>
                  <a:srgbClr val="EA6124"/>
                </a:solidFill>
                <a:latin typeface="Century Gothic 粗體" charset="0"/>
              </a:rPr>
              <a:t>IP Police</a:t>
            </a:r>
          </a:p>
          <a:p>
            <a:r>
              <a:rPr lang="en-US" altLang="zh-TW" sz="1050" b="1" dirty="0">
                <a:solidFill>
                  <a:srgbClr val="000000"/>
                </a:solidFill>
                <a:latin typeface="Century Gothic 粗體" charset="0"/>
              </a:rPr>
              <a:t>dedicated to enforcement</a:t>
            </a:r>
          </a:p>
          <a:p>
            <a:endParaRPr lang="en-US" altLang="zh-TW" sz="1050" b="1" dirty="0">
              <a:solidFill>
                <a:srgbClr val="000000"/>
              </a:solidFill>
              <a:latin typeface="Century Gothic 粗體" charset="0"/>
            </a:endParaRPr>
          </a:p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Trade Secrets Protection</a:t>
            </a:r>
          </a:p>
          <a:p>
            <a:r>
              <a:rPr lang="en-US" altLang="zh-TW" b="1" dirty="0">
                <a:solidFill>
                  <a:srgbClr val="EA6124"/>
                </a:solidFill>
                <a:latin typeface="Century Gothic 粗體" charset="0"/>
              </a:rPr>
              <a:t>Respect for IP Rights</a:t>
            </a:r>
          </a:p>
          <a:p>
            <a:endParaRPr lang="en-US" altLang="zh-TW" b="1" dirty="0">
              <a:solidFill>
                <a:srgbClr val="EA6124"/>
              </a:solidFill>
              <a:latin typeface="Century Gothic 粗體" charset="0"/>
            </a:endParaRPr>
          </a:p>
          <a:p>
            <a:endParaRPr lang="en-US" altLang="zh-TW" sz="1200" b="1" dirty="0">
              <a:solidFill>
                <a:srgbClr val="000000"/>
              </a:solidFill>
              <a:latin typeface="Century Gothic 粗體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046C7-C554-4067-A107-C7F282B6D1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296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12963-637C-4306-ABE9-939B9830E3E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12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499" marR="546259">
              <a:spcBef>
                <a:spcPts val="75"/>
              </a:spcBef>
            </a:pPr>
            <a:r>
              <a:rPr lang="en-US" altLang="zh-TW" sz="1200" spc="-4" dirty="0">
                <a:latin typeface="Arial MT"/>
                <a:cs typeface="Arial MT"/>
              </a:rPr>
              <a:t>We’ll</a:t>
            </a:r>
            <a:r>
              <a:rPr lang="en-US" altLang="zh-TW" sz="1200" spc="-3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help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you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make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the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most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informed </a:t>
            </a:r>
            <a:r>
              <a:rPr lang="en-US" altLang="zh-TW" sz="1200" spc="-24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decisions</a:t>
            </a:r>
            <a:r>
              <a:rPr lang="en-US" altLang="zh-TW" sz="1200" spc="-26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for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your</a:t>
            </a:r>
            <a:r>
              <a:rPr lang="en-US" altLang="zh-TW" sz="120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new</a:t>
            </a:r>
            <a:r>
              <a:rPr lang="en-US" altLang="zh-TW" sz="1200" spc="-11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operations:</a:t>
            </a:r>
            <a:endParaRPr lang="en-US" altLang="zh-TW" sz="1200" dirty="0">
              <a:latin typeface="Arial MT"/>
              <a:cs typeface="Arial MT"/>
            </a:endParaRPr>
          </a:p>
          <a:p>
            <a:pPr marL="289084" indent="-109061">
              <a:spcBef>
                <a:spcPts val="304"/>
              </a:spcBef>
              <a:buClr>
                <a:srgbClr val="178F45"/>
              </a:buClr>
              <a:buFont typeface="Wingdings"/>
              <a:buChar char=""/>
              <a:tabLst>
                <a:tab pos="289560" algn="l"/>
              </a:tabLst>
            </a:pPr>
            <a:r>
              <a:rPr lang="en-US" altLang="zh-TW" sz="1200" spc="-4" dirty="0">
                <a:latin typeface="Arial MT"/>
                <a:cs typeface="Arial MT"/>
              </a:rPr>
              <a:t>Provide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tailored</a:t>
            </a:r>
            <a:r>
              <a:rPr lang="en-US" altLang="zh-TW" sz="1200" spc="-26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in-depth</a:t>
            </a:r>
            <a:r>
              <a:rPr lang="en-US" altLang="zh-TW" sz="1200" spc="-34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market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and</a:t>
            </a:r>
            <a:endParaRPr lang="en-US" altLang="zh-TW" sz="1200" dirty="0">
              <a:latin typeface="Arial MT"/>
              <a:cs typeface="Arial MT"/>
            </a:endParaRPr>
          </a:p>
          <a:p>
            <a:pPr marL="289084"/>
            <a:r>
              <a:rPr lang="en-US" altLang="zh-TW" sz="1200" dirty="0">
                <a:latin typeface="Arial MT"/>
                <a:cs typeface="Arial MT"/>
              </a:rPr>
              <a:t>industry</a:t>
            </a:r>
            <a:r>
              <a:rPr lang="en-US" altLang="zh-TW" sz="1200" spc="-41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insights,</a:t>
            </a:r>
            <a:endParaRPr lang="en-US" altLang="zh-TW" sz="1200" dirty="0">
              <a:latin typeface="Arial MT"/>
              <a:cs typeface="Arial MT"/>
            </a:endParaRPr>
          </a:p>
          <a:p>
            <a:pPr marL="289084" indent="-109061">
              <a:spcBef>
                <a:spcPts val="300"/>
              </a:spcBef>
              <a:buClr>
                <a:srgbClr val="178F45"/>
              </a:buClr>
              <a:buFont typeface="Wingdings"/>
              <a:buChar char=""/>
              <a:tabLst>
                <a:tab pos="289560" algn="l"/>
              </a:tabLst>
            </a:pPr>
            <a:r>
              <a:rPr lang="en-US" altLang="zh-TW" sz="1200" spc="-4" dirty="0">
                <a:latin typeface="Arial MT"/>
                <a:cs typeface="Arial MT"/>
              </a:rPr>
              <a:t>Advice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on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business</a:t>
            </a:r>
            <a:r>
              <a:rPr lang="en-US" altLang="zh-TW" sz="1200" spc="-34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costs,</a:t>
            </a:r>
          </a:p>
          <a:p>
            <a:pPr marL="289084" marR="311944" indent="-108585">
              <a:spcBef>
                <a:spcPts val="296"/>
              </a:spcBef>
              <a:buClr>
                <a:srgbClr val="178F45"/>
              </a:buClr>
              <a:buFont typeface="Wingdings"/>
              <a:buChar char=""/>
              <a:tabLst>
                <a:tab pos="289560" algn="l"/>
              </a:tabLst>
            </a:pPr>
            <a:r>
              <a:rPr lang="en-US" altLang="zh-TW" sz="1200" spc="-4" dirty="0">
                <a:latin typeface="Arial MT"/>
                <a:cs typeface="Arial MT"/>
              </a:rPr>
              <a:t>Give</a:t>
            </a:r>
            <a:r>
              <a:rPr lang="en-US" altLang="zh-TW" sz="120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you</a:t>
            </a:r>
            <a:r>
              <a:rPr lang="en-US" altLang="zh-TW" sz="120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information</a:t>
            </a:r>
            <a:r>
              <a:rPr lang="en-US" altLang="zh-TW" sz="1200" spc="-23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concerning</a:t>
            </a:r>
            <a:r>
              <a:rPr lang="en-US" altLang="zh-TW" sz="1200" spc="-34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the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local </a:t>
            </a:r>
            <a:r>
              <a:rPr lang="en-US" altLang="zh-TW" sz="1200" spc="-240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labor</a:t>
            </a:r>
            <a:r>
              <a:rPr lang="en-US" altLang="zh-TW" sz="1200" spc="-3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and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legal</a:t>
            </a:r>
            <a:r>
              <a:rPr lang="en-US" altLang="zh-TW" sz="1200" spc="-23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framework.</a:t>
            </a:r>
          </a:p>
          <a:p>
            <a:pPr marL="289084" marR="311944" indent="-108585">
              <a:spcBef>
                <a:spcPts val="296"/>
              </a:spcBef>
              <a:buClr>
                <a:srgbClr val="178F45"/>
              </a:buClr>
              <a:buFont typeface="Wingdings"/>
              <a:buChar char=""/>
              <a:tabLst>
                <a:tab pos="289560" algn="l"/>
              </a:tabLst>
            </a:pPr>
            <a:endParaRPr lang="en-US" altLang="zh-TW" sz="1200" dirty="0">
              <a:latin typeface="Arial MT"/>
              <a:cs typeface="Arial MT"/>
            </a:endParaRPr>
          </a:p>
          <a:p>
            <a:pPr marL="9525" marR="48101">
              <a:spcBef>
                <a:spcPts val="75"/>
              </a:spcBef>
            </a:pPr>
            <a:r>
              <a:rPr lang="en-US" altLang="zh-TW" sz="1200" spc="-4" dirty="0">
                <a:latin typeface="Arial MT"/>
                <a:cs typeface="Arial MT"/>
              </a:rPr>
              <a:t>We’ll </a:t>
            </a:r>
            <a:r>
              <a:rPr lang="en-US" altLang="zh-TW" sz="1200" dirty="0">
                <a:latin typeface="Arial MT"/>
                <a:cs typeface="Arial MT"/>
              </a:rPr>
              <a:t>connect </a:t>
            </a:r>
            <a:r>
              <a:rPr lang="en-US" altLang="zh-TW" sz="1200" spc="-4" dirty="0">
                <a:latin typeface="Arial MT"/>
                <a:cs typeface="Arial MT"/>
              </a:rPr>
              <a:t>you </a:t>
            </a:r>
            <a:r>
              <a:rPr lang="en-US" altLang="zh-TW" sz="1200" spc="-8" dirty="0">
                <a:latin typeface="Arial MT"/>
                <a:cs typeface="Arial MT"/>
              </a:rPr>
              <a:t>with </a:t>
            </a:r>
            <a:r>
              <a:rPr lang="en-US" altLang="zh-TW" sz="1200" spc="-4" dirty="0">
                <a:latin typeface="Arial MT"/>
                <a:cs typeface="Arial MT"/>
              </a:rPr>
              <a:t>everyone you </a:t>
            </a:r>
            <a:r>
              <a:rPr lang="en-US" altLang="zh-TW" sz="1200" dirty="0">
                <a:latin typeface="Arial MT"/>
                <a:cs typeface="Arial MT"/>
              </a:rPr>
              <a:t>need </a:t>
            </a:r>
            <a:r>
              <a:rPr lang="en-US" altLang="zh-TW" sz="1200" spc="4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to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know</a:t>
            </a:r>
            <a:r>
              <a:rPr lang="en-US" altLang="zh-TW" sz="1200" spc="-11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to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guarantee</a:t>
            </a:r>
            <a:r>
              <a:rPr lang="en-US" altLang="zh-TW" sz="1200" spc="-34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a</a:t>
            </a:r>
            <a:r>
              <a:rPr lang="en-US" altLang="zh-TW" sz="1200" dirty="0">
                <a:latin typeface="Arial MT"/>
                <a:cs typeface="Arial MT"/>
              </a:rPr>
              <a:t> soft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landing</a:t>
            </a:r>
            <a:r>
              <a:rPr lang="en-US" altLang="zh-TW" sz="1200" spc="-30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for</a:t>
            </a:r>
            <a:r>
              <a:rPr lang="en-US" altLang="zh-TW" sz="1200" spc="-11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your </a:t>
            </a:r>
            <a:r>
              <a:rPr lang="en-US" altLang="zh-TW" sz="1200" spc="-240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set</a:t>
            </a:r>
            <a:r>
              <a:rPr lang="en-US" altLang="zh-TW" sz="1200" spc="-11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up:</a:t>
            </a:r>
            <a:endParaRPr lang="en-US" altLang="zh-TW" sz="1200" dirty="0">
              <a:latin typeface="Arial MT"/>
              <a:cs typeface="Arial MT"/>
            </a:endParaRPr>
          </a:p>
          <a:p>
            <a:pPr marL="118110" marR="3810" indent="-108585">
              <a:spcBef>
                <a:spcPts val="304"/>
              </a:spcBef>
              <a:buClr>
                <a:srgbClr val="178F45"/>
              </a:buClr>
              <a:buFont typeface="Wingdings"/>
              <a:buChar char=""/>
              <a:tabLst>
                <a:tab pos="118110" algn="l"/>
              </a:tabLst>
            </a:pPr>
            <a:r>
              <a:rPr lang="en-US" altLang="zh-TW" sz="1200" spc="-4" dirty="0">
                <a:latin typeface="Arial MT"/>
                <a:cs typeface="Arial MT"/>
              </a:rPr>
              <a:t>Arrange </a:t>
            </a:r>
            <a:r>
              <a:rPr lang="en-US" altLang="zh-TW" sz="1200" dirty="0">
                <a:latin typeface="Arial MT"/>
                <a:cs typeface="Arial MT"/>
              </a:rPr>
              <a:t>intros and meetings </a:t>
            </a:r>
            <a:r>
              <a:rPr lang="en-US" altLang="zh-TW" sz="1200" spc="-4" dirty="0">
                <a:latin typeface="Arial MT"/>
                <a:cs typeface="Arial MT"/>
              </a:rPr>
              <a:t>with </a:t>
            </a:r>
            <a:r>
              <a:rPr lang="en-US" altLang="zh-TW" sz="1200" dirty="0">
                <a:latin typeface="Arial MT"/>
                <a:cs typeface="Arial MT"/>
              </a:rPr>
              <a:t>key </a:t>
            </a:r>
            <a:r>
              <a:rPr lang="en-US" altLang="zh-TW" sz="1200" spc="4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market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players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and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relevant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governmental </a:t>
            </a:r>
            <a:r>
              <a:rPr lang="en-US" altLang="zh-TW" sz="1200" spc="-240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institutions,</a:t>
            </a:r>
          </a:p>
          <a:p>
            <a:pPr marL="118110" indent="-108585">
              <a:spcBef>
                <a:spcPts val="300"/>
              </a:spcBef>
              <a:buClr>
                <a:srgbClr val="178F45"/>
              </a:buClr>
              <a:buFont typeface="Wingdings"/>
              <a:buChar char=""/>
              <a:tabLst>
                <a:tab pos="118110" algn="l"/>
              </a:tabLst>
            </a:pPr>
            <a:r>
              <a:rPr lang="en-US" altLang="zh-TW" sz="1200" spc="-4" dirty="0">
                <a:latin typeface="Arial MT"/>
                <a:cs typeface="Arial MT"/>
              </a:rPr>
              <a:t>Sourcing</a:t>
            </a:r>
            <a:r>
              <a:rPr lang="en-US" altLang="zh-TW" sz="1200" spc="-30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of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governmental</a:t>
            </a:r>
            <a:endParaRPr lang="en-US" altLang="zh-TW" sz="1200" dirty="0">
              <a:latin typeface="Arial MT"/>
              <a:cs typeface="Arial MT"/>
            </a:endParaRPr>
          </a:p>
          <a:p>
            <a:pPr marL="289084" marR="311944" indent="-108585">
              <a:spcBef>
                <a:spcPts val="296"/>
              </a:spcBef>
              <a:buClr>
                <a:srgbClr val="178F45"/>
              </a:buClr>
              <a:buFont typeface="Wingdings"/>
              <a:buChar char=""/>
              <a:tabLst>
                <a:tab pos="289560" algn="l"/>
              </a:tabLst>
            </a:pPr>
            <a:endParaRPr lang="en-US" altLang="zh-TW" sz="1200" dirty="0">
              <a:latin typeface="Arial MT"/>
              <a:cs typeface="Arial MT"/>
            </a:endParaRPr>
          </a:p>
          <a:p>
            <a:pPr marL="173355" marR="339090">
              <a:spcBef>
                <a:spcPts val="75"/>
              </a:spcBef>
            </a:pPr>
            <a:r>
              <a:rPr lang="en-US" altLang="zh-TW" sz="1200" dirty="0">
                <a:latin typeface="Arial MT"/>
                <a:cs typeface="Arial MT"/>
              </a:rPr>
              <a:t>Once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you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are</a:t>
            </a:r>
            <a:r>
              <a:rPr lang="en-US" altLang="zh-TW" sz="1200" spc="-11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up</a:t>
            </a:r>
            <a:r>
              <a:rPr lang="en-US" altLang="zh-TW" sz="1200" spc="-15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and</a:t>
            </a:r>
            <a:r>
              <a:rPr lang="en-US" altLang="zh-TW" sz="1200" spc="-26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running</a:t>
            </a:r>
            <a:r>
              <a:rPr lang="en-US" altLang="zh-TW" sz="1200" spc="-3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we’ll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be</a:t>
            </a:r>
            <a:r>
              <a:rPr lang="en-US" altLang="zh-TW" sz="1200" spc="-23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there </a:t>
            </a:r>
            <a:r>
              <a:rPr lang="en-US" altLang="zh-TW" sz="1200" spc="-240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with </a:t>
            </a:r>
            <a:r>
              <a:rPr lang="en-US" altLang="zh-TW" sz="1200" dirty="0">
                <a:latin typeface="Arial MT"/>
                <a:cs typeface="Arial MT"/>
              </a:rPr>
              <a:t>aftercare</a:t>
            </a:r>
            <a:r>
              <a:rPr lang="en-US" altLang="zh-TW" sz="1200" spc="-26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and</a:t>
            </a:r>
            <a:r>
              <a:rPr lang="en-US" altLang="zh-TW" sz="1200" spc="-19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support:</a:t>
            </a:r>
          </a:p>
          <a:p>
            <a:pPr marL="281940" indent="-109061">
              <a:spcBef>
                <a:spcPts val="304"/>
              </a:spcBef>
              <a:buClr>
                <a:srgbClr val="178F45"/>
              </a:buClr>
              <a:buFont typeface="Wingdings"/>
              <a:buChar char=""/>
              <a:tabLst>
                <a:tab pos="282416" algn="l"/>
              </a:tabLst>
            </a:pPr>
            <a:r>
              <a:rPr lang="en-US" altLang="zh-TW" sz="1200" dirty="0">
                <a:latin typeface="Arial MT"/>
                <a:cs typeface="Arial MT"/>
              </a:rPr>
              <a:t>Assistance</a:t>
            </a:r>
            <a:r>
              <a:rPr lang="en-US" altLang="zh-TW" sz="1200" spc="-3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with one-off</a:t>
            </a:r>
            <a:r>
              <a:rPr lang="en-US" altLang="zh-TW" sz="1200" spc="-38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problems,</a:t>
            </a:r>
          </a:p>
          <a:p>
            <a:pPr marL="281940" indent="-109061">
              <a:spcBef>
                <a:spcPts val="296"/>
              </a:spcBef>
              <a:buClr>
                <a:srgbClr val="178F45"/>
              </a:buClr>
              <a:buFont typeface="Wingdings"/>
              <a:buChar char=""/>
              <a:tabLst>
                <a:tab pos="282416" algn="l"/>
              </a:tabLst>
            </a:pPr>
            <a:r>
              <a:rPr lang="en-US" altLang="zh-TW" sz="1200" dirty="0">
                <a:latin typeface="Arial MT"/>
                <a:cs typeface="Arial MT"/>
              </a:rPr>
              <a:t>Lobbying</a:t>
            </a:r>
            <a:r>
              <a:rPr lang="en-US" altLang="zh-TW" sz="1200" spc="-34" dirty="0">
                <a:latin typeface="Arial MT"/>
                <a:cs typeface="Arial MT"/>
              </a:rPr>
              <a:t> </a:t>
            </a:r>
            <a:r>
              <a:rPr lang="en-US" altLang="zh-TW" sz="1200" dirty="0">
                <a:latin typeface="Arial MT"/>
                <a:cs typeface="Arial MT"/>
              </a:rPr>
              <a:t>for</a:t>
            </a:r>
            <a:r>
              <a:rPr lang="en-US" altLang="zh-TW" sz="1200" spc="-8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greater</a:t>
            </a:r>
            <a:r>
              <a:rPr lang="en-US" altLang="zh-TW" sz="1200" spc="-11" dirty="0">
                <a:latin typeface="Arial MT"/>
                <a:cs typeface="Arial MT"/>
              </a:rPr>
              <a:t> </a:t>
            </a:r>
            <a:r>
              <a:rPr lang="en-US" altLang="zh-TW" sz="1200" spc="-4" dirty="0">
                <a:latin typeface="Arial MT"/>
                <a:cs typeface="Arial MT"/>
              </a:rPr>
              <a:t>governmental</a:t>
            </a:r>
            <a:endParaRPr lang="en-US" altLang="zh-TW" sz="1200" dirty="0">
              <a:latin typeface="Arial MT"/>
              <a:cs typeface="Arial MT"/>
            </a:endParaRPr>
          </a:p>
          <a:p>
            <a:pPr marL="281940">
              <a:spcBef>
                <a:spcPts val="4"/>
              </a:spcBef>
            </a:pPr>
            <a:r>
              <a:rPr lang="en-US" altLang="zh-TW" sz="1200" dirty="0">
                <a:latin typeface="Arial MT"/>
                <a:cs typeface="Arial MT"/>
              </a:rPr>
              <a:t>support.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046C7-C554-4067-A107-C7F282B6D1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1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4046C7-C554-4067-A107-C7F282B6D1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1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B12963-637C-4306-ABE9-939B9830E3E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9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4" y="213044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4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A0C-F3D3-4C09-99A1-8BA43108ABFD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2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7046-A9DF-4059-A094-F571DE8F615E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0225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53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3" y="274653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067E-AFAC-47B8-81B9-E33AB292BF60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565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13EE5-31A5-4096-8378-1740A53A7F2C}" type="datetime1">
              <a:rPr lang="zh-TW" altLang="en-US" smtClean="0"/>
              <a:t>2023/09/05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US" altLang="zh-TW" spc="-4" smtClean="0"/>
              <a:pPr marL="28575"/>
              <a:t>‹#›</a:t>
            </a:fld>
            <a:endParaRPr lang="en-US" altLang="zh-TW" spc="-4" dirty="0"/>
          </a:p>
        </p:txBody>
      </p:sp>
    </p:spTree>
    <p:extLst>
      <p:ext uri="{BB962C8B-B14F-4D97-AF65-F5344CB8AC3E}">
        <p14:creationId xmlns:p14="http://schemas.microsoft.com/office/powerpoint/2010/main" val="3028760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3360" y="2804923"/>
            <a:ext cx="1365251" cy="230832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197" y="1631952"/>
            <a:ext cx="4905375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179B-B241-416A-9777-FC73F371A049}" type="datetime1">
              <a:rPr lang="zh-TW" altLang="en-US" smtClean="0"/>
              <a:t>2023/09/05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US" altLang="zh-TW" spc="-4" smtClean="0"/>
              <a:pPr marL="28575"/>
              <a:t>‹#›</a:t>
            </a:fld>
            <a:endParaRPr lang="en-US" altLang="zh-TW" spc="-4" dirty="0"/>
          </a:p>
        </p:txBody>
      </p:sp>
    </p:spTree>
    <p:extLst>
      <p:ext uri="{BB962C8B-B14F-4D97-AF65-F5344CB8AC3E}">
        <p14:creationId xmlns:p14="http://schemas.microsoft.com/office/powerpoint/2010/main" val="262514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3360" y="2804923"/>
            <a:ext cx="1365251" cy="230832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4988A-3C36-4AF5-AD16-9E38AAA2BE11}" type="datetime1">
              <a:rPr lang="zh-TW" altLang="en-US" smtClean="0"/>
              <a:t>2023/09/05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US" altLang="zh-TW" spc="-4" smtClean="0"/>
              <a:pPr marL="28575"/>
              <a:t>‹#›</a:t>
            </a:fld>
            <a:endParaRPr lang="en-US" altLang="zh-TW" spc="-4" dirty="0"/>
          </a:p>
        </p:txBody>
      </p:sp>
    </p:spTree>
    <p:extLst>
      <p:ext uri="{BB962C8B-B14F-4D97-AF65-F5344CB8AC3E}">
        <p14:creationId xmlns:p14="http://schemas.microsoft.com/office/powerpoint/2010/main" val="137116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" y="0"/>
            <a:ext cx="9258300" cy="6858000"/>
          </a:xfrm>
          <a:custGeom>
            <a:avLst/>
            <a:gdLst/>
            <a:ahLst/>
            <a:cxnLst/>
            <a:rect l="l" t="t" r="r" b="b"/>
            <a:pathLst>
              <a:path w="9258300" h="6858000">
                <a:moveTo>
                  <a:pt x="0" y="6858000"/>
                </a:moveTo>
                <a:lnTo>
                  <a:pt x="9258300" y="6858000"/>
                </a:lnTo>
                <a:lnTo>
                  <a:pt x="92583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3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g object 17"/>
          <p:cNvSpPr/>
          <p:nvPr/>
        </p:nvSpPr>
        <p:spPr>
          <a:xfrm>
            <a:off x="9258299" y="0"/>
            <a:ext cx="2933700" cy="6858000"/>
          </a:xfrm>
          <a:custGeom>
            <a:avLst/>
            <a:gdLst/>
            <a:ahLst/>
            <a:cxnLst/>
            <a:rect l="l" t="t" r="r" b="b"/>
            <a:pathLst>
              <a:path w="2933700" h="6858000">
                <a:moveTo>
                  <a:pt x="2933700" y="0"/>
                </a:moveTo>
                <a:lnTo>
                  <a:pt x="0" y="0"/>
                </a:lnTo>
                <a:lnTo>
                  <a:pt x="0" y="6858000"/>
                </a:lnTo>
                <a:lnTo>
                  <a:pt x="2933700" y="6858000"/>
                </a:lnTo>
                <a:lnTo>
                  <a:pt x="2933700" y="0"/>
                </a:lnTo>
                <a:close/>
              </a:path>
            </a:pathLst>
          </a:custGeom>
          <a:solidFill>
            <a:srgbClr val="A4CDE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g object 18"/>
          <p:cNvSpPr/>
          <p:nvPr/>
        </p:nvSpPr>
        <p:spPr>
          <a:xfrm>
            <a:off x="6787897" y="472440"/>
            <a:ext cx="4940935" cy="5971540"/>
          </a:xfrm>
          <a:custGeom>
            <a:avLst/>
            <a:gdLst/>
            <a:ahLst/>
            <a:cxnLst/>
            <a:rect l="l" t="t" r="r" b="b"/>
            <a:pathLst>
              <a:path w="4940934" h="5971540">
                <a:moveTo>
                  <a:pt x="2470404" y="0"/>
                </a:moveTo>
                <a:lnTo>
                  <a:pt x="2421792" y="468"/>
                </a:lnTo>
                <a:lnTo>
                  <a:pt x="2373409" y="1869"/>
                </a:lnTo>
                <a:lnTo>
                  <a:pt x="2325262" y="4193"/>
                </a:lnTo>
                <a:lnTo>
                  <a:pt x="2277360" y="7432"/>
                </a:lnTo>
                <a:lnTo>
                  <a:pt x="2229712" y="11577"/>
                </a:lnTo>
                <a:lnTo>
                  <a:pt x="2182327" y="16620"/>
                </a:lnTo>
                <a:lnTo>
                  <a:pt x="2135212" y="22551"/>
                </a:lnTo>
                <a:lnTo>
                  <a:pt x="2088377" y="29363"/>
                </a:lnTo>
                <a:lnTo>
                  <a:pt x="2041830" y="37047"/>
                </a:lnTo>
                <a:lnTo>
                  <a:pt x="1995580" y="45594"/>
                </a:lnTo>
                <a:lnTo>
                  <a:pt x="1949635" y="54996"/>
                </a:lnTo>
                <a:lnTo>
                  <a:pt x="1904004" y="65244"/>
                </a:lnTo>
                <a:lnTo>
                  <a:pt x="1858696" y="76330"/>
                </a:lnTo>
                <a:lnTo>
                  <a:pt x="1813718" y="88244"/>
                </a:lnTo>
                <a:lnTo>
                  <a:pt x="1769080" y="100979"/>
                </a:lnTo>
                <a:lnTo>
                  <a:pt x="1724791" y="114525"/>
                </a:lnTo>
                <a:lnTo>
                  <a:pt x="1680858" y="128875"/>
                </a:lnTo>
                <a:lnTo>
                  <a:pt x="1637291" y="144019"/>
                </a:lnTo>
                <a:lnTo>
                  <a:pt x="1594097" y="159949"/>
                </a:lnTo>
                <a:lnTo>
                  <a:pt x="1551286" y="176656"/>
                </a:lnTo>
                <a:lnTo>
                  <a:pt x="1508867" y="194133"/>
                </a:lnTo>
                <a:lnTo>
                  <a:pt x="1466847" y="212370"/>
                </a:lnTo>
                <a:lnTo>
                  <a:pt x="1425235" y="231358"/>
                </a:lnTo>
                <a:lnTo>
                  <a:pt x="1384040" y="251089"/>
                </a:lnTo>
                <a:lnTo>
                  <a:pt x="1343271" y="271555"/>
                </a:lnTo>
                <a:lnTo>
                  <a:pt x="1302936" y="292747"/>
                </a:lnTo>
                <a:lnTo>
                  <a:pt x="1263043" y="314656"/>
                </a:lnTo>
                <a:lnTo>
                  <a:pt x="1223602" y="337274"/>
                </a:lnTo>
                <a:lnTo>
                  <a:pt x="1184621" y="360592"/>
                </a:lnTo>
                <a:lnTo>
                  <a:pt x="1146108" y="384601"/>
                </a:lnTo>
                <a:lnTo>
                  <a:pt x="1108072" y="409294"/>
                </a:lnTo>
                <a:lnTo>
                  <a:pt x="1070521" y="434661"/>
                </a:lnTo>
                <a:lnTo>
                  <a:pt x="1033465" y="460694"/>
                </a:lnTo>
                <a:lnTo>
                  <a:pt x="996912" y="487384"/>
                </a:lnTo>
                <a:lnTo>
                  <a:pt x="960870" y="514722"/>
                </a:lnTo>
                <a:lnTo>
                  <a:pt x="925347" y="542701"/>
                </a:lnTo>
                <a:lnTo>
                  <a:pt x="890354" y="571311"/>
                </a:lnTo>
                <a:lnTo>
                  <a:pt x="855897" y="600545"/>
                </a:lnTo>
                <a:lnTo>
                  <a:pt x="821986" y="630392"/>
                </a:lnTo>
                <a:lnTo>
                  <a:pt x="788630" y="660845"/>
                </a:lnTo>
                <a:lnTo>
                  <a:pt x="755836" y="691895"/>
                </a:lnTo>
                <a:lnTo>
                  <a:pt x="723614" y="723534"/>
                </a:lnTo>
                <a:lnTo>
                  <a:pt x="691972" y="755753"/>
                </a:lnTo>
                <a:lnTo>
                  <a:pt x="660918" y="788543"/>
                </a:lnTo>
                <a:lnTo>
                  <a:pt x="630461" y="821897"/>
                </a:lnTo>
                <a:lnTo>
                  <a:pt x="600611" y="855804"/>
                </a:lnTo>
                <a:lnTo>
                  <a:pt x="571375" y="890257"/>
                </a:lnTo>
                <a:lnTo>
                  <a:pt x="542761" y="925247"/>
                </a:lnTo>
                <a:lnTo>
                  <a:pt x="514779" y="960765"/>
                </a:lnTo>
                <a:lnTo>
                  <a:pt x="487438" y="996803"/>
                </a:lnTo>
                <a:lnTo>
                  <a:pt x="460745" y="1033353"/>
                </a:lnTo>
                <a:lnTo>
                  <a:pt x="434709" y="1070405"/>
                </a:lnTo>
                <a:lnTo>
                  <a:pt x="409340" y="1107952"/>
                </a:lnTo>
                <a:lnTo>
                  <a:pt x="384644" y="1145984"/>
                </a:lnTo>
                <a:lnTo>
                  <a:pt x="360632" y="1184493"/>
                </a:lnTo>
                <a:lnTo>
                  <a:pt x="337311" y="1223470"/>
                </a:lnTo>
                <a:lnTo>
                  <a:pt x="314691" y="1262908"/>
                </a:lnTo>
                <a:lnTo>
                  <a:pt x="292780" y="1302796"/>
                </a:lnTo>
                <a:lnTo>
                  <a:pt x="271586" y="1343127"/>
                </a:lnTo>
                <a:lnTo>
                  <a:pt x="251117" y="1383892"/>
                </a:lnTo>
                <a:lnTo>
                  <a:pt x="231384" y="1425083"/>
                </a:lnTo>
                <a:lnTo>
                  <a:pt x="212393" y="1466690"/>
                </a:lnTo>
                <a:lnTo>
                  <a:pt x="194155" y="1508706"/>
                </a:lnTo>
                <a:lnTo>
                  <a:pt x="176676" y="1551121"/>
                </a:lnTo>
                <a:lnTo>
                  <a:pt x="159967" y="1593928"/>
                </a:lnTo>
                <a:lnTo>
                  <a:pt x="144035" y="1637117"/>
                </a:lnTo>
                <a:lnTo>
                  <a:pt x="128889" y="1680680"/>
                </a:lnTo>
                <a:lnTo>
                  <a:pt x="114538" y="1724609"/>
                </a:lnTo>
                <a:lnTo>
                  <a:pt x="100990" y="1768894"/>
                </a:lnTo>
                <a:lnTo>
                  <a:pt x="88254" y="1813527"/>
                </a:lnTo>
                <a:lnTo>
                  <a:pt x="76338" y="1858500"/>
                </a:lnTo>
                <a:lnTo>
                  <a:pt x="65252" y="1903804"/>
                </a:lnTo>
                <a:lnTo>
                  <a:pt x="55003" y="1949431"/>
                </a:lnTo>
                <a:lnTo>
                  <a:pt x="45600" y="1995371"/>
                </a:lnTo>
                <a:lnTo>
                  <a:pt x="37052" y="2041617"/>
                </a:lnTo>
                <a:lnTo>
                  <a:pt x="29367" y="2088159"/>
                </a:lnTo>
                <a:lnTo>
                  <a:pt x="22554" y="2134990"/>
                </a:lnTo>
                <a:lnTo>
                  <a:pt x="16622" y="2182100"/>
                </a:lnTo>
                <a:lnTo>
                  <a:pt x="11578" y="2229481"/>
                </a:lnTo>
                <a:lnTo>
                  <a:pt x="7433" y="2277124"/>
                </a:lnTo>
                <a:lnTo>
                  <a:pt x="4194" y="2325021"/>
                </a:lnTo>
                <a:lnTo>
                  <a:pt x="1869" y="2373164"/>
                </a:lnTo>
                <a:lnTo>
                  <a:pt x="468" y="2421543"/>
                </a:lnTo>
                <a:lnTo>
                  <a:pt x="0" y="2470150"/>
                </a:lnTo>
                <a:lnTo>
                  <a:pt x="543" y="2522412"/>
                </a:lnTo>
                <a:lnTo>
                  <a:pt x="2168" y="2574415"/>
                </a:lnTo>
                <a:lnTo>
                  <a:pt x="4863" y="2626150"/>
                </a:lnTo>
                <a:lnTo>
                  <a:pt x="8617" y="2677606"/>
                </a:lnTo>
                <a:lnTo>
                  <a:pt x="13419" y="2728771"/>
                </a:lnTo>
                <a:lnTo>
                  <a:pt x="19260" y="2779635"/>
                </a:lnTo>
                <a:lnTo>
                  <a:pt x="26128" y="2830187"/>
                </a:lnTo>
                <a:lnTo>
                  <a:pt x="34012" y="2880416"/>
                </a:lnTo>
                <a:lnTo>
                  <a:pt x="42902" y="2930312"/>
                </a:lnTo>
                <a:lnTo>
                  <a:pt x="52788" y="2979864"/>
                </a:lnTo>
                <a:lnTo>
                  <a:pt x="63657" y="3029061"/>
                </a:lnTo>
                <a:lnTo>
                  <a:pt x="75501" y="3077892"/>
                </a:lnTo>
                <a:lnTo>
                  <a:pt x="88308" y="3126347"/>
                </a:lnTo>
                <a:lnTo>
                  <a:pt x="102067" y="3174415"/>
                </a:lnTo>
                <a:lnTo>
                  <a:pt x="116768" y="3222085"/>
                </a:lnTo>
                <a:lnTo>
                  <a:pt x="132399" y="3269346"/>
                </a:lnTo>
                <a:lnTo>
                  <a:pt x="148951" y="3316188"/>
                </a:lnTo>
                <a:lnTo>
                  <a:pt x="166413" y="3362600"/>
                </a:lnTo>
                <a:lnTo>
                  <a:pt x="184774" y="3408571"/>
                </a:lnTo>
                <a:lnTo>
                  <a:pt x="204023" y="3454091"/>
                </a:lnTo>
                <a:lnTo>
                  <a:pt x="224149" y="3499148"/>
                </a:lnTo>
                <a:lnTo>
                  <a:pt x="245142" y="3543732"/>
                </a:lnTo>
                <a:lnTo>
                  <a:pt x="266992" y="3587832"/>
                </a:lnTo>
                <a:lnTo>
                  <a:pt x="289686" y="3631438"/>
                </a:lnTo>
                <a:lnTo>
                  <a:pt x="365551" y="3782794"/>
                </a:lnTo>
                <a:lnTo>
                  <a:pt x="673719" y="4230020"/>
                </a:lnTo>
                <a:lnTo>
                  <a:pt x="1335049" y="4962854"/>
                </a:lnTo>
                <a:lnTo>
                  <a:pt x="2470404" y="5971032"/>
                </a:lnTo>
                <a:lnTo>
                  <a:pt x="3605758" y="4962425"/>
                </a:lnTo>
                <a:lnTo>
                  <a:pt x="4267088" y="4229639"/>
                </a:lnTo>
                <a:lnTo>
                  <a:pt x="4575256" y="3782651"/>
                </a:lnTo>
                <a:lnTo>
                  <a:pt x="4651121" y="3631438"/>
                </a:lnTo>
                <a:lnTo>
                  <a:pt x="4673815" y="3587832"/>
                </a:lnTo>
                <a:lnTo>
                  <a:pt x="4695665" y="3543732"/>
                </a:lnTo>
                <a:lnTo>
                  <a:pt x="4716658" y="3499148"/>
                </a:lnTo>
                <a:lnTo>
                  <a:pt x="4736784" y="3454091"/>
                </a:lnTo>
                <a:lnTo>
                  <a:pt x="4756033" y="3408571"/>
                </a:lnTo>
                <a:lnTo>
                  <a:pt x="4774394" y="3362600"/>
                </a:lnTo>
                <a:lnTo>
                  <a:pt x="4791856" y="3316188"/>
                </a:lnTo>
                <a:lnTo>
                  <a:pt x="4808408" y="3269346"/>
                </a:lnTo>
                <a:lnTo>
                  <a:pt x="4824039" y="3222085"/>
                </a:lnTo>
                <a:lnTo>
                  <a:pt x="4838740" y="3174415"/>
                </a:lnTo>
                <a:lnTo>
                  <a:pt x="4852499" y="3126347"/>
                </a:lnTo>
                <a:lnTo>
                  <a:pt x="4865306" y="3077892"/>
                </a:lnTo>
                <a:lnTo>
                  <a:pt x="4877150" y="3029061"/>
                </a:lnTo>
                <a:lnTo>
                  <a:pt x="4888019" y="2979864"/>
                </a:lnTo>
                <a:lnTo>
                  <a:pt x="4897905" y="2930312"/>
                </a:lnTo>
                <a:lnTo>
                  <a:pt x="4906795" y="2880416"/>
                </a:lnTo>
                <a:lnTo>
                  <a:pt x="4914679" y="2830187"/>
                </a:lnTo>
                <a:lnTo>
                  <a:pt x="4921547" y="2779635"/>
                </a:lnTo>
                <a:lnTo>
                  <a:pt x="4927388" y="2728771"/>
                </a:lnTo>
                <a:lnTo>
                  <a:pt x="4932190" y="2677606"/>
                </a:lnTo>
                <a:lnTo>
                  <a:pt x="4935944" y="2626150"/>
                </a:lnTo>
                <a:lnTo>
                  <a:pt x="4938639" y="2574415"/>
                </a:lnTo>
                <a:lnTo>
                  <a:pt x="4940264" y="2522412"/>
                </a:lnTo>
                <a:lnTo>
                  <a:pt x="4940808" y="2470150"/>
                </a:lnTo>
                <a:lnTo>
                  <a:pt x="4940339" y="2421543"/>
                </a:lnTo>
                <a:lnTo>
                  <a:pt x="4938938" y="2373164"/>
                </a:lnTo>
                <a:lnTo>
                  <a:pt x="4936613" y="2325021"/>
                </a:lnTo>
                <a:lnTo>
                  <a:pt x="4933374" y="2277124"/>
                </a:lnTo>
                <a:lnTo>
                  <a:pt x="4929229" y="2229481"/>
                </a:lnTo>
                <a:lnTo>
                  <a:pt x="4924185" y="2182100"/>
                </a:lnTo>
                <a:lnTo>
                  <a:pt x="4918253" y="2134990"/>
                </a:lnTo>
                <a:lnTo>
                  <a:pt x="4911440" y="2088159"/>
                </a:lnTo>
                <a:lnTo>
                  <a:pt x="4903755" y="2041617"/>
                </a:lnTo>
                <a:lnTo>
                  <a:pt x="4895207" y="1995371"/>
                </a:lnTo>
                <a:lnTo>
                  <a:pt x="4885804" y="1949431"/>
                </a:lnTo>
                <a:lnTo>
                  <a:pt x="4875555" y="1903804"/>
                </a:lnTo>
                <a:lnTo>
                  <a:pt x="4864469" y="1858500"/>
                </a:lnTo>
                <a:lnTo>
                  <a:pt x="4852553" y="1813527"/>
                </a:lnTo>
                <a:lnTo>
                  <a:pt x="4839817" y="1768894"/>
                </a:lnTo>
                <a:lnTo>
                  <a:pt x="4826269" y="1724609"/>
                </a:lnTo>
                <a:lnTo>
                  <a:pt x="4811918" y="1680680"/>
                </a:lnTo>
                <a:lnTo>
                  <a:pt x="4796772" y="1637117"/>
                </a:lnTo>
                <a:lnTo>
                  <a:pt x="4780840" y="1593928"/>
                </a:lnTo>
                <a:lnTo>
                  <a:pt x="4764131" y="1551121"/>
                </a:lnTo>
                <a:lnTo>
                  <a:pt x="4746652" y="1508706"/>
                </a:lnTo>
                <a:lnTo>
                  <a:pt x="4728414" y="1466690"/>
                </a:lnTo>
                <a:lnTo>
                  <a:pt x="4709423" y="1425083"/>
                </a:lnTo>
                <a:lnTo>
                  <a:pt x="4689690" y="1383892"/>
                </a:lnTo>
                <a:lnTo>
                  <a:pt x="4669221" y="1343127"/>
                </a:lnTo>
                <a:lnTo>
                  <a:pt x="4648027" y="1302796"/>
                </a:lnTo>
                <a:lnTo>
                  <a:pt x="4626116" y="1262908"/>
                </a:lnTo>
                <a:lnTo>
                  <a:pt x="4603495" y="1223470"/>
                </a:lnTo>
                <a:lnTo>
                  <a:pt x="4580175" y="1184493"/>
                </a:lnTo>
                <a:lnTo>
                  <a:pt x="4556163" y="1145984"/>
                </a:lnTo>
                <a:lnTo>
                  <a:pt x="4531467" y="1107952"/>
                </a:lnTo>
                <a:lnTo>
                  <a:pt x="4506098" y="1070405"/>
                </a:lnTo>
                <a:lnTo>
                  <a:pt x="4480062" y="1033353"/>
                </a:lnTo>
                <a:lnTo>
                  <a:pt x="4453369" y="996803"/>
                </a:lnTo>
                <a:lnTo>
                  <a:pt x="4426028" y="960765"/>
                </a:lnTo>
                <a:lnTo>
                  <a:pt x="4398046" y="925247"/>
                </a:lnTo>
                <a:lnTo>
                  <a:pt x="4369432" y="890257"/>
                </a:lnTo>
                <a:lnTo>
                  <a:pt x="4340196" y="855804"/>
                </a:lnTo>
                <a:lnTo>
                  <a:pt x="4310346" y="821897"/>
                </a:lnTo>
                <a:lnTo>
                  <a:pt x="4279889" y="788543"/>
                </a:lnTo>
                <a:lnTo>
                  <a:pt x="4248835" y="755753"/>
                </a:lnTo>
                <a:lnTo>
                  <a:pt x="4217193" y="723534"/>
                </a:lnTo>
                <a:lnTo>
                  <a:pt x="4184971" y="691895"/>
                </a:lnTo>
                <a:lnTo>
                  <a:pt x="4152177" y="660845"/>
                </a:lnTo>
                <a:lnTo>
                  <a:pt x="4118821" y="630392"/>
                </a:lnTo>
                <a:lnTo>
                  <a:pt x="4084910" y="600545"/>
                </a:lnTo>
                <a:lnTo>
                  <a:pt x="4050453" y="571311"/>
                </a:lnTo>
                <a:lnTo>
                  <a:pt x="4015460" y="542701"/>
                </a:lnTo>
                <a:lnTo>
                  <a:pt x="3979937" y="514722"/>
                </a:lnTo>
                <a:lnTo>
                  <a:pt x="3943895" y="487384"/>
                </a:lnTo>
                <a:lnTo>
                  <a:pt x="3907342" y="460694"/>
                </a:lnTo>
                <a:lnTo>
                  <a:pt x="3870286" y="434661"/>
                </a:lnTo>
                <a:lnTo>
                  <a:pt x="3832735" y="409294"/>
                </a:lnTo>
                <a:lnTo>
                  <a:pt x="3794699" y="384601"/>
                </a:lnTo>
                <a:lnTo>
                  <a:pt x="3756186" y="360592"/>
                </a:lnTo>
                <a:lnTo>
                  <a:pt x="3717205" y="337274"/>
                </a:lnTo>
                <a:lnTo>
                  <a:pt x="3677764" y="314656"/>
                </a:lnTo>
                <a:lnTo>
                  <a:pt x="3637871" y="292747"/>
                </a:lnTo>
                <a:lnTo>
                  <a:pt x="3597536" y="271555"/>
                </a:lnTo>
                <a:lnTo>
                  <a:pt x="3556767" y="251089"/>
                </a:lnTo>
                <a:lnTo>
                  <a:pt x="3515572" y="231358"/>
                </a:lnTo>
                <a:lnTo>
                  <a:pt x="3473960" y="212370"/>
                </a:lnTo>
                <a:lnTo>
                  <a:pt x="3431940" y="194133"/>
                </a:lnTo>
                <a:lnTo>
                  <a:pt x="3389521" y="176656"/>
                </a:lnTo>
                <a:lnTo>
                  <a:pt x="3346710" y="159949"/>
                </a:lnTo>
                <a:lnTo>
                  <a:pt x="3303516" y="144019"/>
                </a:lnTo>
                <a:lnTo>
                  <a:pt x="3259949" y="128875"/>
                </a:lnTo>
                <a:lnTo>
                  <a:pt x="3216016" y="114525"/>
                </a:lnTo>
                <a:lnTo>
                  <a:pt x="3171727" y="100979"/>
                </a:lnTo>
                <a:lnTo>
                  <a:pt x="3127089" y="88244"/>
                </a:lnTo>
                <a:lnTo>
                  <a:pt x="3082111" y="76330"/>
                </a:lnTo>
                <a:lnTo>
                  <a:pt x="3036803" y="65244"/>
                </a:lnTo>
                <a:lnTo>
                  <a:pt x="2991172" y="54996"/>
                </a:lnTo>
                <a:lnTo>
                  <a:pt x="2945227" y="45594"/>
                </a:lnTo>
                <a:lnTo>
                  <a:pt x="2898977" y="37047"/>
                </a:lnTo>
                <a:lnTo>
                  <a:pt x="2852430" y="29363"/>
                </a:lnTo>
                <a:lnTo>
                  <a:pt x="2805595" y="22551"/>
                </a:lnTo>
                <a:lnTo>
                  <a:pt x="2758480" y="16620"/>
                </a:lnTo>
                <a:lnTo>
                  <a:pt x="2711095" y="11577"/>
                </a:lnTo>
                <a:lnTo>
                  <a:pt x="2663447" y="7432"/>
                </a:lnTo>
                <a:lnTo>
                  <a:pt x="2615545" y="4193"/>
                </a:lnTo>
                <a:lnTo>
                  <a:pt x="2567398" y="1869"/>
                </a:lnTo>
                <a:lnTo>
                  <a:pt x="2519015" y="468"/>
                </a:lnTo>
                <a:lnTo>
                  <a:pt x="24704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8811" y="940308"/>
            <a:ext cx="3994404" cy="399897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291" y="479170"/>
            <a:ext cx="3323872" cy="1132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3360" y="2804923"/>
            <a:ext cx="1365251" cy="230832"/>
          </a:xfr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8DC3F-7A7D-4888-ABA5-84924D6BAAAB}" type="datetime1">
              <a:rPr lang="zh-TW" altLang="en-US" smtClean="0"/>
              <a:t>2023/09/05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US" altLang="zh-TW" spc="-4" smtClean="0"/>
              <a:pPr marL="28575"/>
              <a:t>‹#›</a:t>
            </a:fld>
            <a:endParaRPr lang="en-US" altLang="zh-TW" spc="-4" dirty="0"/>
          </a:p>
        </p:txBody>
      </p:sp>
    </p:spTree>
    <p:extLst>
      <p:ext uri="{BB962C8B-B14F-4D97-AF65-F5344CB8AC3E}">
        <p14:creationId xmlns:p14="http://schemas.microsoft.com/office/powerpoint/2010/main" val="549323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677D9-7208-4BBA-AD9E-68DBAA50BCF4}" type="datetime1">
              <a:rPr lang="zh-TW" altLang="en-US" smtClean="0"/>
              <a:t>2023/09/05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US" altLang="zh-TW" spc="-4" smtClean="0"/>
              <a:pPr marL="28575"/>
              <a:t>‹#›</a:t>
            </a:fld>
            <a:endParaRPr lang="en-US" altLang="zh-TW" spc="-4" dirty="0"/>
          </a:p>
        </p:txBody>
      </p:sp>
    </p:spTree>
    <p:extLst>
      <p:ext uri="{BB962C8B-B14F-4D97-AF65-F5344CB8AC3E}">
        <p14:creationId xmlns:p14="http://schemas.microsoft.com/office/powerpoint/2010/main" val="79503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AB8D6-BB38-4794-92C7-D6A09C01364A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44203AF4-5BF8-4CD7-BB93-E1849A371B0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979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E8CD-C631-4DBB-B1E3-552D9A4915D9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21709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600D2-DCFD-4C48-89AE-8796231AE6CD}" type="datetime1">
              <a:rPr kumimoji="1" lang="zh-TW" altLang="en-US" smtClean="0"/>
              <a:t>2023/09/05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1E2D6511-8BCA-C2D3-D24E-DACAA14EA76A}"/>
              </a:ext>
            </a:extLst>
          </p:cNvPr>
          <p:cNvGrpSpPr/>
          <p:nvPr userDrawn="1"/>
        </p:nvGrpSpPr>
        <p:grpSpPr>
          <a:xfrm>
            <a:off x="-22256" y="-11"/>
            <a:ext cx="12232255" cy="6858001"/>
            <a:chOff x="-22255" y="-11"/>
            <a:chExt cx="12232254" cy="685800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BB9A526-968D-6A25-0DE6-3B8F5959ED66}"/>
                </a:ext>
              </a:extLst>
            </p:cNvPr>
            <p:cNvSpPr/>
            <p:nvPr userDrawn="1"/>
          </p:nvSpPr>
          <p:spPr>
            <a:xfrm>
              <a:off x="-22255" y="-11"/>
              <a:ext cx="144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3A8E9C4-21A8-6959-47BC-B9FBB493DE1C}"/>
                </a:ext>
              </a:extLst>
            </p:cNvPr>
            <p:cNvSpPr/>
            <p:nvPr userDrawn="1"/>
          </p:nvSpPr>
          <p:spPr>
            <a:xfrm rot="5400000">
              <a:off x="6024000" y="-6024010"/>
              <a:ext cx="144000" cy="12191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1716DA3-7A1D-DFBC-7633-C7AADE44861F}"/>
                </a:ext>
              </a:extLst>
            </p:cNvPr>
            <p:cNvSpPr/>
            <p:nvPr userDrawn="1"/>
          </p:nvSpPr>
          <p:spPr>
            <a:xfrm>
              <a:off x="12062157" y="-11"/>
              <a:ext cx="144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535C28FB-39F5-9E3F-AE7D-78240563237E}"/>
                </a:ext>
              </a:extLst>
            </p:cNvPr>
            <p:cNvSpPr/>
            <p:nvPr userDrawn="1"/>
          </p:nvSpPr>
          <p:spPr>
            <a:xfrm rot="5400000">
              <a:off x="6042000" y="689990"/>
              <a:ext cx="144000" cy="12191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C1F12BAB-65D0-C961-61B7-07325827EED3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72541BF8-63B9-0DAD-DC0C-ABFC63146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B5492DB-5D77-3EE4-EB4D-A0BFAEE47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CBE6320A-4192-C64D-2966-9BC699DB1A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E89D4A88-74A2-9A22-69C6-466D09607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46D1964-3183-DDFB-CBDC-7E7DCC0CC9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0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2DBA-A0B2-4B69-A286-D36B460F092B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975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5585-56AD-45ED-93D9-6E1658176CE6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99921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6B3E5-38A8-4A37-9426-DDFA42E38CBD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17559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757A1-D26F-4CEF-8B3A-C379EC0BB65E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5129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DBA6-9543-43E2-8133-AC021A5C5DA2}" type="datetime1">
              <a:rPr kumimoji="1" lang="zh-TW" altLang="en-US" smtClean="0"/>
              <a:t>2023/09/05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DA801C65-B0B1-A678-4D7F-6345EE281EA3}"/>
              </a:ext>
            </a:extLst>
          </p:cNvPr>
          <p:cNvGrpSpPr/>
          <p:nvPr userDrawn="1"/>
        </p:nvGrpSpPr>
        <p:grpSpPr>
          <a:xfrm>
            <a:off x="-22256" y="-11"/>
            <a:ext cx="12232255" cy="6858001"/>
            <a:chOff x="-22255" y="-11"/>
            <a:chExt cx="12232254" cy="685800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1866A68-2DC3-F565-192E-75D629408D4A}"/>
                </a:ext>
              </a:extLst>
            </p:cNvPr>
            <p:cNvSpPr/>
            <p:nvPr userDrawn="1"/>
          </p:nvSpPr>
          <p:spPr>
            <a:xfrm>
              <a:off x="-22255" y="-11"/>
              <a:ext cx="144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F3F4FB1-38B7-83F0-6304-0116520F8EF5}"/>
                </a:ext>
              </a:extLst>
            </p:cNvPr>
            <p:cNvSpPr/>
            <p:nvPr userDrawn="1"/>
          </p:nvSpPr>
          <p:spPr>
            <a:xfrm rot="5400000">
              <a:off x="6024000" y="-6024010"/>
              <a:ext cx="144000" cy="12191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AD68871-89B5-39B0-998A-AF926E490A15}"/>
                </a:ext>
              </a:extLst>
            </p:cNvPr>
            <p:cNvSpPr/>
            <p:nvPr userDrawn="1"/>
          </p:nvSpPr>
          <p:spPr>
            <a:xfrm>
              <a:off x="12062157" y="-11"/>
              <a:ext cx="144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82F6D1A-8875-80AF-C561-737322F44594}"/>
                </a:ext>
              </a:extLst>
            </p:cNvPr>
            <p:cNvSpPr/>
            <p:nvPr userDrawn="1"/>
          </p:nvSpPr>
          <p:spPr>
            <a:xfrm rot="5400000">
              <a:off x="6042000" y="689990"/>
              <a:ext cx="144000" cy="121919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1350"/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3AC24305-8A1D-269B-B6E9-798F3350A1BF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AC593259-25E3-B82F-6785-896C13F8AC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AE89B7B8-EAB4-4ED5-95CC-058D4C898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9A8C3A0-9F10-AD00-066E-BD87BB6BD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189F654-3740-4901-8E49-53C8CBDB5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26252069-725D-A120-89BA-859491D02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44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8E1F-411F-48D0-9C75-5CA20E1D1D8D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82105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142A-182F-4C7A-92E4-B89A01FABE03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04036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F0EBC-B3CA-473D-882D-DD8B778E2EAF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2682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8883B-61EC-4691-B7FD-FE24C0714B71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14890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077A7-5843-4CCE-BFE7-B86AE232E747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2687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3EBF3C-585B-1842-B71A-54B6C487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504E-E189-4A7E-9A53-704CFC9C35DE}" type="datetime1">
              <a:rPr kumimoji="1" lang="zh-TW" altLang="en-US" smtClean="0"/>
              <a:t>2023/09/05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2F41A7-B665-A74C-9A10-328182D9B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A521A1-85C6-3C42-B5B6-CEEAFDF84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538717" y="2733182"/>
            <a:ext cx="11114569" cy="1411776"/>
          </a:xfrm>
        </p:spPr>
        <p:txBody>
          <a:bodyPr/>
          <a:lstStyle>
            <a:lvl1pPr algn="ctr"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8122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7" y="440691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38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812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74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68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623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56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498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345A-F3EE-4FA6-AD77-FAFAB807BFF0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005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3A164D-B906-2B4E-BAA8-D18ADEA3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118-676D-4F00-B834-6CE59DE57384}" type="datetime1">
              <a:rPr kumimoji="1" lang="zh-TW" altLang="en-US" smtClean="0"/>
              <a:t>2023/09/05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4A619B-A98B-3643-B047-C415BFD6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AAF9D9-9F73-9F45-AD47-FF5F12BE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5016AC5F-E29F-CA42-9DF3-42A592404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954" y="1852017"/>
            <a:ext cx="9670093" cy="285273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4850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0D249-0ABB-47C2-A0CC-146145D9F091}" type="datetime1">
              <a:rPr kumimoji="1" lang="zh-TW" altLang="en-US" smtClean="0"/>
              <a:t>2023/09/05</a:t>
            </a:fld>
            <a:endParaRPr kumimoji="1"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162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3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F3F86-A9F6-47BF-A844-5694807CA341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56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8" indent="0">
              <a:buNone/>
              <a:defRPr sz="1500" b="1"/>
            </a:lvl2pPr>
            <a:lvl3pPr marL="685874" indent="0">
              <a:buNone/>
              <a:defRPr sz="1351" b="1"/>
            </a:lvl3pPr>
            <a:lvl4pPr marL="1028812" indent="0">
              <a:buNone/>
              <a:defRPr sz="1200" b="1"/>
            </a:lvl4pPr>
            <a:lvl5pPr marL="1371748" indent="0">
              <a:buNone/>
              <a:defRPr sz="1200" b="1"/>
            </a:lvl5pPr>
            <a:lvl6pPr marL="1714686" indent="0">
              <a:buNone/>
              <a:defRPr sz="1200" b="1"/>
            </a:lvl6pPr>
            <a:lvl7pPr marL="2057623" indent="0">
              <a:buNone/>
              <a:defRPr sz="1200" b="1"/>
            </a:lvl7pPr>
            <a:lvl8pPr marL="2400560" indent="0">
              <a:buNone/>
              <a:defRPr sz="1200" b="1"/>
            </a:lvl8pPr>
            <a:lvl9pPr marL="2743498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38" indent="0">
              <a:buNone/>
              <a:defRPr sz="1500" b="1"/>
            </a:lvl2pPr>
            <a:lvl3pPr marL="685874" indent="0">
              <a:buNone/>
              <a:defRPr sz="1351" b="1"/>
            </a:lvl3pPr>
            <a:lvl4pPr marL="1028812" indent="0">
              <a:buNone/>
              <a:defRPr sz="1200" b="1"/>
            </a:lvl4pPr>
            <a:lvl5pPr marL="1371748" indent="0">
              <a:buNone/>
              <a:defRPr sz="1200" b="1"/>
            </a:lvl5pPr>
            <a:lvl6pPr marL="1714686" indent="0">
              <a:buNone/>
              <a:defRPr sz="1200" b="1"/>
            </a:lvl6pPr>
            <a:lvl7pPr marL="2057623" indent="0">
              <a:buNone/>
              <a:defRPr sz="1200" b="1"/>
            </a:lvl7pPr>
            <a:lvl8pPr marL="2400560" indent="0">
              <a:buNone/>
              <a:defRPr sz="1200" b="1"/>
            </a:lvl8pPr>
            <a:lvl9pPr marL="2743498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D14D-E1BA-4067-8E48-7BC188742E12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0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DB9F-39E4-4503-9BFC-8FD6A23B1699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7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79BC-DE25-41D7-B639-534B8EEF40D6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44203AF4-5BF8-4CD7-BB93-E1849A371B09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7458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1"/>
            </a:lvl1pPr>
            <a:lvl2pPr marL="342938" indent="0">
              <a:buNone/>
              <a:defRPr sz="900"/>
            </a:lvl2pPr>
            <a:lvl3pPr marL="685874" indent="0">
              <a:buNone/>
              <a:defRPr sz="751"/>
            </a:lvl3pPr>
            <a:lvl4pPr marL="1028812" indent="0">
              <a:buNone/>
              <a:defRPr sz="675"/>
            </a:lvl4pPr>
            <a:lvl5pPr marL="1371748" indent="0">
              <a:buNone/>
              <a:defRPr sz="675"/>
            </a:lvl5pPr>
            <a:lvl6pPr marL="1714686" indent="0">
              <a:buNone/>
              <a:defRPr sz="675"/>
            </a:lvl6pPr>
            <a:lvl7pPr marL="2057623" indent="0">
              <a:buNone/>
              <a:defRPr sz="675"/>
            </a:lvl7pPr>
            <a:lvl8pPr marL="2400560" indent="0">
              <a:buNone/>
              <a:defRPr sz="675"/>
            </a:lvl8pPr>
            <a:lvl9pPr marL="2743498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C18F-AE41-4CA4-8C05-C9AEA5434570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23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38" indent="0">
              <a:buNone/>
              <a:defRPr sz="2100"/>
            </a:lvl2pPr>
            <a:lvl3pPr marL="685874" indent="0">
              <a:buNone/>
              <a:defRPr sz="1800"/>
            </a:lvl3pPr>
            <a:lvl4pPr marL="1028812" indent="0">
              <a:buNone/>
              <a:defRPr sz="1500"/>
            </a:lvl4pPr>
            <a:lvl5pPr marL="1371748" indent="0">
              <a:buNone/>
              <a:defRPr sz="1500"/>
            </a:lvl5pPr>
            <a:lvl6pPr marL="1714686" indent="0">
              <a:buNone/>
              <a:defRPr sz="1500"/>
            </a:lvl6pPr>
            <a:lvl7pPr marL="2057623" indent="0">
              <a:buNone/>
              <a:defRPr sz="1500"/>
            </a:lvl7pPr>
            <a:lvl8pPr marL="2400560" indent="0">
              <a:buNone/>
              <a:defRPr sz="1500"/>
            </a:lvl8pPr>
            <a:lvl9pPr marL="2743498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1"/>
            </a:lvl1pPr>
            <a:lvl2pPr marL="342938" indent="0">
              <a:buNone/>
              <a:defRPr sz="900"/>
            </a:lvl2pPr>
            <a:lvl3pPr marL="685874" indent="0">
              <a:buNone/>
              <a:defRPr sz="751"/>
            </a:lvl3pPr>
            <a:lvl4pPr marL="1028812" indent="0">
              <a:buNone/>
              <a:defRPr sz="675"/>
            </a:lvl4pPr>
            <a:lvl5pPr marL="1371748" indent="0">
              <a:buNone/>
              <a:defRPr sz="675"/>
            </a:lvl5pPr>
            <a:lvl6pPr marL="1714686" indent="0">
              <a:buNone/>
              <a:defRPr sz="675"/>
            </a:lvl6pPr>
            <a:lvl7pPr marL="2057623" indent="0">
              <a:buNone/>
              <a:defRPr sz="675"/>
            </a:lvl7pPr>
            <a:lvl8pPr marL="2400560" indent="0">
              <a:buNone/>
              <a:defRPr sz="675"/>
            </a:lvl8pPr>
            <a:lvl9pPr marL="2743498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DD494-1BB9-4BC7-9845-1A1304ED69DF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05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E619-3C88-47EE-800F-1BB6AFED8925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4" y="635636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23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ctr" defTabSz="685874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203" indent="-257203" algn="l" defTabSz="68587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73" indent="-214336" algn="l" defTabSz="68587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43" indent="-171469" algn="l" defTabSz="6858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81" indent="-171469" algn="l" defTabSz="68587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217" indent="-171469" algn="l" defTabSz="68587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54" indent="-171469" algn="l" defTabSz="6858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91" indent="-171469" algn="l" defTabSz="6858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029" indent="-171469" algn="l" defTabSz="6858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966" indent="-171469" algn="l" defTabSz="68587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38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74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812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748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686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623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560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498" algn="l" defTabSz="68587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3360" y="2804924"/>
            <a:ext cx="13652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5197" y="1631952"/>
            <a:ext cx="49053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4F04B-CF26-4BFD-B615-EBA8F7873BF2}" type="datetime1">
              <a:rPr lang="zh-TW" altLang="en-US" smtClean="0"/>
              <a:t>2023/09/05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2782" y="6520173"/>
            <a:ext cx="216535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28575"/>
            <a:fld id="{81D60167-4931-47E6-BA6A-407CBD079E47}" type="slidenum">
              <a:rPr lang="en-US" altLang="zh-TW" spc="-4" smtClean="0"/>
              <a:pPr marL="28575"/>
              <a:t>‹#›</a:t>
            </a:fld>
            <a:endParaRPr lang="en-US" altLang="zh-TW" spc="-4" dirty="0"/>
          </a:p>
        </p:txBody>
      </p:sp>
    </p:spTree>
    <p:extLst>
      <p:ext uri="{BB962C8B-B14F-4D97-AF65-F5344CB8AC3E}">
        <p14:creationId xmlns:p14="http://schemas.microsoft.com/office/powerpoint/2010/main" val="405235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64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5A61-31BF-45B0-BEEE-3757CF84B2FE}" type="datetime1">
              <a:rPr lang="zh-TW" altLang="en-US" smtClean="0"/>
              <a:t>2023/09/05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3AF4-5BF8-4CD7-BB93-E1849A37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79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58" r:id="rId12"/>
    <p:sldLayoutId id="2147483761" r:id="rId13"/>
    <p:sldLayoutId id="21474837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38" Type="http://schemas.openxmlformats.org/officeDocument/2006/relationships/image" Target="../media/image84.png"/><Relationship Id="rId2" Type="http://schemas.openxmlformats.org/officeDocument/2006/relationships/image" Target="../media/image48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37" Type="http://schemas.openxmlformats.org/officeDocument/2006/relationships/image" Target="../media/image83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png"/><Relationship Id="rId8" Type="http://schemas.openxmlformats.org/officeDocument/2006/relationships/image" Target="../media/image54.png"/><Relationship Id="rId3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12" Type="http://schemas.openxmlformats.org/officeDocument/2006/relationships/hyperlink" Target="https://idbpark.moeaidb.gov.tw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microsoft.com/office/2007/relationships/hdphoto" Target="../media/hdphoto4.wdp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EDCE3DE-C733-3087-AC5C-95C7F37253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t="8335" r="12780" b="-1"/>
          <a:stretch/>
        </p:blipFill>
        <p:spPr>
          <a:xfrm>
            <a:off x="0" y="-1"/>
            <a:ext cx="12192000" cy="7976071"/>
          </a:xfrm>
          <a:prstGeom prst="rect">
            <a:avLst/>
          </a:prstGeom>
        </p:spPr>
      </p:pic>
      <p:grpSp>
        <p:nvGrpSpPr>
          <p:cNvPr id="66" name="Group 45">
            <a:extLst>
              <a:ext uri="{FF2B5EF4-FFF2-40B4-BE49-F238E27FC236}">
                <a16:creationId xmlns:a16="http://schemas.microsoft.com/office/drawing/2014/main" id="{8A667EFB-750A-784B-972A-B2105CABA193}"/>
              </a:ext>
            </a:extLst>
          </p:cNvPr>
          <p:cNvGrpSpPr>
            <a:grpSpLocks/>
          </p:cNvGrpSpPr>
          <p:nvPr/>
        </p:nvGrpSpPr>
        <p:grpSpPr bwMode="auto">
          <a:xfrm>
            <a:off x="37453" y="0"/>
            <a:ext cx="1450121" cy="525680"/>
            <a:chOff x="0" y="0"/>
            <a:chExt cx="1392" cy="480"/>
          </a:xfrm>
        </p:grpSpPr>
        <p:sp>
          <p:nvSpPr>
            <p:cNvPr id="67" name="Freeform 46">
              <a:extLst>
                <a:ext uri="{FF2B5EF4-FFF2-40B4-BE49-F238E27FC236}">
                  <a16:creationId xmlns:a16="http://schemas.microsoft.com/office/drawing/2014/main" id="{0E97FE50-BE39-4446-B518-79837C8A0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144" cy="480"/>
            </a:xfrm>
            <a:custGeom>
              <a:avLst/>
              <a:gdLst>
                <a:gd name="T0" fmla="*/ 0 w 1135"/>
                <a:gd name="T1" fmla="*/ 0 h 445"/>
                <a:gd name="T2" fmla="*/ 1189 w 1135"/>
                <a:gd name="T3" fmla="*/ 0 h 445"/>
                <a:gd name="T4" fmla="*/ 904 w 1135"/>
                <a:gd name="T5" fmla="*/ 701 h 445"/>
                <a:gd name="T6" fmla="*/ 0 w 1135"/>
                <a:gd name="T7" fmla="*/ 701 h 445"/>
                <a:gd name="T8" fmla="*/ 0 w 1135"/>
                <a:gd name="T9" fmla="*/ 0 h 4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5" h="445">
                  <a:moveTo>
                    <a:pt x="0" y="0"/>
                  </a:moveTo>
                  <a:lnTo>
                    <a:pt x="1135" y="0"/>
                  </a:lnTo>
                  <a:lnTo>
                    <a:pt x="862" y="445"/>
                  </a:lnTo>
                  <a:lnTo>
                    <a:pt x="0" y="4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>
                <a:defRPr/>
              </a:pPr>
              <a:endParaRPr lang="zh-TW" altLang="en-US" sz="1350">
                <a:ln>
                  <a:solidFill>
                    <a:srgbClr val="07BAAA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68" name="Freeform 47">
              <a:extLst>
                <a:ext uri="{FF2B5EF4-FFF2-40B4-BE49-F238E27FC236}">
                  <a16:creationId xmlns:a16="http://schemas.microsoft.com/office/drawing/2014/main" id="{CCBCB30B-8D39-C247-A791-84FEF7321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" y="211"/>
              <a:ext cx="167" cy="151"/>
            </a:xfrm>
            <a:custGeom>
              <a:avLst/>
              <a:gdLst>
                <a:gd name="T0" fmla="*/ 60 w 168"/>
                <a:gd name="T1" fmla="*/ 87 h 151"/>
                <a:gd name="T2" fmla="*/ 73 w 168"/>
                <a:gd name="T3" fmla="*/ 75 h 151"/>
                <a:gd name="T4" fmla="*/ 66 w 168"/>
                <a:gd name="T5" fmla="*/ 62 h 151"/>
                <a:gd name="T6" fmla="*/ 50 w 168"/>
                <a:gd name="T7" fmla="*/ 60 h 151"/>
                <a:gd name="T8" fmla="*/ 42 w 168"/>
                <a:gd name="T9" fmla="*/ 60 h 151"/>
                <a:gd name="T10" fmla="*/ 50 w 168"/>
                <a:gd name="T11" fmla="*/ 47 h 151"/>
                <a:gd name="T12" fmla="*/ 58 w 168"/>
                <a:gd name="T13" fmla="*/ 34 h 151"/>
                <a:gd name="T14" fmla="*/ 46 w 168"/>
                <a:gd name="T15" fmla="*/ 19 h 151"/>
                <a:gd name="T16" fmla="*/ 42 w 168"/>
                <a:gd name="T17" fmla="*/ 32 h 151"/>
                <a:gd name="T18" fmla="*/ 33 w 168"/>
                <a:gd name="T19" fmla="*/ 38 h 151"/>
                <a:gd name="T20" fmla="*/ 31 w 168"/>
                <a:gd name="T21" fmla="*/ 30 h 151"/>
                <a:gd name="T22" fmla="*/ 37 w 168"/>
                <a:gd name="T23" fmla="*/ 20 h 151"/>
                <a:gd name="T24" fmla="*/ 44 w 168"/>
                <a:gd name="T25" fmla="*/ 9 h 151"/>
                <a:gd name="T26" fmla="*/ 25 w 168"/>
                <a:gd name="T27" fmla="*/ 9 h 151"/>
                <a:gd name="T28" fmla="*/ 19 w 168"/>
                <a:gd name="T29" fmla="*/ 20 h 151"/>
                <a:gd name="T30" fmla="*/ 11 w 168"/>
                <a:gd name="T31" fmla="*/ 24 h 151"/>
                <a:gd name="T32" fmla="*/ 8 w 168"/>
                <a:gd name="T33" fmla="*/ 41 h 151"/>
                <a:gd name="T34" fmla="*/ 19 w 168"/>
                <a:gd name="T35" fmla="*/ 47 h 151"/>
                <a:gd name="T36" fmla="*/ 25 w 168"/>
                <a:gd name="T37" fmla="*/ 58 h 151"/>
                <a:gd name="T38" fmla="*/ 17 w 168"/>
                <a:gd name="T39" fmla="*/ 68 h 151"/>
                <a:gd name="T40" fmla="*/ 2 w 168"/>
                <a:gd name="T41" fmla="*/ 77 h 151"/>
                <a:gd name="T42" fmla="*/ 13 w 168"/>
                <a:gd name="T43" fmla="*/ 93 h 151"/>
                <a:gd name="T44" fmla="*/ 11 w 168"/>
                <a:gd name="T45" fmla="*/ 108 h 151"/>
                <a:gd name="T46" fmla="*/ 6 w 168"/>
                <a:gd name="T47" fmla="*/ 123 h 151"/>
                <a:gd name="T48" fmla="*/ 2 w 168"/>
                <a:gd name="T49" fmla="*/ 138 h 151"/>
                <a:gd name="T50" fmla="*/ 19 w 168"/>
                <a:gd name="T51" fmla="*/ 134 h 151"/>
                <a:gd name="T52" fmla="*/ 23 w 168"/>
                <a:gd name="T53" fmla="*/ 119 h 151"/>
                <a:gd name="T54" fmla="*/ 25 w 168"/>
                <a:gd name="T55" fmla="*/ 104 h 151"/>
                <a:gd name="T56" fmla="*/ 50 w 168"/>
                <a:gd name="T57" fmla="*/ 96 h 151"/>
                <a:gd name="T58" fmla="*/ 69 w 168"/>
                <a:gd name="T59" fmla="*/ 5 h 151"/>
                <a:gd name="T60" fmla="*/ 79 w 168"/>
                <a:gd name="T61" fmla="*/ 32 h 151"/>
                <a:gd name="T62" fmla="*/ 73 w 168"/>
                <a:gd name="T63" fmla="*/ 43 h 151"/>
                <a:gd name="T64" fmla="*/ 66 w 168"/>
                <a:gd name="T65" fmla="*/ 53 h 151"/>
                <a:gd name="T66" fmla="*/ 73 w 168"/>
                <a:gd name="T67" fmla="*/ 64 h 151"/>
                <a:gd name="T68" fmla="*/ 81 w 168"/>
                <a:gd name="T69" fmla="*/ 77 h 151"/>
                <a:gd name="T70" fmla="*/ 94 w 168"/>
                <a:gd name="T71" fmla="*/ 74 h 151"/>
                <a:gd name="T72" fmla="*/ 85 w 168"/>
                <a:gd name="T73" fmla="*/ 62 h 151"/>
                <a:gd name="T74" fmla="*/ 83 w 168"/>
                <a:gd name="T75" fmla="*/ 53 h 151"/>
                <a:gd name="T76" fmla="*/ 85 w 168"/>
                <a:gd name="T77" fmla="*/ 43 h 151"/>
                <a:gd name="T78" fmla="*/ 92 w 168"/>
                <a:gd name="T79" fmla="*/ 32 h 151"/>
                <a:gd name="T80" fmla="*/ 110 w 168"/>
                <a:gd name="T81" fmla="*/ 26 h 151"/>
                <a:gd name="T82" fmla="*/ 104 w 168"/>
                <a:gd name="T83" fmla="*/ 38 h 151"/>
                <a:gd name="T84" fmla="*/ 94 w 168"/>
                <a:gd name="T85" fmla="*/ 49 h 151"/>
                <a:gd name="T86" fmla="*/ 96 w 168"/>
                <a:gd name="T87" fmla="*/ 58 h 151"/>
                <a:gd name="T88" fmla="*/ 104 w 168"/>
                <a:gd name="T89" fmla="*/ 66 h 151"/>
                <a:gd name="T90" fmla="*/ 112 w 168"/>
                <a:gd name="T91" fmla="*/ 81 h 151"/>
                <a:gd name="T92" fmla="*/ 127 w 168"/>
                <a:gd name="T93" fmla="*/ 72 h 151"/>
                <a:gd name="T94" fmla="*/ 118 w 168"/>
                <a:gd name="T95" fmla="*/ 60 h 151"/>
                <a:gd name="T96" fmla="*/ 112 w 168"/>
                <a:gd name="T97" fmla="*/ 51 h 151"/>
                <a:gd name="T98" fmla="*/ 121 w 168"/>
                <a:gd name="T99" fmla="*/ 41 h 151"/>
                <a:gd name="T100" fmla="*/ 127 w 168"/>
                <a:gd name="T101" fmla="*/ 30 h 151"/>
                <a:gd name="T102" fmla="*/ 139 w 168"/>
                <a:gd name="T103" fmla="*/ 30 h 151"/>
                <a:gd name="T104" fmla="*/ 133 w 168"/>
                <a:gd name="T105" fmla="*/ 43 h 151"/>
                <a:gd name="T106" fmla="*/ 129 w 168"/>
                <a:gd name="T107" fmla="*/ 55 h 151"/>
                <a:gd name="T108" fmla="*/ 137 w 168"/>
                <a:gd name="T109" fmla="*/ 64 h 151"/>
                <a:gd name="T110" fmla="*/ 145 w 168"/>
                <a:gd name="T111" fmla="*/ 77 h 151"/>
                <a:gd name="T112" fmla="*/ 160 w 168"/>
                <a:gd name="T113" fmla="*/ 74 h 151"/>
                <a:gd name="T114" fmla="*/ 152 w 168"/>
                <a:gd name="T115" fmla="*/ 60 h 151"/>
                <a:gd name="T116" fmla="*/ 145 w 168"/>
                <a:gd name="T117" fmla="*/ 51 h 151"/>
                <a:gd name="T118" fmla="*/ 154 w 168"/>
                <a:gd name="T119" fmla="*/ 38 h 151"/>
                <a:gd name="T120" fmla="*/ 160 w 168"/>
                <a:gd name="T121" fmla="*/ 28 h 151"/>
                <a:gd name="T122" fmla="*/ 123 w 168"/>
                <a:gd name="T123" fmla="*/ 102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68" h="151">
                  <a:moveTo>
                    <a:pt x="31" y="85"/>
                  </a:moveTo>
                  <a:lnTo>
                    <a:pt x="31" y="151"/>
                  </a:lnTo>
                  <a:lnTo>
                    <a:pt x="48" y="151"/>
                  </a:lnTo>
                  <a:lnTo>
                    <a:pt x="48" y="83"/>
                  </a:lnTo>
                  <a:lnTo>
                    <a:pt x="58" y="81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3" y="77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48" y="58"/>
                  </a:lnTo>
                  <a:lnTo>
                    <a:pt x="48" y="60"/>
                  </a:lnTo>
                  <a:lnTo>
                    <a:pt x="50" y="60"/>
                  </a:lnTo>
                  <a:lnTo>
                    <a:pt x="50" y="62"/>
                  </a:lnTo>
                  <a:lnTo>
                    <a:pt x="50" y="64"/>
                  </a:lnTo>
                  <a:lnTo>
                    <a:pt x="52" y="66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37" y="64"/>
                  </a:lnTo>
                  <a:lnTo>
                    <a:pt x="40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6" y="53"/>
                  </a:lnTo>
                  <a:lnTo>
                    <a:pt x="48" y="53"/>
                  </a:lnTo>
                  <a:lnTo>
                    <a:pt x="48" y="51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6" y="39"/>
                  </a:lnTo>
                  <a:lnTo>
                    <a:pt x="56" y="38"/>
                  </a:lnTo>
                  <a:lnTo>
                    <a:pt x="56" y="36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4" y="24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38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7" y="36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2"/>
                  </a:lnTo>
                  <a:lnTo>
                    <a:pt x="35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40" y="17"/>
                  </a:lnTo>
                  <a:lnTo>
                    <a:pt x="40" y="15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5"/>
                  </a:lnTo>
                  <a:lnTo>
                    <a:pt x="25" y="7"/>
                  </a:lnTo>
                  <a:lnTo>
                    <a:pt x="25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17" y="22"/>
                  </a:lnTo>
                  <a:lnTo>
                    <a:pt x="17" y="24"/>
                  </a:lnTo>
                  <a:lnTo>
                    <a:pt x="17" y="26"/>
                  </a:lnTo>
                  <a:lnTo>
                    <a:pt x="15" y="26"/>
                  </a:lnTo>
                  <a:lnTo>
                    <a:pt x="13" y="26"/>
                  </a:lnTo>
                  <a:lnTo>
                    <a:pt x="13" y="24"/>
                  </a:lnTo>
                  <a:lnTo>
                    <a:pt x="11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1" y="43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21" y="49"/>
                  </a:lnTo>
                  <a:lnTo>
                    <a:pt x="23" y="51"/>
                  </a:lnTo>
                  <a:lnTo>
                    <a:pt x="25" y="53"/>
                  </a:lnTo>
                  <a:lnTo>
                    <a:pt x="27" y="53"/>
                  </a:lnTo>
                  <a:lnTo>
                    <a:pt x="27" y="55"/>
                  </a:lnTo>
                  <a:lnTo>
                    <a:pt x="25" y="56"/>
                  </a:lnTo>
                  <a:lnTo>
                    <a:pt x="25" y="58"/>
                  </a:lnTo>
                  <a:lnTo>
                    <a:pt x="23" y="58"/>
                  </a:lnTo>
                  <a:lnTo>
                    <a:pt x="23" y="60"/>
                  </a:lnTo>
                  <a:lnTo>
                    <a:pt x="21" y="60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7" y="68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3" y="70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4"/>
                  </a:lnTo>
                  <a:lnTo>
                    <a:pt x="2" y="75"/>
                  </a:lnTo>
                  <a:lnTo>
                    <a:pt x="2" y="77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4" y="81"/>
                  </a:lnTo>
                  <a:lnTo>
                    <a:pt x="4" y="83"/>
                  </a:lnTo>
                  <a:lnTo>
                    <a:pt x="4" y="85"/>
                  </a:lnTo>
                  <a:lnTo>
                    <a:pt x="4" y="87"/>
                  </a:lnTo>
                  <a:lnTo>
                    <a:pt x="31" y="85"/>
                  </a:lnTo>
                  <a:close/>
                  <a:moveTo>
                    <a:pt x="13" y="93"/>
                  </a:moveTo>
                  <a:lnTo>
                    <a:pt x="11" y="94"/>
                  </a:lnTo>
                  <a:lnTo>
                    <a:pt x="11" y="96"/>
                  </a:lnTo>
                  <a:lnTo>
                    <a:pt x="11" y="98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8"/>
                  </a:lnTo>
                  <a:lnTo>
                    <a:pt x="8" y="110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5"/>
                  </a:lnTo>
                  <a:lnTo>
                    <a:pt x="8" y="117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23"/>
                  </a:lnTo>
                  <a:lnTo>
                    <a:pt x="6" y="125"/>
                  </a:lnTo>
                  <a:lnTo>
                    <a:pt x="4" y="127"/>
                  </a:lnTo>
                  <a:lnTo>
                    <a:pt x="4" y="129"/>
                  </a:lnTo>
                  <a:lnTo>
                    <a:pt x="4" y="130"/>
                  </a:lnTo>
                  <a:lnTo>
                    <a:pt x="4" y="132"/>
                  </a:lnTo>
                  <a:lnTo>
                    <a:pt x="2" y="134"/>
                  </a:lnTo>
                  <a:lnTo>
                    <a:pt x="2" y="136"/>
                  </a:lnTo>
                  <a:lnTo>
                    <a:pt x="2" y="138"/>
                  </a:lnTo>
                  <a:lnTo>
                    <a:pt x="0" y="140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7" y="140"/>
                  </a:lnTo>
                  <a:lnTo>
                    <a:pt x="17" y="138"/>
                  </a:lnTo>
                  <a:lnTo>
                    <a:pt x="19" y="138"/>
                  </a:lnTo>
                  <a:lnTo>
                    <a:pt x="19" y="136"/>
                  </a:lnTo>
                  <a:lnTo>
                    <a:pt x="19" y="134"/>
                  </a:lnTo>
                  <a:lnTo>
                    <a:pt x="19" y="132"/>
                  </a:lnTo>
                  <a:lnTo>
                    <a:pt x="21" y="130"/>
                  </a:lnTo>
                  <a:lnTo>
                    <a:pt x="21" y="129"/>
                  </a:lnTo>
                  <a:lnTo>
                    <a:pt x="21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7"/>
                  </a:lnTo>
                  <a:lnTo>
                    <a:pt x="23" y="115"/>
                  </a:lnTo>
                  <a:lnTo>
                    <a:pt x="25" y="113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5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13" y="93"/>
                  </a:lnTo>
                  <a:close/>
                  <a:moveTo>
                    <a:pt x="66" y="93"/>
                  </a:moveTo>
                  <a:lnTo>
                    <a:pt x="50" y="96"/>
                  </a:lnTo>
                  <a:lnTo>
                    <a:pt x="56" y="132"/>
                  </a:lnTo>
                  <a:lnTo>
                    <a:pt x="71" y="129"/>
                  </a:lnTo>
                  <a:lnTo>
                    <a:pt x="66" y="93"/>
                  </a:lnTo>
                  <a:close/>
                  <a:moveTo>
                    <a:pt x="69" y="5"/>
                  </a:moveTo>
                  <a:lnTo>
                    <a:pt x="69" y="20"/>
                  </a:lnTo>
                  <a:lnTo>
                    <a:pt x="166" y="20"/>
                  </a:lnTo>
                  <a:lnTo>
                    <a:pt x="166" y="5"/>
                  </a:lnTo>
                  <a:lnTo>
                    <a:pt x="69" y="5"/>
                  </a:lnTo>
                  <a:close/>
                  <a:moveTo>
                    <a:pt x="83" y="22"/>
                  </a:moveTo>
                  <a:lnTo>
                    <a:pt x="83" y="24"/>
                  </a:lnTo>
                  <a:lnTo>
                    <a:pt x="81" y="24"/>
                  </a:lnTo>
                  <a:lnTo>
                    <a:pt x="81" y="26"/>
                  </a:lnTo>
                  <a:lnTo>
                    <a:pt x="81" y="28"/>
                  </a:lnTo>
                  <a:lnTo>
                    <a:pt x="81" y="30"/>
                  </a:lnTo>
                  <a:lnTo>
                    <a:pt x="79" y="30"/>
                  </a:lnTo>
                  <a:lnTo>
                    <a:pt x="79" y="32"/>
                  </a:lnTo>
                  <a:lnTo>
                    <a:pt x="79" y="34"/>
                  </a:lnTo>
                  <a:lnTo>
                    <a:pt x="77" y="34"/>
                  </a:lnTo>
                  <a:lnTo>
                    <a:pt x="77" y="36"/>
                  </a:lnTo>
                  <a:lnTo>
                    <a:pt x="77" y="38"/>
                  </a:lnTo>
                  <a:lnTo>
                    <a:pt x="75" y="39"/>
                  </a:lnTo>
                  <a:lnTo>
                    <a:pt x="75" y="41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71" y="47"/>
                  </a:lnTo>
                  <a:lnTo>
                    <a:pt x="69" y="47"/>
                  </a:lnTo>
                  <a:lnTo>
                    <a:pt x="69" y="49"/>
                  </a:lnTo>
                  <a:lnTo>
                    <a:pt x="69" y="51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6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3" y="64"/>
                  </a:lnTo>
                  <a:lnTo>
                    <a:pt x="75" y="66"/>
                  </a:lnTo>
                  <a:lnTo>
                    <a:pt x="75" y="68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9" y="72"/>
                  </a:lnTo>
                  <a:lnTo>
                    <a:pt x="79" y="74"/>
                  </a:lnTo>
                  <a:lnTo>
                    <a:pt x="81" y="75"/>
                  </a:lnTo>
                  <a:lnTo>
                    <a:pt x="81" y="77"/>
                  </a:lnTo>
                  <a:lnTo>
                    <a:pt x="83" y="77"/>
                  </a:lnTo>
                  <a:lnTo>
                    <a:pt x="83" y="79"/>
                  </a:lnTo>
                  <a:lnTo>
                    <a:pt x="83" y="81"/>
                  </a:lnTo>
                  <a:lnTo>
                    <a:pt x="85" y="81"/>
                  </a:lnTo>
                  <a:lnTo>
                    <a:pt x="85" y="83"/>
                  </a:lnTo>
                  <a:lnTo>
                    <a:pt x="85" y="85"/>
                  </a:lnTo>
                  <a:lnTo>
                    <a:pt x="100" y="75"/>
                  </a:lnTo>
                  <a:lnTo>
                    <a:pt x="100" y="74"/>
                  </a:lnTo>
                  <a:lnTo>
                    <a:pt x="98" y="72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5" y="68"/>
                  </a:lnTo>
                  <a:lnTo>
                    <a:pt x="93" y="66"/>
                  </a:lnTo>
                  <a:lnTo>
                    <a:pt x="93" y="64"/>
                  </a:lnTo>
                  <a:lnTo>
                    <a:pt x="91" y="64"/>
                  </a:lnTo>
                  <a:lnTo>
                    <a:pt x="91" y="62"/>
                  </a:lnTo>
                  <a:lnTo>
                    <a:pt x="89" y="60"/>
                  </a:lnTo>
                  <a:lnTo>
                    <a:pt x="89" y="58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5" y="56"/>
                  </a:lnTo>
                  <a:lnTo>
                    <a:pt x="85" y="55"/>
                  </a:lnTo>
                  <a:lnTo>
                    <a:pt x="83" y="55"/>
                  </a:lnTo>
                  <a:lnTo>
                    <a:pt x="83" y="53"/>
                  </a:lnTo>
                  <a:lnTo>
                    <a:pt x="85" y="53"/>
                  </a:lnTo>
                  <a:lnTo>
                    <a:pt x="85" y="51"/>
                  </a:lnTo>
                  <a:lnTo>
                    <a:pt x="87" y="51"/>
                  </a:lnTo>
                  <a:lnTo>
                    <a:pt x="87" y="49"/>
                  </a:lnTo>
                  <a:lnTo>
                    <a:pt x="87" y="47"/>
                  </a:lnTo>
                  <a:lnTo>
                    <a:pt x="89" y="47"/>
                  </a:lnTo>
                  <a:lnTo>
                    <a:pt x="89" y="45"/>
                  </a:lnTo>
                  <a:lnTo>
                    <a:pt x="91" y="43"/>
                  </a:lnTo>
                  <a:lnTo>
                    <a:pt x="91" y="41"/>
                  </a:lnTo>
                  <a:lnTo>
                    <a:pt x="93" y="39"/>
                  </a:lnTo>
                  <a:lnTo>
                    <a:pt x="93" y="38"/>
                  </a:lnTo>
                  <a:lnTo>
                    <a:pt x="95" y="38"/>
                  </a:lnTo>
                  <a:lnTo>
                    <a:pt x="95" y="36"/>
                  </a:lnTo>
                  <a:lnTo>
                    <a:pt x="95" y="34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28"/>
                  </a:lnTo>
                  <a:lnTo>
                    <a:pt x="83" y="22"/>
                  </a:lnTo>
                  <a:close/>
                  <a:moveTo>
                    <a:pt x="118" y="20"/>
                  </a:moveTo>
                  <a:lnTo>
                    <a:pt x="118" y="22"/>
                  </a:lnTo>
                  <a:lnTo>
                    <a:pt x="118" y="24"/>
                  </a:lnTo>
                  <a:lnTo>
                    <a:pt x="116" y="26"/>
                  </a:lnTo>
                  <a:lnTo>
                    <a:pt x="116" y="28"/>
                  </a:lnTo>
                  <a:lnTo>
                    <a:pt x="114" y="30"/>
                  </a:lnTo>
                  <a:lnTo>
                    <a:pt x="114" y="32"/>
                  </a:lnTo>
                  <a:lnTo>
                    <a:pt x="112" y="32"/>
                  </a:lnTo>
                  <a:lnTo>
                    <a:pt x="112" y="34"/>
                  </a:lnTo>
                  <a:lnTo>
                    <a:pt x="112" y="36"/>
                  </a:lnTo>
                  <a:lnTo>
                    <a:pt x="110" y="36"/>
                  </a:lnTo>
                  <a:lnTo>
                    <a:pt x="110" y="38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0" y="49"/>
                  </a:lnTo>
                  <a:lnTo>
                    <a:pt x="100" y="51"/>
                  </a:lnTo>
                  <a:lnTo>
                    <a:pt x="98" y="51"/>
                  </a:lnTo>
                  <a:lnTo>
                    <a:pt x="98" y="53"/>
                  </a:lnTo>
                  <a:lnTo>
                    <a:pt x="100" y="53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0" y="68"/>
                  </a:lnTo>
                  <a:lnTo>
                    <a:pt x="112" y="70"/>
                  </a:lnTo>
                  <a:lnTo>
                    <a:pt x="112" y="72"/>
                  </a:lnTo>
                  <a:lnTo>
                    <a:pt x="114" y="74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20" y="81"/>
                  </a:lnTo>
                  <a:lnTo>
                    <a:pt x="120" y="83"/>
                  </a:lnTo>
                  <a:lnTo>
                    <a:pt x="120" y="85"/>
                  </a:lnTo>
                  <a:lnTo>
                    <a:pt x="122" y="85"/>
                  </a:lnTo>
                  <a:lnTo>
                    <a:pt x="135" y="75"/>
                  </a:lnTo>
                  <a:lnTo>
                    <a:pt x="135" y="74"/>
                  </a:lnTo>
                  <a:lnTo>
                    <a:pt x="133" y="74"/>
                  </a:lnTo>
                  <a:lnTo>
                    <a:pt x="133" y="72"/>
                  </a:lnTo>
                  <a:lnTo>
                    <a:pt x="131" y="70"/>
                  </a:lnTo>
                  <a:lnTo>
                    <a:pt x="131" y="68"/>
                  </a:lnTo>
                  <a:lnTo>
                    <a:pt x="129" y="68"/>
                  </a:lnTo>
                  <a:lnTo>
                    <a:pt x="129" y="66"/>
                  </a:lnTo>
                  <a:lnTo>
                    <a:pt x="127" y="64"/>
                  </a:lnTo>
                  <a:lnTo>
                    <a:pt x="127" y="62"/>
                  </a:lnTo>
                  <a:lnTo>
                    <a:pt x="124" y="62"/>
                  </a:lnTo>
                  <a:lnTo>
                    <a:pt x="124" y="60"/>
                  </a:lnTo>
                  <a:lnTo>
                    <a:pt x="122" y="60"/>
                  </a:lnTo>
                  <a:lnTo>
                    <a:pt x="122" y="58"/>
                  </a:lnTo>
                  <a:lnTo>
                    <a:pt x="120" y="56"/>
                  </a:lnTo>
                  <a:lnTo>
                    <a:pt x="118" y="55"/>
                  </a:lnTo>
                  <a:lnTo>
                    <a:pt x="118" y="53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49"/>
                  </a:lnTo>
                  <a:lnTo>
                    <a:pt x="120" y="49"/>
                  </a:lnTo>
                  <a:lnTo>
                    <a:pt x="120" y="47"/>
                  </a:lnTo>
                  <a:lnTo>
                    <a:pt x="122" y="47"/>
                  </a:lnTo>
                  <a:lnTo>
                    <a:pt x="122" y="45"/>
                  </a:lnTo>
                  <a:lnTo>
                    <a:pt x="124" y="43"/>
                  </a:lnTo>
                  <a:lnTo>
                    <a:pt x="124" y="41"/>
                  </a:lnTo>
                  <a:lnTo>
                    <a:pt x="127" y="41"/>
                  </a:lnTo>
                  <a:lnTo>
                    <a:pt x="127" y="39"/>
                  </a:lnTo>
                  <a:lnTo>
                    <a:pt x="129" y="39"/>
                  </a:lnTo>
                  <a:lnTo>
                    <a:pt x="129" y="38"/>
                  </a:lnTo>
                  <a:lnTo>
                    <a:pt x="129" y="36"/>
                  </a:lnTo>
                  <a:lnTo>
                    <a:pt x="131" y="36"/>
                  </a:lnTo>
                  <a:lnTo>
                    <a:pt x="131" y="34"/>
                  </a:lnTo>
                  <a:lnTo>
                    <a:pt x="133" y="32"/>
                  </a:lnTo>
                  <a:lnTo>
                    <a:pt x="133" y="30"/>
                  </a:lnTo>
                  <a:lnTo>
                    <a:pt x="135" y="30"/>
                  </a:lnTo>
                  <a:lnTo>
                    <a:pt x="118" y="20"/>
                  </a:lnTo>
                  <a:close/>
                  <a:moveTo>
                    <a:pt x="149" y="22"/>
                  </a:moveTo>
                  <a:lnTo>
                    <a:pt x="149" y="24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5" y="30"/>
                  </a:lnTo>
                  <a:lnTo>
                    <a:pt x="145" y="32"/>
                  </a:lnTo>
                  <a:lnTo>
                    <a:pt x="145" y="34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41" y="39"/>
                  </a:lnTo>
                  <a:lnTo>
                    <a:pt x="141" y="41"/>
                  </a:lnTo>
                  <a:lnTo>
                    <a:pt x="139" y="41"/>
                  </a:lnTo>
                  <a:lnTo>
                    <a:pt x="139" y="43"/>
                  </a:lnTo>
                  <a:lnTo>
                    <a:pt x="139" y="45"/>
                  </a:lnTo>
                  <a:lnTo>
                    <a:pt x="137" y="45"/>
                  </a:lnTo>
                  <a:lnTo>
                    <a:pt x="137" y="47"/>
                  </a:lnTo>
                  <a:lnTo>
                    <a:pt x="135" y="49"/>
                  </a:lnTo>
                  <a:lnTo>
                    <a:pt x="133" y="51"/>
                  </a:lnTo>
                  <a:lnTo>
                    <a:pt x="133" y="53"/>
                  </a:lnTo>
                  <a:lnTo>
                    <a:pt x="135" y="53"/>
                  </a:lnTo>
                  <a:lnTo>
                    <a:pt x="135" y="55"/>
                  </a:lnTo>
                  <a:lnTo>
                    <a:pt x="135" y="56"/>
                  </a:lnTo>
                  <a:lnTo>
                    <a:pt x="137" y="56"/>
                  </a:lnTo>
                  <a:lnTo>
                    <a:pt x="137" y="58"/>
                  </a:lnTo>
                  <a:lnTo>
                    <a:pt x="139" y="58"/>
                  </a:lnTo>
                  <a:lnTo>
                    <a:pt x="139" y="60"/>
                  </a:lnTo>
                  <a:lnTo>
                    <a:pt x="141" y="62"/>
                  </a:lnTo>
                  <a:lnTo>
                    <a:pt x="141" y="64"/>
                  </a:lnTo>
                  <a:lnTo>
                    <a:pt x="143" y="64"/>
                  </a:lnTo>
                  <a:lnTo>
                    <a:pt x="143" y="66"/>
                  </a:lnTo>
                  <a:lnTo>
                    <a:pt x="145" y="68"/>
                  </a:lnTo>
                  <a:lnTo>
                    <a:pt x="145" y="70"/>
                  </a:lnTo>
                  <a:lnTo>
                    <a:pt x="147" y="72"/>
                  </a:lnTo>
                  <a:lnTo>
                    <a:pt x="147" y="74"/>
                  </a:lnTo>
                  <a:lnTo>
                    <a:pt x="149" y="75"/>
                  </a:lnTo>
                  <a:lnTo>
                    <a:pt x="149" y="77"/>
                  </a:lnTo>
                  <a:lnTo>
                    <a:pt x="151" y="77"/>
                  </a:lnTo>
                  <a:lnTo>
                    <a:pt x="151" y="79"/>
                  </a:lnTo>
                  <a:lnTo>
                    <a:pt x="151" y="81"/>
                  </a:lnTo>
                  <a:lnTo>
                    <a:pt x="153" y="81"/>
                  </a:lnTo>
                  <a:lnTo>
                    <a:pt x="153" y="83"/>
                  </a:lnTo>
                  <a:lnTo>
                    <a:pt x="153" y="85"/>
                  </a:lnTo>
                  <a:lnTo>
                    <a:pt x="168" y="75"/>
                  </a:lnTo>
                  <a:lnTo>
                    <a:pt x="168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70"/>
                  </a:lnTo>
                  <a:lnTo>
                    <a:pt x="164" y="68"/>
                  </a:lnTo>
                  <a:lnTo>
                    <a:pt x="162" y="66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2"/>
                  </a:lnTo>
                  <a:lnTo>
                    <a:pt x="158" y="60"/>
                  </a:lnTo>
                  <a:lnTo>
                    <a:pt x="158" y="58"/>
                  </a:lnTo>
                  <a:lnTo>
                    <a:pt x="156" y="58"/>
                  </a:lnTo>
                  <a:lnTo>
                    <a:pt x="156" y="56"/>
                  </a:lnTo>
                  <a:lnTo>
                    <a:pt x="153" y="56"/>
                  </a:lnTo>
                  <a:lnTo>
                    <a:pt x="153" y="55"/>
                  </a:lnTo>
                  <a:lnTo>
                    <a:pt x="151" y="55"/>
                  </a:lnTo>
                  <a:lnTo>
                    <a:pt x="151" y="53"/>
                  </a:lnTo>
                  <a:lnTo>
                    <a:pt x="151" y="51"/>
                  </a:lnTo>
                  <a:lnTo>
                    <a:pt x="153" y="49"/>
                  </a:lnTo>
                  <a:lnTo>
                    <a:pt x="153" y="47"/>
                  </a:lnTo>
                  <a:lnTo>
                    <a:pt x="156" y="47"/>
                  </a:lnTo>
                  <a:lnTo>
                    <a:pt x="156" y="45"/>
                  </a:lnTo>
                  <a:lnTo>
                    <a:pt x="158" y="43"/>
                  </a:lnTo>
                  <a:lnTo>
                    <a:pt x="158" y="41"/>
                  </a:lnTo>
                  <a:lnTo>
                    <a:pt x="160" y="39"/>
                  </a:lnTo>
                  <a:lnTo>
                    <a:pt x="160" y="38"/>
                  </a:lnTo>
                  <a:lnTo>
                    <a:pt x="162" y="38"/>
                  </a:lnTo>
                  <a:lnTo>
                    <a:pt x="162" y="36"/>
                  </a:lnTo>
                  <a:lnTo>
                    <a:pt x="162" y="34"/>
                  </a:lnTo>
                  <a:lnTo>
                    <a:pt x="164" y="34"/>
                  </a:lnTo>
                  <a:lnTo>
                    <a:pt x="164" y="32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6" y="28"/>
                  </a:lnTo>
                  <a:lnTo>
                    <a:pt x="149" y="22"/>
                  </a:lnTo>
                  <a:close/>
                  <a:moveTo>
                    <a:pt x="110" y="134"/>
                  </a:moveTo>
                  <a:lnTo>
                    <a:pt x="66" y="134"/>
                  </a:lnTo>
                  <a:lnTo>
                    <a:pt x="66" y="149"/>
                  </a:lnTo>
                  <a:lnTo>
                    <a:pt x="168" y="149"/>
                  </a:lnTo>
                  <a:lnTo>
                    <a:pt x="168" y="134"/>
                  </a:lnTo>
                  <a:lnTo>
                    <a:pt x="129" y="134"/>
                  </a:lnTo>
                  <a:lnTo>
                    <a:pt x="129" y="102"/>
                  </a:lnTo>
                  <a:lnTo>
                    <a:pt x="166" y="102"/>
                  </a:lnTo>
                  <a:lnTo>
                    <a:pt x="166" y="87"/>
                  </a:lnTo>
                  <a:lnTo>
                    <a:pt x="75" y="87"/>
                  </a:lnTo>
                  <a:lnTo>
                    <a:pt x="75" y="102"/>
                  </a:lnTo>
                  <a:lnTo>
                    <a:pt x="110" y="102"/>
                  </a:lnTo>
                  <a:lnTo>
                    <a:pt x="110" y="1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>
                <a:defRPr/>
              </a:pPr>
              <a:endParaRPr lang="zh-TW" altLang="en-US" sz="1350">
                <a:ln>
                  <a:solidFill>
                    <a:srgbClr val="07BAAA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69" name="Freeform 48">
              <a:extLst>
                <a:ext uri="{FF2B5EF4-FFF2-40B4-BE49-F238E27FC236}">
                  <a16:creationId xmlns:a16="http://schemas.microsoft.com/office/drawing/2014/main" id="{5844E945-1E4E-CA4D-AF4B-54087FB278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" y="212"/>
              <a:ext cx="171" cy="151"/>
            </a:xfrm>
            <a:custGeom>
              <a:avLst/>
              <a:gdLst>
                <a:gd name="T0" fmla="*/ 33 w 172"/>
                <a:gd name="T1" fmla="*/ 14 h 152"/>
                <a:gd name="T2" fmla="*/ 23 w 172"/>
                <a:gd name="T3" fmla="*/ 4 h 152"/>
                <a:gd name="T4" fmla="*/ 9 w 172"/>
                <a:gd name="T5" fmla="*/ 18 h 152"/>
                <a:gd name="T6" fmla="*/ 19 w 172"/>
                <a:gd name="T7" fmla="*/ 25 h 152"/>
                <a:gd name="T8" fmla="*/ 27 w 172"/>
                <a:gd name="T9" fmla="*/ 33 h 152"/>
                <a:gd name="T10" fmla="*/ 29 w 172"/>
                <a:gd name="T11" fmla="*/ 54 h 152"/>
                <a:gd name="T12" fmla="*/ 19 w 172"/>
                <a:gd name="T13" fmla="*/ 44 h 152"/>
                <a:gd name="T14" fmla="*/ 7 w 172"/>
                <a:gd name="T15" fmla="*/ 57 h 152"/>
                <a:gd name="T16" fmla="*/ 17 w 172"/>
                <a:gd name="T17" fmla="*/ 65 h 152"/>
                <a:gd name="T18" fmla="*/ 15 w 172"/>
                <a:gd name="T19" fmla="*/ 112 h 152"/>
                <a:gd name="T20" fmla="*/ 9 w 172"/>
                <a:gd name="T21" fmla="*/ 123 h 152"/>
                <a:gd name="T22" fmla="*/ 2 w 172"/>
                <a:gd name="T23" fmla="*/ 135 h 152"/>
                <a:gd name="T24" fmla="*/ 25 w 172"/>
                <a:gd name="T25" fmla="*/ 133 h 152"/>
                <a:gd name="T26" fmla="*/ 31 w 172"/>
                <a:gd name="T27" fmla="*/ 118 h 152"/>
                <a:gd name="T28" fmla="*/ 36 w 172"/>
                <a:gd name="T29" fmla="*/ 101 h 152"/>
                <a:gd name="T30" fmla="*/ 42 w 172"/>
                <a:gd name="T31" fmla="*/ 82 h 152"/>
                <a:gd name="T32" fmla="*/ 23 w 172"/>
                <a:gd name="T33" fmla="*/ 89 h 152"/>
                <a:gd name="T34" fmla="*/ 19 w 172"/>
                <a:gd name="T35" fmla="*/ 103 h 152"/>
                <a:gd name="T36" fmla="*/ 137 w 172"/>
                <a:gd name="T37" fmla="*/ 46 h 152"/>
                <a:gd name="T38" fmla="*/ 143 w 172"/>
                <a:gd name="T39" fmla="*/ 59 h 152"/>
                <a:gd name="T40" fmla="*/ 150 w 172"/>
                <a:gd name="T41" fmla="*/ 71 h 152"/>
                <a:gd name="T42" fmla="*/ 164 w 172"/>
                <a:gd name="T43" fmla="*/ 67 h 152"/>
                <a:gd name="T44" fmla="*/ 156 w 172"/>
                <a:gd name="T45" fmla="*/ 55 h 152"/>
                <a:gd name="T46" fmla="*/ 150 w 172"/>
                <a:gd name="T47" fmla="*/ 40 h 152"/>
                <a:gd name="T48" fmla="*/ 150 w 172"/>
                <a:gd name="T49" fmla="*/ 27 h 152"/>
                <a:gd name="T50" fmla="*/ 133 w 172"/>
                <a:gd name="T51" fmla="*/ 31 h 152"/>
                <a:gd name="T52" fmla="*/ 110 w 172"/>
                <a:gd name="T53" fmla="*/ 23 h 152"/>
                <a:gd name="T54" fmla="*/ 44 w 172"/>
                <a:gd name="T55" fmla="*/ 23 h 152"/>
                <a:gd name="T56" fmla="*/ 38 w 172"/>
                <a:gd name="T57" fmla="*/ 33 h 152"/>
                <a:gd name="T58" fmla="*/ 44 w 172"/>
                <a:gd name="T59" fmla="*/ 54 h 152"/>
                <a:gd name="T60" fmla="*/ 38 w 172"/>
                <a:gd name="T61" fmla="*/ 67 h 152"/>
                <a:gd name="T62" fmla="*/ 52 w 172"/>
                <a:gd name="T63" fmla="*/ 71 h 152"/>
                <a:gd name="T64" fmla="*/ 56 w 172"/>
                <a:gd name="T65" fmla="*/ 59 h 152"/>
                <a:gd name="T66" fmla="*/ 62 w 172"/>
                <a:gd name="T67" fmla="*/ 46 h 152"/>
                <a:gd name="T68" fmla="*/ 71 w 172"/>
                <a:gd name="T69" fmla="*/ 57 h 152"/>
                <a:gd name="T70" fmla="*/ 65 w 172"/>
                <a:gd name="T71" fmla="*/ 63 h 152"/>
                <a:gd name="T72" fmla="*/ 65 w 172"/>
                <a:gd name="T73" fmla="*/ 76 h 152"/>
                <a:gd name="T74" fmla="*/ 79 w 172"/>
                <a:gd name="T75" fmla="*/ 76 h 152"/>
                <a:gd name="T76" fmla="*/ 85 w 172"/>
                <a:gd name="T77" fmla="*/ 65 h 152"/>
                <a:gd name="T78" fmla="*/ 85 w 172"/>
                <a:gd name="T79" fmla="*/ 50 h 152"/>
                <a:gd name="T80" fmla="*/ 86 w 172"/>
                <a:gd name="T81" fmla="*/ 37 h 152"/>
                <a:gd name="T82" fmla="*/ 88 w 172"/>
                <a:gd name="T83" fmla="*/ 46 h 152"/>
                <a:gd name="T84" fmla="*/ 110 w 172"/>
                <a:gd name="T85" fmla="*/ 38 h 152"/>
                <a:gd name="T86" fmla="*/ 112 w 172"/>
                <a:gd name="T87" fmla="*/ 67 h 152"/>
                <a:gd name="T88" fmla="*/ 121 w 172"/>
                <a:gd name="T89" fmla="*/ 76 h 152"/>
                <a:gd name="T90" fmla="*/ 133 w 172"/>
                <a:gd name="T91" fmla="*/ 74 h 152"/>
                <a:gd name="T92" fmla="*/ 137 w 172"/>
                <a:gd name="T93" fmla="*/ 59 h 152"/>
                <a:gd name="T94" fmla="*/ 135 w 172"/>
                <a:gd name="T95" fmla="*/ 42 h 152"/>
                <a:gd name="T96" fmla="*/ 96 w 172"/>
                <a:gd name="T97" fmla="*/ 33 h 152"/>
                <a:gd name="T98" fmla="*/ 88 w 172"/>
                <a:gd name="T99" fmla="*/ 25 h 152"/>
                <a:gd name="T100" fmla="*/ 102 w 172"/>
                <a:gd name="T101" fmla="*/ 29 h 152"/>
                <a:gd name="T102" fmla="*/ 67 w 172"/>
                <a:gd name="T103" fmla="*/ 82 h 152"/>
                <a:gd name="T104" fmla="*/ 48 w 172"/>
                <a:gd name="T105" fmla="*/ 106 h 152"/>
                <a:gd name="T106" fmla="*/ 46 w 172"/>
                <a:gd name="T107" fmla="*/ 122 h 152"/>
                <a:gd name="T108" fmla="*/ 38 w 172"/>
                <a:gd name="T109" fmla="*/ 133 h 152"/>
                <a:gd name="T110" fmla="*/ 50 w 172"/>
                <a:gd name="T111" fmla="*/ 144 h 152"/>
                <a:gd name="T112" fmla="*/ 58 w 172"/>
                <a:gd name="T113" fmla="*/ 135 h 152"/>
                <a:gd name="T114" fmla="*/ 62 w 172"/>
                <a:gd name="T115" fmla="*/ 122 h 152"/>
                <a:gd name="T116" fmla="*/ 67 w 172"/>
                <a:gd name="T117" fmla="*/ 101 h 15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72" h="152">
                  <a:moveTo>
                    <a:pt x="29" y="33"/>
                  </a:moveTo>
                  <a:lnTo>
                    <a:pt x="42" y="21"/>
                  </a:lnTo>
                  <a:lnTo>
                    <a:pt x="40" y="19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0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3" y="4"/>
                  </a:lnTo>
                  <a:lnTo>
                    <a:pt x="21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4" y="14"/>
                  </a:lnTo>
                  <a:lnTo>
                    <a:pt x="7" y="14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1" y="18"/>
                  </a:lnTo>
                  <a:lnTo>
                    <a:pt x="13" y="19"/>
                  </a:lnTo>
                  <a:lnTo>
                    <a:pt x="15" y="1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3" y="29"/>
                  </a:lnTo>
                  <a:lnTo>
                    <a:pt x="25" y="29"/>
                  </a:lnTo>
                  <a:lnTo>
                    <a:pt x="25" y="31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9" y="33"/>
                  </a:lnTo>
                  <a:close/>
                  <a:moveTo>
                    <a:pt x="23" y="73"/>
                  </a:moveTo>
                  <a:lnTo>
                    <a:pt x="36" y="59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5"/>
                  </a:lnTo>
                  <a:lnTo>
                    <a:pt x="31" y="55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5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21" y="46"/>
                  </a:lnTo>
                  <a:lnTo>
                    <a:pt x="19" y="46"/>
                  </a:lnTo>
                  <a:lnTo>
                    <a:pt x="19" y="44"/>
                  </a:lnTo>
                  <a:lnTo>
                    <a:pt x="17" y="44"/>
                  </a:lnTo>
                  <a:lnTo>
                    <a:pt x="15" y="42"/>
                  </a:lnTo>
                  <a:lnTo>
                    <a:pt x="13" y="42"/>
                  </a:lnTo>
                  <a:lnTo>
                    <a:pt x="0" y="54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4" y="57"/>
                  </a:lnTo>
                  <a:lnTo>
                    <a:pt x="7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11" y="61"/>
                  </a:lnTo>
                  <a:lnTo>
                    <a:pt x="13" y="61"/>
                  </a:lnTo>
                  <a:lnTo>
                    <a:pt x="13" y="63"/>
                  </a:lnTo>
                  <a:lnTo>
                    <a:pt x="15" y="63"/>
                  </a:lnTo>
                  <a:lnTo>
                    <a:pt x="15" y="65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9" y="67"/>
                  </a:lnTo>
                  <a:lnTo>
                    <a:pt x="21" y="69"/>
                  </a:lnTo>
                  <a:lnTo>
                    <a:pt x="21" y="71"/>
                  </a:lnTo>
                  <a:lnTo>
                    <a:pt x="23" y="71"/>
                  </a:lnTo>
                  <a:lnTo>
                    <a:pt x="23" y="73"/>
                  </a:lnTo>
                  <a:close/>
                  <a:moveTo>
                    <a:pt x="15" y="116"/>
                  </a:moveTo>
                  <a:lnTo>
                    <a:pt x="15" y="118"/>
                  </a:lnTo>
                  <a:lnTo>
                    <a:pt x="15" y="120"/>
                  </a:lnTo>
                  <a:lnTo>
                    <a:pt x="13" y="120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1" y="126"/>
                  </a:lnTo>
                  <a:lnTo>
                    <a:pt x="11" y="128"/>
                  </a:lnTo>
                  <a:lnTo>
                    <a:pt x="9" y="128"/>
                  </a:lnTo>
                  <a:lnTo>
                    <a:pt x="9" y="129"/>
                  </a:lnTo>
                  <a:lnTo>
                    <a:pt x="9" y="131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4" y="135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2" y="141"/>
                  </a:lnTo>
                  <a:lnTo>
                    <a:pt x="0" y="143"/>
                  </a:lnTo>
                  <a:lnTo>
                    <a:pt x="17" y="150"/>
                  </a:lnTo>
                  <a:lnTo>
                    <a:pt x="19" y="148"/>
                  </a:lnTo>
                  <a:lnTo>
                    <a:pt x="19" y="147"/>
                  </a:lnTo>
                  <a:lnTo>
                    <a:pt x="21" y="145"/>
                  </a:lnTo>
                  <a:lnTo>
                    <a:pt x="23" y="143"/>
                  </a:lnTo>
                  <a:lnTo>
                    <a:pt x="23" y="141"/>
                  </a:lnTo>
                  <a:lnTo>
                    <a:pt x="25" y="139"/>
                  </a:lnTo>
                  <a:lnTo>
                    <a:pt x="25" y="137"/>
                  </a:lnTo>
                  <a:lnTo>
                    <a:pt x="25" y="135"/>
                  </a:lnTo>
                  <a:lnTo>
                    <a:pt x="27" y="133"/>
                  </a:lnTo>
                  <a:lnTo>
                    <a:pt x="27" y="131"/>
                  </a:lnTo>
                  <a:lnTo>
                    <a:pt x="29" y="129"/>
                  </a:lnTo>
                  <a:lnTo>
                    <a:pt x="29" y="128"/>
                  </a:lnTo>
                  <a:lnTo>
                    <a:pt x="29" y="126"/>
                  </a:lnTo>
                  <a:lnTo>
                    <a:pt x="31" y="124"/>
                  </a:lnTo>
                  <a:lnTo>
                    <a:pt x="31" y="122"/>
                  </a:lnTo>
                  <a:lnTo>
                    <a:pt x="33" y="120"/>
                  </a:lnTo>
                  <a:lnTo>
                    <a:pt x="33" y="118"/>
                  </a:lnTo>
                  <a:lnTo>
                    <a:pt x="33" y="116"/>
                  </a:lnTo>
                  <a:lnTo>
                    <a:pt x="36" y="114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07"/>
                  </a:lnTo>
                  <a:lnTo>
                    <a:pt x="38" y="105"/>
                  </a:lnTo>
                  <a:lnTo>
                    <a:pt x="38" y="103"/>
                  </a:lnTo>
                  <a:lnTo>
                    <a:pt x="38" y="101"/>
                  </a:lnTo>
                  <a:lnTo>
                    <a:pt x="40" y="99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2" y="88"/>
                  </a:lnTo>
                  <a:lnTo>
                    <a:pt x="42" y="86"/>
                  </a:lnTo>
                  <a:lnTo>
                    <a:pt x="23" y="84"/>
                  </a:lnTo>
                  <a:lnTo>
                    <a:pt x="23" y="86"/>
                  </a:lnTo>
                  <a:lnTo>
                    <a:pt x="23" y="88"/>
                  </a:lnTo>
                  <a:lnTo>
                    <a:pt x="23" y="90"/>
                  </a:lnTo>
                  <a:lnTo>
                    <a:pt x="23" y="92"/>
                  </a:lnTo>
                  <a:lnTo>
                    <a:pt x="23" y="93"/>
                  </a:lnTo>
                  <a:lnTo>
                    <a:pt x="23" y="95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1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11"/>
                  </a:lnTo>
                  <a:lnTo>
                    <a:pt x="17" y="111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5" y="116"/>
                  </a:lnTo>
                  <a:close/>
                  <a:moveTo>
                    <a:pt x="143" y="42"/>
                  </a:move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5" y="54"/>
                  </a:lnTo>
                  <a:lnTo>
                    <a:pt x="147" y="55"/>
                  </a:lnTo>
                  <a:lnTo>
                    <a:pt x="147" y="57"/>
                  </a:lnTo>
                  <a:lnTo>
                    <a:pt x="147" y="59"/>
                  </a:lnTo>
                  <a:lnTo>
                    <a:pt x="149" y="59"/>
                  </a:lnTo>
                  <a:lnTo>
                    <a:pt x="149" y="61"/>
                  </a:lnTo>
                  <a:lnTo>
                    <a:pt x="149" y="63"/>
                  </a:lnTo>
                  <a:lnTo>
                    <a:pt x="152" y="65"/>
                  </a:lnTo>
                  <a:lnTo>
                    <a:pt x="152" y="67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71"/>
                  </a:lnTo>
                  <a:lnTo>
                    <a:pt x="156" y="71"/>
                  </a:lnTo>
                  <a:lnTo>
                    <a:pt x="156" y="73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72" y="73"/>
                  </a:lnTo>
                  <a:lnTo>
                    <a:pt x="172" y="71"/>
                  </a:lnTo>
                  <a:lnTo>
                    <a:pt x="170" y="69"/>
                  </a:lnTo>
                  <a:lnTo>
                    <a:pt x="170" y="67"/>
                  </a:lnTo>
                  <a:lnTo>
                    <a:pt x="168" y="67"/>
                  </a:lnTo>
                  <a:lnTo>
                    <a:pt x="168" y="65"/>
                  </a:lnTo>
                  <a:lnTo>
                    <a:pt x="166" y="63"/>
                  </a:lnTo>
                  <a:lnTo>
                    <a:pt x="166" y="61"/>
                  </a:lnTo>
                  <a:lnTo>
                    <a:pt x="164" y="61"/>
                  </a:lnTo>
                  <a:lnTo>
                    <a:pt x="164" y="59"/>
                  </a:lnTo>
                  <a:lnTo>
                    <a:pt x="162" y="57"/>
                  </a:lnTo>
                  <a:lnTo>
                    <a:pt x="162" y="55"/>
                  </a:lnTo>
                  <a:lnTo>
                    <a:pt x="160" y="54"/>
                  </a:lnTo>
                  <a:lnTo>
                    <a:pt x="160" y="52"/>
                  </a:lnTo>
                  <a:lnTo>
                    <a:pt x="160" y="50"/>
                  </a:lnTo>
                  <a:lnTo>
                    <a:pt x="158" y="48"/>
                  </a:lnTo>
                  <a:lnTo>
                    <a:pt x="158" y="46"/>
                  </a:lnTo>
                  <a:lnTo>
                    <a:pt x="158" y="44"/>
                  </a:lnTo>
                  <a:lnTo>
                    <a:pt x="156" y="42"/>
                  </a:lnTo>
                  <a:lnTo>
                    <a:pt x="156" y="40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2" y="38"/>
                  </a:lnTo>
                  <a:lnTo>
                    <a:pt x="164" y="38"/>
                  </a:lnTo>
                  <a:lnTo>
                    <a:pt x="166" y="38"/>
                  </a:lnTo>
                  <a:lnTo>
                    <a:pt x="158" y="25"/>
                  </a:lnTo>
                  <a:lnTo>
                    <a:pt x="158" y="27"/>
                  </a:lnTo>
                  <a:lnTo>
                    <a:pt x="156" y="27"/>
                  </a:lnTo>
                  <a:lnTo>
                    <a:pt x="154" y="27"/>
                  </a:lnTo>
                  <a:lnTo>
                    <a:pt x="152" y="27"/>
                  </a:lnTo>
                  <a:lnTo>
                    <a:pt x="149" y="29"/>
                  </a:lnTo>
                  <a:lnTo>
                    <a:pt x="147" y="29"/>
                  </a:lnTo>
                  <a:lnTo>
                    <a:pt x="145" y="29"/>
                  </a:lnTo>
                  <a:lnTo>
                    <a:pt x="143" y="29"/>
                  </a:lnTo>
                  <a:lnTo>
                    <a:pt x="141" y="29"/>
                  </a:lnTo>
                  <a:lnTo>
                    <a:pt x="139" y="31"/>
                  </a:lnTo>
                  <a:lnTo>
                    <a:pt x="137" y="31"/>
                  </a:lnTo>
                  <a:lnTo>
                    <a:pt x="135" y="31"/>
                  </a:lnTo>
                  <a:lnTo>
                    <a:pt x="133" y="31"/>
                  </a:lnTo>
                  <a:lnTo>
                    <a:pt x="131" y="31"/>
                  </a:lnTo>
                  <a:lnTo>
                    <a:pt x="129" y="31"/>
                  </a:lnTo>
                  <a:lnTo>
                    <a:pt x="127" y="31"/>
                  </a:lnTo>
                  <a:lnTo>
                    <a:pt x="125" y="31"/>
                  </a:lnTo>
                  <a:lnTo>
                    <a:pt x="116" y="23"/>
                  </a:lnTo>
                  <a:lnTo>
                    <a:pt x="166" y="23"/>
                  </a:lnTo>
                  <a:lnTo>
                    <a:pt x="166" y="8"/>
                  </a:lnTo>
                  <a:lnTo>
                    <a:pt x="112" y="8"/>
                  </a:lnTo>
                  <a:lnTo>
                    <a:pt x="112" y="2"/>
                  </a:lnTo>
                  <a:lnTo>
                    <a:pt x="94" y="2"/>
                  </a:lnTo>
                  <a:lnTo>
                    <a:pt x="94" y="8"/>
                  </a:lnTo>
                  <a:lnTo>
                    <a:pt x="44" y="8"/>
                  </a:lnTo>
                  <a:lnTo>
                    <a:pt x="44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81" y="31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1" y="33"/>
                  </a:lnTo>
                  <a:lnTo>
                    <a:pt x="38" y="33"/>
                  </a:lnTo>
                  <a:lnTo>
                    <a:pt x="38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5"/>
                  </a:lnTo>
                  <a:lnTo>
                    <a:pt x="44" y="57"/>
                  </a:lnTo>
                  <a:lnTo>
                    <a:pt x="42" y="57"/>
                  </a:lnTo>
                  <a:lnTo>
                    <a:pt x="42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38" y="65"/>
                  </a:lnTo>
                  <a:lnTo>
                    <a:pt x="38" y="67"/>
                  </a:lnTo>
                  <a:lnTo>
                    <a:pt x="36" y="67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48" y="76"/>
                  </a:lnTo>
                  <a:lnTo>
                    <a:pt x="48" y="74"/>
                  </a:lnTo>
                  <a:lnTo>
                    <a:pt x="50" y="73"/>
                  </a:lnTo>
                  <a:lnTo>
                    <a:pt x="50" y="71"/>
                  </a:lnTo>
                  <a:lnTo>
                    <a:pt x="52" y="71"/>
                  </a:lnTo>
                  <a:lnTo>
                    <a:pt x="52" y="69"/>
                  </a:lnTo>
                  <a:lnTo>
                    <a:pt x="52" y="67"/>
                  </a:lnTo>
                  <a:lnTo>
                    <a:pt x="54" y="67"/>
                  </a:lnTo>
                  <a:lnTo>
                    <a:pt x="54" y="65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6" y="61"/>
                  </a:lnTo>
                  <a:lnTo>
                    <a:pt x="56" y="59"/>
                  </a:lnTo>
                  <a:lnTo>
                    <a:pt x="58" y="59"/>
                  </a:lnTo>
                  <a:lnTo>
                    <a:pt x="58" y="57"/>
                  </a:lnTo>
                  <a:lnTo>
                    <a:pt x="58" y="55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71" y="59"/>
                  </a:lnTo>
                  <a:lnTo>
                    <a:pt x="71" y="61"/>
                  </a:lnTo>
                  <a:lnTo>
                    <a:pt x="71" y="63"/>
                  </a:lnTo>
                  <a:lnTo>
                    <a:pt x="69" y="63"/>
                  </a:lnTo>
                  <a:lnTo>
                    <a:pt x="69" y="65"/>
                  </a:lnTo>
                  <a:lnTo>
                    <a:pt x="67" y="65"/>
                  </a:lnTo>
                  <a:lnTo>
                    <a:pt x="65" y="65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3"/>
                  </a:lnTo>
                  <a:lnTo>
                    <a:pt x="58" y="63"/>
                  </a:lnTo>
                  <a:lnTo>
                    <a:pt x="56" y="61"/>
                  </a:lnTo>
                  <a:lnTo>
                    <a:pt x="58" y="78"/>
                  </a:lnTo>
                  <a:lnTo>
                    <a:pt x="60" y="78"/>
                  </a:lnTo>
                  <a:lnTo>
                    <a:pt x="62" y="78"/>
                  </a:lnTo>
                  <a:lnTo>
                    <a:pt x="65" y="78"/>
                  </a:lnTo>
                  <a:lnTo>
                    <a:pt x="67" y="78"/>
                  </a:lnTo>
                  <a:lnTo>
                    <a:pt x="69" y="78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5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81" y="76"/>
                  </a:lnTo>
                  <a:lnTo>
                    <a:pt x="81" y="74"/>
                  </a:lnTo>
                  <a:lnTo>
                    <a:pt x="83" y="73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7"/>
                  </a:lnTo>
                  <a:lnTo>
                    <a:pt x="85" y="65"/>
                  </a:lnTo>
                  <a:lnTo>
                    <a:pt x="85" y="63"/>
                  </a:lnTo>
                  <a:lnTo>
                    <a:pt x="85" y="61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0"/>
                  </a:lnTo>
                  <a:lnTo>
                    <a:pt x="85" y="48"/>
                  </a:lnTo>
                  <a:lnTo>
                    <a:pt x="85" y="46"/>
                  </a:lnTo>
                  <a:lnTo>
                    <a:pt x="85" y="44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7" y="37"/>
                  </a:lnTo>
                  <a:lnTo>
                    <a:pt x="87" y="38"/>
                  </a:lnTo>
                  <a:lnTo>
                    <a:pt x="89" y="38"/>
                  </a:lnTo>
                  <a:lnTo>
                    <a:pt x="89" y="40"/>
                  </a:lnTo>
                  <a:lnTo>
                    <a:pt x="89" y="42"/>
                  </a:lnTo>
                  <a:lnTo>
                    <a:pt x="91" y="42"/>
                  </a:lnTo>
                  <a:lnTo>
                    <a:pt x="91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80"/>
                  </a:lnTo>
                  <a:lnTo>
                    <a:pt x="110" y="80"/>
                  </a:lnTo>
                  <a:lnTo>
                    <a:pt x="110" y="46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2" y="42"/>
                  </a:lnTo>
                  <a:lnTo>
                    <a:pt x="114" y="40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20" y="35"/>
                  </a:lnTo>
                  <a:lnTo>
                    <a:pt x="123" y="33"/>
                  </a:lnTo>
                  <a:lnTo>
                    <a:pt x="123" y="35"/>
                  </a:lnTo>
                  <a:lnTo>
                    <a:pt x="123" y="67"/>
                  </a:lnTo>
                  <a:lnTo>
                    <a:pt x="120" y="67"/>
                  </a:lnTo>
                  <a:lnTo>
                    <a:pt x="118" y="67"/>
                  </a:lnTo>
                  <a:lnTo>
                    <a:pt x="116" y="67"/>
                  </a:lnTo>
                  <a:lnTo>
                    <a:pt x="116" y="69"/>
                  </a:lnTo>
                  <a:lnTo>
                    <a:pt x="114" y="69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3" y="80"/>
                  </a:lnTo>
                  <a:lnTo>
                    <a:pt x="125" y="80"/>
                  </a:lnTo>
                  <a:lnTo>
                    <a:pt x="127" y="78"/>
                  </a:lnTo>
                  <a:lnTo>
                    <a:pt x="129" y="78"/>
                  </a:lnTo>
                  <a:lnTo>
                    <a:pt x="131" y="78"/>
                  </a:lnTo>
                  <a:lnTo>
                    <a:pt x="133" y="78"/>
                  </a:lnTo>
                  <a:lnTo>
                    <a:pt x="133" y="76"/>
                  </a:lnTo>
                  <a:lnTo>
                    <a:pt x="135" y="76"/>
                  </a:lnTo>
                  <a:lnTo>
                    <a:pt x="137" y="76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41" y="74"/>
                  </a:lnTo>
                  <a:lnTo>
                    <a:pt x="143" y="74"/>
                  </a:lnTo>
                  <a:lnTo>
                    <a:pt x="145" y="73"/>
                  </a:lnTo>
                  <a:lnTo>
                    <a:pt x="147" y="73"/>
                  </a:lnTo>
                  <a:lnTo>
                    <a:pt x="149" y="73"/>
                  </a:lnTo>
                  <a:lnTo>
                    <a:pt x="149" y="71"/>
                  </a:lnTo>
                  <a:lnTo>
                    <a:pt x="145" y="59"/>
                  </a:lnTo>
                  <a:lnTo>
                    <a:pt x="143" y="59"/>
                  </a:lnTo>
                  <a:lnTo>
                    <a:pt x="141" y="61"/>
                  </a:lnTo>
                  <a:lnTo>
                    <a:pt x="139" y="61"/>
                  </a:lnTo>
                  <a:lnTo>
                    <a:pt x="137" y="61"/>
                  </a:lnTo>
                  <a:lnTo>
                    <a:pt x="137" y="63"/>
                  </a:lnTo>
                  <a:lnTo>
                    <a:pt x="137" y="44"/>
                  </a:lnTo>
                  <a:lnTo>
                    <a:pt x="137" y="42"/>
                  </a:lnTo>
                  <a:lnTo>
                    <a:pt x="139" y="42"/>
                  </a:lnTo>
                  <a:lnTo>
                    <a:pt x="141" y="42"/>
                  </a:lnTo>
                  <a:lnTo>
                    <a:pt x="143" y="42"/>
                  </a:lnTo>
                  <a:close/>
                  <a:moveTo>
                    <a:pt x="106" y="29"/>
                  </a:moveTo>
                  <a:lnTo>
                    <a:pt x="106" y="31"/>
                  </a:lnTo>
                  <a:lnTo>
                    <a:pt x="104" y="31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102" y="35"/>
                  </a:lnTo>
                  <a:lnTo>
                    <a:pt x="102" y="33"/>
                  </a:lnTo>
                  <a:lnTo>
                    <a:pt x="100" y="33"/>
                  </a:lnTo>
                  <a:lnTo>
                    <a:pt x="100" y="31"/>
                  </a:lnTo>
                  <a:lnTo>
                    <a:pt x="100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6" y="27"/>
                  </a:lnTo>
                  <a:lnTo>
                    <a:pt x="96" y="25"/>
                  </a:lnTo>
                  <a:lnTo>
                    <a:pt x="94" y="25"/>
                  </a:lnTo>
                  <a:lnTo>
                    <a:pt x="94" y="23"/>
                  </a:lnTo>
                  <a:lnTo>
                    <a:pt x="91" y="23"/>
                  </a:lnTo>
                  <a:lnTo>
                    <a:pt x="112" y="23"/>
                  </a:lnTo>
                  <a:lnTo>
                    <a:pt x="110" y="23"/>
                  </a:lnTo>
                  <a:lnTo>
                    <a:pt x="110" y="25"/>
                  </a:lnTo>
                  <a:lnTo>
                    <a:pt x="110" y="27"/>
                  </a:lnTo>
                  <a:lnTo>
                    <a:pt x="108" y="27"/>
                  </a:lnTo>
                  <a:lnTo>
                    <a:pt x="108" y="29"/>
                  </a:lnTo>
                  <a:lnTo>
                    <a:pt x="106" y="29"/>
                  </a:lnTo>
                  <a:close/>
                  <a:moveTo>
                    <a:pt x="139" y="126"/>
                  </a:moveTo>
                  <a:lnTo>
                    <a:pt x="139" y="150"/>
                  </a:lnTo>
                  <a:lnTo>
                    <a:pt x="156" y="150"/>
                  </a:lnTo>
                  <a:lnTo>
                    <a:pt x="156" y="78"/>
                  </a:lnTo>
                  <a:lnTo>
                    <a:pt x="139" y="78"/>
                  </a:lnTo>
                  <a:lnTo>
                    <a:pt x="139" y="88"/>
                  </a:lnTo>
                  <a:lnTo>
                    <a:pt x="67" y="88"/>
                  </a:lnTo>
                  <a:lnTo>
                    <a:pt x="67" y="82"/>
                  </a:lnTo>
                  <a:lnTo>
                    <a:pt x="50" y="82"/>
                  </a:lnTo>
                  <a:lnTo>
                    <a:pt x="50" y="103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09"/>
                  </a:lnTo>
                  <a:lnTo>
                    <a:pt x="50" y="111"/>
                  </a:lnTo>
                  <a:lnTo>
                    <a:pt x="48" y="112"/>
                  </a:lnTo>
                  <a:lnTo>
                    <a:pt x="48" y="114"/>
                  </a:lnTo>
                  <a:lnTo>
                    <a:pt x="48" y="116"/>
                  </a:lnTo>
                  <a:lnTo>
                    <a:pt x="48" y="118"/>
                  </a:lnTo>
                  <a:lnTo>
                    <a:pt x="48" y="120"/>
                  </a:lnTo>
                  <a:lnTo>
                    <a:pt x="48" y="122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6" y="128"/>
                  </a:lnTo>
                  <a:lnTo>
                    <a:pt x="44" y="128"/>
                  </a:lnTo>
                  <a:lnTo>
                    <a:pt x="44" y="129"/>
                  </a:lnTo>
                  <a:lnTo>
                    <a:pt x="44" y="131"/>
                  </a:lnTo>
                  <a:lnTo>
                    <a:pt x="42" y="133"/>
                  </a:lnTo>
                  <a:lnTo>
                    <a:pt x="40" y="135"/>
                  </a:lnTo>
                  <a:lnTo>
                    <a:pt x="40" y="137"/>
                  </a:lnTo>
                  <a:lnTo>
                    <a:pt x="38" y="137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6" y="141"/>
                  </a:lnTo>
                  <a:lnTo>
                    <a:pt x="33" y="141"/>
                  </a:lnTo>
                  <a:lnTo>
                    <a:pt x="31" y="143"/>
                  </a:lnTo>
                  <a:lnTo>
                    <a:pt x="46" y="152"/>
                  </a:lnTo>
                  <a:lnTo>
                    <a:pt x="48" y="152"/>
                  </a:lnTo>
                  <a:lnTo>
                    <a:pt x="48" y="150"/>
                  </a:lnTo>
                  <a:lnTo>
                    <a:pt x="50" y="150"/>
                  </a:lnTo>
                  <a:lnTo>
                    <a:pt x="50" y="148"/>
                  </a:lnTo>
                  <a:lnTo>
                    <a:pt x="52" y="148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4" y="145"/>
                  </a:lnTo>
                  <a:lnTo>
                    <a:pt x="56" y="143"/>
                  </a:lnTo>
                  <a:lnTo>
                    <a:pt x="56" y="141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58" y="137"/>
                  </a:lnTo>
                  <a:lnTo>
                    <a:pt x="60" y="137"/>
                  </a:lnTo>
                  <a:lnTo>
                    <a:pt x="60" y="135"/>
                  </a:lnTo>
                  <a:lnTo>
                    <a:pt x="60" y="133"/>
                  </a:lnTo>
                  <a:lnTo>
                    <a:pt x="62" y="131"/>
                  </a:lnTo>
                  <a:lnTo>
                    <a:pt x="62" y="129"/>
                  </a:lnTo>
                  <a:lnTo>
                    <a:pt x="62" y="128"/>
                  </a:lnTo>
                  <a:lnTo>
                    <a:pt x="65" y="128"/>
                  </a:lnTo>
                  <a:lnTo>
                    <a:pt x="65" y="126"/>
                  </a:lnTo>
                  <a:lnTo>
                    <a:pt x="139" y="126"/>
                  </a:lnTo>
                  <a:close/>
                  <a:moveTo>
                    <a:pt x="139" y="112"/>
                  </a:moveTo>
                  <a:lnTo>
                    <a:pt x="67" y="112"/>
                  </a:lnTo>
                  <a:lnTo>
                    <a:pt x="67" y="111"/>
                  </a:lnTo>
                  <a:lnTo>
                    <a:pt x="67" y="109"/>
                  </a:lnTo>
                  <a:lnTo>
                    <a:pt x="67" y="107"/>
                  </a:lnTo>
                  <a:lnTo>
                    <a:pt x="67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139" y="101"/>
                  </a:lnTo>
                  <a:lnTo>
                    <a:pt x="139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>
                <a:defRPr/>
              </a:pPr>
              <a:endParaRPr lang="zh-TW" altLang="en-US" sz="1350">
                <a:ln>
                  <a:solidFill>
                    <a:srgbClr val="07BAAA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新細明體" charset="-120"/>
              </a:endParaRPr>
            </a:p>
          </p:txBody>
        </p:sp>
        <p:sp>
          <p:nvSpPr>
            <p:cNvPr id="70" name="Freeform 49">
              <a:extLst>
                <a:ext uri="{FF2B5EF4-FFF2-40B4-BE49-F238E27FC236}">
                  <a16:creationId xmlns:a16="http://schemas.microsoft.com/office/drawing/2014/main" id="{6F70372E-4052-844B-87AF-74A033183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" y="212"/>
              <a:ext cx="162" cy="148"/>
            </a:xfrm>
            <a:custGeom>
              <a:avLst/>
              <a:gdLst>
                <a:gd name="T0" fmla="*/ 81 w 163"/>
                <a:gd name="T1" fmla="*/ 27 h 148"/>
                <a:gd name="T2" fmla="*/ 37 w 163"/>
                <a:gd name="T3" fmla="*/ 0 h 148"/>
                <a:gd name="T4" fmla="*/ 12 w 163"/>
                <a:gd name="T5" fmla="*/ 35 h 148"/>
                <a:gd name="T6" fmla="*/ 14 w 163"/>
                <a:gd name="T7" fmla="*/ 40 h 148"/>
                <a:gd name="T8" fmla="*/ 16 w 163"/>
                <a:gd name="T9" fmla="*/ 48 h 148"/>
                <a:gd name="T10" fmla="*/ 18 w 163"/>
                <a:gd name="T11" fmla="*/ 55 h 148"/>
                <a:gd name="T12" fmla="*/ 35 w 163"/>
                <a:gd name="T13" fmla="*/ 54 h 148"/>
                <a:gd name="T14" fmla="*/ 33 w 163"/>
                <a:gd name="T15" fmla="*/ 46 h 148"/>
                <a:gd name="T16" fmla="*/ 31 w 163"/>
                <a:gd name="T17" fmla="*/ 40 h 148"/>
                <a:gd name="T18" fmla="*/ 29 w 163"/>
                <a:gd name="T19" fmla="*/ 35 h 148"/>
                <a:gd name="T20" fmla="*/ 27 w 163"/>
                <a:gd name="T21" fmla="*/ 29 h 148"/>
                <a:gd name="T22" fmla="*/ 0 w 163"/>
                <a:gd name="T23" fmla="*/ 76 h 148"/>
                <a:gd name="T24" fmla="*/ 70 w 163"/>
                <a:gd name="T25" fmla="*/ 59 h 148"/>
                <a:gd name="T26" fmla="*/ 72 w 163"/>
                <a:gd name="T27" fmla="*/ 52 h 148"/>
                <a:gd name="T28" fmla="*/ 74 w 163"/>
                <a:gd name="T29" fmla="*/ 44 h 148"/>
                <a:gd name="T30" fmla="*/ 76 w 163"/>
                <a:gd name="T31" fmla="*/ 38 h 148"/>
                <a:gd name="T32" fmla="*/ 78 w 163"/>
                <a:gd name="T33" fmla="*/ 33 h 148"/>
                <a:gd name="T34" fmla="*/ 62 w 163"/>
                <a:gd name="T35" fmla="*/ 31 h 148"/>
                <a:gd name="T36" fmla="*/ 60 w 163"/>
                <a:gd name="T37" fmla="*/ 37 h 148"/>
                <a:gd name="T38" fmla="*/ 58 w 163"/>
                <a:gd name="T39" fmla="*/ 44 h 148"/>
                <a:gd name="T40" fmla="*/ 56 w 163"/>
                <a:gd name="T41" fmla="*/ 52 h 148"/>
                <a:gd name="T42" fmla="*/ 53 w 163"/>
                <a:gd name="T43" fmla="*/ 59 h 148"/>
                <a:gd name="T44" fmla="*/ 68 w 163"/>
                <a:gd name="T45" fmla="*/ 141 h 148"/>
                <a:gd name="T46" fmla="*/ 81 w 163"/>
                <a:gd name="T47" fmla="*/ 88 h 148"/>
                <a:gd name="T48" fmla="*/ 81 w 163"/>
                <a:gd name="T49" fmla="*/ 84 h 148"/>
                <a:gd name="T50" fmla="*/ 6 w 163"/>
                <a:gd name="T51" fmla="*/ 84 h 148"/>
                <a:gd name="T52" fmla="*/ 4 w 163"/>
                <a:gd name="T53" fmla="*/ 90 h 148"/>
                <a:gd name="T54" fmla="*/ 22 w 163"/>
                <a:gd name="T55" fmla="*/ 126 h 148"/>
                <a:gd name="T56" fmla="*/ 66 w 163"/>
                <a:gd name="T57" fmla="*/ 99 h 148"/>
                <a:gd name="T58" fmla="*/ 22 w 163"/>
                <a:gd name="T59" fmla="*/ 126 h 148"/>
                <a:gd name="T60" fmla="*/ 120 w 163"/>
                <a:gd name="T61" fmla="*/ 63 h 148"/>
                <a:gd name="T62" fmla="*/ 124 w 163"/>
                <a:gd name="T63" fmla="*/ 71 h 148"/>
                <a:gd name="T64" fmla="*/ 128 w 163"/>
                <a:gd name="T65" fmla="*/ 78 h 148"/>
                <a:gd name="T66" fmla="*/ 134 w 163"/>
                <a:gd name="T67" fmla="*/ 86 h 148"/>
                <a:gd name="T68" fmla="*/ 137 w 163"/>
                <a:gd name="T69" fmla="*/ 92 h 148"/>
                <a:gd name="T70" fmla="*/ 139 w 163"/>
                <a:gd name="T71" fmla="*/ 97 h 148"/>
                <a:gd name="T72" fmla="*/ 141 w 163"/>
                <a:gd name="T73" fmla="*/ 103 h 148"/>
                <a:gd name="T74" fmla="*/ 141 w 163"/>
                <a:gd name="T75" fmla="*/ 111 h 148"/>
                <a:gd name="T76" fmla="*/ 139 w 163"/>
                <a:gd name="T77" fmla="*/ 116 h 148"/>
                <a:gd name="T78" fmla="*/ 134 w 163"/>
                <a:gd name="T79" fmla="*/ 120 h 148"/>
                <a:gd name="T80" fmla="*/ 126 w 163"/>
                <a:gd name="T81" fmla="*/ 120 h 148"/>
                <a:gd name="T82" fmla="*/ 118 w 163"/>
                <a:gd name="T83" fmla="*/ 118 h 148"/>
                <a:gd name="T84" fmla="*/ 112 w 163"/>
                <a:gd name="T85" fmla="*/ 116 h 148"/>
                <a:gd name="T86" fmla="*/ 114 w 163"/>
                <a:gd name="T87" fmla="*/ 135 h 148"/>
                <a:gd name="T88" fmla="*/ 122 w 163"/>
                <a:gd name="T89" fmla="*/ 137 h 148"/>
                <a:gd name="T90" fmla="*/ 130 w 163"/>
                <a:gd name="T91" fmla="*/ 137 h 148"/>
                <a:gd name="T92" fmla="*/ 139 w 163"/>
                <a:gd name="T93" fmla="*/ 137 h 148"/>
                <a:gd name="T94" fmla="*/ 145 w 163"/>
                <a:gd name="T95" fmla="*/ 135 h 148"/>
                <a:gd name="T96" fmla="*/ 149 w 163"/>
                <a:gd name="T97" fmla="*/ 129 h 148"/>
                <a:gd name="T98" fmla="*/ 153 w 163"/>
                <a:gd name="T99" fmla="*/ 124 h 148"/>
                <a:gd name="T100" fmla="*/ 157 w 163"/>
                <a:gd name="T101" fmla="*/ 118 h 148"/>
                <a:gd name="T102" fmla="*/ 157 w 163"/>
                <a:gd name="T103" fmla="*/ 111 h 148"/>
                <a:gd name="T104" fmla="*/ 157 w 163"/>
                <a:gd name="T105" fmla="*/ 103 h 148"/>
                <a:gd name="T106" fmla="*/ 155 w 163"/>
                <a:gd name="T107" fmla="*/ 95 h 148"/>
                <a:gd name="T108" fmla="*/ 153 w 163"/>
                <a:gd name="T109" fmla="*/ 90 h 148"/>
                <a:gd name="T110" fmla="*/ 151 w 163"/>
                <a:gd name="T111" fmla="*/ 82 h 148"/>
                <a:gd name="T112" fmla="*/ 147 w 163"/>
                <a:gd name="T113" fmla="*/ 76 h 148"/>
                <a:gd name="T114" fmla="*/ 143 w 163"/>
                <a:gd name="T115" fmla="*/ 71 h 148"/>
                <a:gd name="T116" fmla="*/ 139 w 163"/>
                <a:gd name="T117" fmla="*/ 65 h 148"/>
                <a:gd name="T118" fmla="*/ 139 w 163"/>
                <a:gd name="T119" fmla="*/ 57 h 148"/>
                <a:gd name="T120" fmla="*/ 89 w 163"/>
                <a:gd name="T121" fmla="*/ 4 h 148"/>
                <a:gd name="T122" fmla="*/ 105 w 163"/>
                <a:gd name="T123" fmla="*/ 21 h 148"/>
                <a:gd name="T124" fmla="*/ 134 w 163"/>
                <a:gd name="T125" fmla="*/ 19 h 1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3" h="148">
                  <a:moveTo>
                    <a:pt x="37" y="12"/>
                  </a:moveTo>
                  <a:lnTo>
                    <a:pt x="4" y="12"/>
                  </a:lnTo>
                  <a:lnTo>
                    <a:pt x="4" y="27"/>
                  </a:lnTo>
                  <a:lnTo>
                    <a:pt x="87" y="27"/>
                  </a:lnTo>
                  <a:lnTo>
                    <a:pt x="87" y="12"/>
                  </a:lnTo>
                  <a:lnTo>
                    <a:pt x="53" y="12"/>
                  </a:lnTo>
                  <a:lnTo>
                    <a:pt x="53" y="0"/>
                  </a:lnTo>
                  <a:lnTo>
                    <a:pt x="37" y="0"/>
                  </a:lnTo>
                  <a:lnTo>
                    <a:pt x="37" y="12"/>
                  </a:lnTo>
                  <a:close/>
                  <a:moveTo>
                    <a:pt x="10" y="33"/>
                  </a:moveTo>
                  <a:lnTo>
                    <a:pt x="10" y="35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2"/>
                  </a:lnTo>
                  <a:lnTo>
                    <a:pt x="14" y="44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6" y="50"/>
                  </a:lnTo>
                  <a:lnTo>
                    <a:pt x="16" y="52"/>
                  </a:lnTo>
                  <a:lnTo>
                    <a:pt x="18" y="54"/>
                  </a:lnTo>
                  <a:lnTo>
                    <a:pt x="18" y="55"/>
                  </a:lnTo>
                  <a:lnTo>
                    <a:pt x="18" y="57"/>
                  </a:lnTo>
                  <a:lnTo>
                    <a:pt x="18" y="59"/>
                  </a:lnTo>
                  <a:lnTo>
                    <a:pt x="35" y="55"/>
                  </a:lnTo>
                  <a:lnTo>
                    <a:pt x="35" y="54"/>
                  </a:lnTo>
                  <a:lnTo>
                    <a:pt x="35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3" y="46"/>
                  </a:lnTo>
                  <a:lnTo>
                    <a:pt x="33" y="44"/>
                  </a:lnTo>
                  <a:lnTo>
                    <a:pt x="31" y="44"/>
                  </a:lnTo>
                  <a:lnTo>
                    <a:pt x="31" y="42"/>
                  </a:lnTo>
                  <a:lnTo>
                    <a:pt x="31" y="40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9" y="37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27" y="33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10" y="33"/>
                  </a:lnTo>
                  <a:close/>
                  <a:moveTo>
                    <a:pt x="51" y="61"/>
                  </a:moveTo>
                  <a:lnTo>
                    <a:pt x="0" y="61"/>
                  </a:lnTo>
                  <a:lnTo>
                    <a:pt x="0" y="76"/>
                  </a:lnTo>
                  <a:lnTo>
                    <a:pt x="89" y="76"/>
                  </a:lnTo>
                  <a:lnTo>
                    <a:pt x="89" y="61"/>
                  </a:lnTo>
                  <a:lnTo>
                    <a:pt x="70" y="61"/>
                  </a:lnTo>
                  <a:lnTo>
                    <a:pt x="70" y="59"/>
                  </a:lnTo>
                  <a:lnTo>
                    <a:pt x="70" y="57"/>
                  </a:lnTo>
                  <a:lnTo>
                    <a:pt x="72" y="55"/>
                  </a:lnTo>
                  <a:lnTo>
                    <a:pt x="72" y="54"/>
                  </a:lnTo>
                  <a:lnTo>
                    <a:pt x="72" y="52"/>
                  </a:lnTo>
                  <a:lnTo>
                    <a:pt x="74" y="50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6" y="44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7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80" y="33"/>
                  </a:lnTo>
                  <a:lnTo>
                    <a:pt x="64" y="27"/>
                  </a:lnTo>
                  <a:lnTo>
                    <a:pt x="64" y="29"/>
                  </a:lnTo>
                  <a:lnTo>
                    <a:pt x="62" y="31"/>
                  </a:lnTo>
                  <a:lnTo>
                    <a:pt x="62" y="33"/>
                  </a:lnTo>
                  <a:lnTo>
                    <a:pt x="62" y="35"/>
                  </a:lnTo>
                  <a:lnTo>
                    <a:pt x="62" y="37"/>
                  </a:lnTo>
                  <a:lnTo>
                    <a:pt x="60" y="37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3" y="55"/>
                  </a:lnTo>
                  <a:lnTo>
                    <a:pt x="53" y="57"/>
                  </a:lnTo>
                  <a:lnTo>
                    <a:pt x="53" y="59"/>
                  </a:lnTo>
                  <a:lnTo>
                    <a:pt x="53" y="61"/>
                  </a:lnTo>
                  <a:lnTo>
                    <a:pt x="51" y="61"/>
                  </a:lnTo>
                  <a:close/>
                  <a:moveTo>
                    <a:pt x="22" y="141"/>
                  </a:moveTo>
                  <a:lnTo>
                    <a:pt x="68" y="141"/>
                  </a:lnTo>
                  <a:lnTo>
                    <a:pt x="68" y="148"/>
                  </a:lnTo>
                  <a:lnTo>
                    <a:pt x="87" y="148"/>
                  </a:lnTo>
                  <a:lnTo>
                    <a:pt x="87" y="90"/>
                  </a:lnTo>
                  <a:lnTo>
                    <a:pt x="87" y="88"/>
                  </a:lnTo>
                  <a:lnTo>
                    <a:pt x="87" y="86"/>
                  </a:lnTo>
                  <a:lnTo>
                    <a:pt x="85" y="86"/>
                  </a:lnTo>
                  <a:lnTo>
                    <a:pt x="85" y="84"/>
                  </a:lnTo>
                  <a:lnTo>
                    <a:pt x="82" y="84"/>
                  </a:lnTo>
                  <a:lnTo>
                    <a:pt x="80" y="84"/>
                  </a:lnTo>
                  <a:lnTo>
                    <a:pt x="10" y="84"/>
                  </a:lnTo>
                  <a:lnTo>
                    <a:pt x="8" y="84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0"/>
                  </a:lnTo>
                  <a:lnTo>
                    <a:pt x="4" y="148"/>
                  </a:lnTo>
                  <a:lnTo>
                    <a:pt x="22" y="148"/>
                  </a:lnTo>
                  <a:lnTo>
                    <a:pt x="22" y="141"/>
                  </a:lnTo>
                  <a:close/>
                  <a:moveTo>
                    <a:pt x="22" y="126"/>
                  </a:moveTo>
                  <a:lnTo>
                    <a:pt x="22" y="101"/>
                  </a:lnTo>
                  <a:lnTo>
                    <a:pt x="22" y="99"/>
                  </a:lnTo>
                  <a:lnTo>
                    <a:pt x="24" y="99"/>
                  </a:lnTo>
                  <a:lnTo>
                    <a:pt x="66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8" y="126"/>
                  </a:lnTo>
                  <a:lnTo>
                    <a:pt x="22" y="126"/>
                  </a:lnTo>
                  <a:close/>
                  <a:moveTo>
                    <a:pt x="140" y="19"/>
                  </a:moveTo>
                  <a:lnTo>
                    <a:pt x="126" y="59"/>
                  </a:lnTo>
                  <a:lnTo>
                    <a:pt x="126" y="61"/>
                  </a:lnTo>
                  <a:lnTo>
                    <a:pt x="126" y="63"/>
                  </a:lnTo>
                  <a:lnTo>
                    <a:pt x="126" y="65"/>
                  </a:lnTo>
                  <a:lnTo>
                    <a:pt x="126" y="67"/>
                  </a:lnTo>
                  <a:lnTo>
                    <a:pt x="128" y="69"/>
                  </a:lnTo>
                  <a:lnTo>
                    <a:pt x="130" y="71"/>
                  </a:lnTo>
                  <a:lnTo>
                    <a:pt x="130" y="73"/>
                  </a:lnTo>
                  <a:lnTo>
                    <a:pt x="132" y="74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80"/>
                  </a:lnTo>
                  <a:lnTo>
                    <a:pt x="138" y="82"/>
                  </a:lnTo>
                  <a:lnTo>
                    <a:pt x="138" y="84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3" y="90"/>
                  </a:lnTo>
                  <a:lnTo>
                    <a:pt x="143" y="92"/>
                  </a:lnTo>
                  <a:lnTo>
                    <a:pt x="143" y="93"/>
                  </a:lnTo>
                  <a:lnTo>
                    <a:pt x="145" y="93"/>
                  </a:lnTo>
                  <a:lnTo>
                    <a:pt x="145" y="95"/>
                  </a:lnTo>
                  <a:lnTo>
                    <a:pt x="145" y="97"/>
                  </a:lnTo>
                  <a:lnTo>
                    <a:pt x="145" y="99"/>
                  </a:lnTo>
                  <a:lnTo>
                    <a:pt x="147" y="99"/>
                  </a:lnTo>
                  <a:lnTo>
                    <a:pt x="147" y="101"/>
                  </a:lnTo>
                  <a:lnTo>
                    <a:pt x="147" y="103"/>
                  </a:lnTo>
                  <a:lnTo>
                    <a:pt x="147" y="105"/>
                  </a:lnTo>
                  <a:lnTo>
                    <a:pt x="147" y="107"/>
                  </a:lnTo>
                  <a:lnTo>
                    <a:pt x="147" y="109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5" y="114"/>
                  </a:lnTo>
                  <a:lnTo>
                    <a:pt x="145" y="116"/>
                  </a:lnTo>
                  <a:lnTo>
                    <a:pt x="145" y="118"/>
                  </a:lnTo>
                  <a:lnTo>
                    <a:pt x="143" y="118"/>
                  </a:lnTo>
                  <a:lnTo>
                    <a:pt x="143" y="120"/>
                  </a:lnTo>
                  <a:lnTo>
                    <a:pt x="140" y="120"/>
                  </a:lnTo>
                  <a:lnTo>
                    <a:pt x="138" y="120"/>
                  </a:lnTo>
                  <a:lnTo>
                    <a:pt x="136" y="120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0" y="120"/>
                  </a:lnTo>
                  <a:lnTo>
                    <a:pt x="128" y="120"/>
                  </a:lnTo>
                  <a:lnTo>
                    <a:pt x="126" y="118"/>
                  </a:lnTo>
                  <a:lnTo>
                    <a:pt x="124" y="118"/>
                  </a:lnTo>
                  <a:lnTo>
                    <a:pt x="122" y="118"/>
                  </a:lnTo>
                  <a:lnTo>
                    <a:pt x="122" y="116"/>
                  </a:lnTo>
                  <a:lnTo>
                    <a:pt x="120" y="116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6" y="133"/>
                  </a:lnTo>
                  <a:lnTo>
                    <a:pt x="118" y="133"/>
                  </a:lnTo>
                  <a:lnTo>
                    <a:pt x="120" y="135"/>
                  </a:lnTo>
                  <a:lnTo>
                    <a:pt x="122" y="135"/>
                  </a:lnTo>
                  <a:lnTo>
                    <a:pt x="124" y="135"/>
                  </a:lnTo>
                  <a:lnTo>
                    <a:pt x="126" y="135"/>
                  </a:lnTo>
                  <a:lnTo>
                    <a:pt x="128" y="137"/>
                  </a:lnTo>
                  <a:lnTo>
                    <a:pt x="130" y="137"/>
                  </a:lnTo>
                  <a:lnTo>
                    <a:pt x="132" y="137"/>
                  </a:lnTo>
                  <a:lnTo>
                    <a:pt x="134" y="137"/>
                  </a:lnTo>
                  <a:lnTo>
                    <a:pt x="136" y="137"/>
                  </a:lnTo>
                  <a:lnTo>
                    <a:pt x="138" y="137"/>
                  </a:lnTo>
                  <a:lnTo>
                    <a:pt x="140" y="137"/>
                  </a:lnTo>
                  <a:lnTo>
                    <a:pt x="143" y="137"/>
                  </a:lnTo>
                  <a:lnTo>
                    <a:pt x="145" y="137"/>
                  </a:lnTo>
                  <a:lnTo>
                    <a:pt x="147" y="137"/>
                  </a:lnTo>
                  <a:lnTo>
                    <a:pt x="147" y="135"/>
                  </a:lnTo>
                  <a:lnTo>
                    <a:pt x="149" y="135"/>
                  </a:lnTo>
                  <a:lnTo>
                    <a:pt x="151" y="135"/>
                  </a:lnTo>
                  <a:lnTo>
                    <a:pt x="151" y="133"/>
                  </a:lnTo>
                  <a:lnTo>
                    <a:pt x="153" y="133"/>
                  </a:lnTo>
                  <a:lnTo>
                    <a:pt x="155" y="131"/>
                  </a:lnTo>
                  <a:lnTo>
                    <a:pt x="155" y="129"/>
                  </a:lnTo>
                  <a:lnTo>
                    <a:pt x="157" y="129"/>
                  </a:lnTo>
                  <a:lnTo>
                    <a:pt x="157" y="128"/>
                  </a:lnTo>
                  <a:lnTo>
                    <a:pt x="159" y="126"/>
                  </a:lnTo>
                  <a:lnTo>
                    <a:pt x="159" y="124"/>
                  </a:lnTo>
                  <a:lnTo>
                    <a:pt x="161" y="124"/>
                  </a:lnTo>
                  <a:lnTo>
                    <a:pt x="161" y="122"/>
                  </a:lnTo>
                  <a:lnTo>
                    <a:pt x="161" y="120"/>
                  </a:lnTo>
                  <a:lnTo>
                    <a:pt x="163" y="118"/>
                  </a:lnTo>
                  <a:lnTo>
                    <a:pt x="163" y="116"/>
                  </a:lnTo>
                  <a:lnTo>
                    <a:pt x="163" y="114"/>
                  </a:lnTo>
                  <a:lnTo>
                    <a:pt x="163" y="112"/>
                  </a:lnTo>
                  <a:lnTo>
                    <a:pt x="163" y="111"/>
                  </a:lnTo>
                  <a:lnTo>
                    <a:pt x="163" y="109"/>
                  </a:lnTo>
                  <a:lnTo>
                    <a:pt x="163" y="107"/>
                  </a:lnTo>
                  <a:lnTo>
                    <a:pt x="163" y="105"/>
                  </a:lnTo>
                  <a:lnTo>
                    <a:pt x="163" y="103"/>
                  </a:lnTo>
                  <a:lnTo>
                    <a:pt x="163" y="101"/>
                  </a:lnTo>
                  <a:lnTo>
                    <a:pt x="163" y="99"/>
                  </a:lnTo>
                  <a:lnTo>
                    <a:pt x="163" y="97"/>
                  </a:lnTo>
                  <a:lnTo>
                    <a:pt x="161" y="95"/>
                  </a:lnTo>
                  <a:lnTo>
                    <a:pt x="161" y="93"/>
                  </a:lnTo>
                  <a:lnTo>
                    <a:pt x="161" y="92"/>
                  </a:lnTo>
                  <a:lnTo>
                    <a:pt x="161" y="90"/>
                  </a:lnTo>
                  <a:lnTo>
                    <a:pt x="159" y="90"/>
                  </a:lnTo>
                  <a:lnTo>
                    <a:pt x="159" y="88"/>
                  </a:lnTo>
                  <a:lnTo>
                    <a:pt x="159" y="86"/>
                  </a:lnTo>
                  <a:lnTo>
                    <a:pt x="157" y="84"/>
                  </a:lnTo>
                  <a:lnTo>
                    <a:pt x="157" y="82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5" y="78"/>
                  </a:lnTo>
                  <a:lnTo>
                    <a:pt x="153" y="76"/>
                  </a:lnTo>
                  <a:lnTo>
                    <a:pt x="153" y="74"/>
                  </a:lnTo>
                  <a:lnTo>
                    <a:pt x="151" y="74"/>
                  </a:lnTo>
                  <a:lnTo>
                    <a:pt x="151" y="73"/>
                  </a:lnTo>
                  <a:lnTo>
                    <a:pt x="149" y="71"/>
                  </a:lnTo>
                  <a:lnTo>
                    <a:pt x="149" y="69"/>
                  </a:lnTo>
                  <a:lnTo>
                    <a:pt x="147" y="69"/>
                  </a:lnTo>
                  <a:lnTo>
                    <a:pt x="147" y="67"/>
                  </a:lnTo>
                  <a:lnTo>
                    <a:pt x="145" y="65"/>
                  </a:lnTo>
                  <a:lnTo>
                    <a:pt x="145" y="63"/>
                  </a:lnTo>
                  <a:lnTo>
                    <a:pt x="145" y="61"/>
                  </a:lnTo>
                  <a:lnTo>
                    <a:pt x="145" y="59"/>
                  </a:lnTo>
                  <a:lnTo>
                    <a:pt x="145" y="57"/>
                  </a:lnTo>
                  <a:lnTo>
                    <a:pt x="161" y="12"/>
                  </a:lnTo>
                  <a:lnTo>
                    <a:pt x="149" y="4"/>
                  </a:lnTo>
                  <a:lnTo>
                    <a:pt x="97" y="4"/>
                  </a:lnTo>
                  <a:lnTo>
                    <a:pt x="95" y="4"/>
                  </a:lnTo>
                  <a:lnTo>
                    <a:pt x="93" y="6"/>
                  </a:lnTo>
                  <a:lnTo>
                    <a:pt x="93" y="148"/>
                  </a:lnTo>
                  <a:lnTo>
                    <a:pt x="111" y="148"/>
                  </a:lnTo>
                  <a:lnTo>
                    <a:pt x="111" y="21"/>
                  </a:lnTo>
                  <a:lnTo>
                    <a:pt x="114" y="21"/>
                  </a:lnTo>
                  <a:lnTo>
                    <a:pt x="114" y="19"/>
                  </a:lnTo>
                  <a:lnTo>
                    <a:pt x="116" y="19"/>
                  </a:lnTo>
                  <a:lnTo>
                    <a:pt x="14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685800">
                <a:defRPr/>
              </a:pPr>
              <a:endParaRPr lang="zh-TW" altLang="en-US" sz="1350">
                <a:ln>
                  <a:solidFill>
                    <a:srgbClr val="07BAAA"/>
                  </a:solidFill>
                </a:ln>
                <a:solidFill>
                  <a:srgbClr val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charset="0"/>
                <a:ea typeface="新細明體" charset="-120"/>
              </a:endParaRPr>
            </a:p>
          </p:txBody>
        </p:sp>
        <p:pic>
          <p:nvPicPr>
            <p:cNvPr id="71" name="Picture 50" descr="MOEA_logo3">
              <a:extLst>
                <a:ext uri="{FF2B5EF4-FFF2-40B4-BE49-F238E27FC236}">
                  <a16:creationId xmlns:a16="http://schemas.microsoft.com/office/drawing/2014/main" id="{FEBA0A4A-2D30-134C-844E-F4B2636BDB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54"/>
              <a:ext cx="43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2C8EE3E1-D46D-744D-3DAA-8C46BB100666}"/>
              </a:ext>
            </a:extLst>
          </p:cNvPr>
          <p:cNvSpPr txBox="1"/>
          <p:nvPr/>
        </p:nvSpPr>
        <p:spPr>
          <a:xfrm>
            <a:off x="2073500" y="2301012"/>
            <a:ext cx="8045000" cy="1754326"/>
          </a:xfrm>
          <a:prstGeom prst="rect">
            <a:avLst/>
          </a:prstGeom>
          <a:solidFill>
            <a:srgbClr val="F8F8F8">
              <a:alpha val="34118"/>
            </a:srgbClr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altLang="zh-TW" sz="5400" b="1" dirty="0">
                <a:solidFill>
                  <a:srgbClr val="FEFFFF"/>
                </a:solidFill>
                <a:latin typeface="Century Gothic" charset="0"/>
                <a:ea typeface="Century Gothic" charset="0"/>
                <a:cs typeface="Century Gothic" charset="0"/>
              </a:rPr>
              <a:t>Best Innovative Partner in Asia 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FA8F136-D962-667B-FC14-0E499E7D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pPr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5537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1/17/BlankMap-World-noborders.png">
            <a:extLst>
              <a:ext uri="{FF2B5EF4-FFF2-40B4-BE49-F238E27FC236}">
                <a16:creationId xmlns:a16="http://schemas.microsoft.com/office/drawing/2014/main" id="{BC1AEDE4-E303-7442-5F76-47797D84B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317" r="7446"/>
          <a:stretch>
            <a:fillRect/>
          </a:stretch>
        </p:blipFill>
        <p:spPr bwMode="auto">
          <a:xfrm>
            <a:off x="1524000" y="1251943"/>
            <a:ext cx="9144000" cy="563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www.logospike.com/wp-content/uploads/2014/11/Ikea_logo.png">
            <a:extLst>
              <a:ext uri="{FF2B5EF4-FFF2-40B4-BE49-F238E27FC236}">
                <a16:creationId xmlns:a16="http://schemas.microsoft.com/office/drawing/2014/main" id="{22291F68-4186-D5EC-9D11-1AE7832B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9736" y="3476919"/>
            <a:ext cx="1440000" cy="5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logonoid.com/images/costco-logo.png">
            <a:extLst>
              <a:ext uri="{FF2B5EF4-FFF2-40B4-BE49-F238E27FC236}">
                <a16:creationId xmlns:a16="http://schemas.microsoft.com/office/drawing/2014/main" id="{919B18C2-C070-8C34-05E6-9EB16636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6459" y="4391705"/>
            <a:ext cx="1598536" cy="4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www.karuizawa-psp.jp/img/logo/jins140716.gif">
            <a:extLst>
              <a:ext uri="{FF2B5EF4-FFF2-40B4-BE49-F238E27FC236}">
                <a16:creationId xmlns:a16="http://schemas.microsoft.com/office/drawing/2014/main" id="{F6DA362F-1A82-3D51-700B-FA36E5240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8818" t="31239" r="9508" b="28526"/>
          <a:stretch>
            <a:fillRect/>
          </a:stretch>
        </p:blipFill>
        <p:spPr bwMode="auto">
          <a:xfrm>
            <a:off x="8489953" y="3877427"/>
            <a:ext cx="895771" cy="33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upload.wikimedia.org/wikipedia/zh/thumb/0/0e/Mitsui_Fudosan_logo.svg/800px-Mitsui_Fudosan_logo.svg.png">
            <a:extLst>
              <a:ext uri="{FF2B5EF4-FFF2-40B4-BE49-F238E27FC236}">
                <a16:creationId xmlns:a16="http://schemas.microsoft.com/office/drawing/2014/main" id="{260978A2-6EFF-7868-30D3-DB3F33AD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26292" y="1885382"/>
            <a:ext cx="2257207" cy="7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s://wacowny.com/wp-content/uploads/2015/01/Ichiran2.gif">
            <a:extLst>
              <a:ext uri="{FF2B5EF4-FFF2-40B4-BE49-F238E27FC236}">
                <a16:creationId xmlns:a16="http://schemas.microsoft.com/office/drawing/2014/main" id="{0FC1A27A-6E7B-AF71-B613-481B670B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7808" y="3971931"/>
            <a:ext cx="791999" cy="8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://www.integralkk.com/wp-content/uploads/2015/12/logo_qbhouse.png">
            <a:extLst>
              <a:ext uri="{FF2B5EF4-FFF2-40B4-BE49-F238E27FC236}">
                <a16:creationId xmlns:a16="http://schemas.microsoft.com/office/drawing/2014/main" id="{60AFE382-5819-F41B-B7F1-4248A6352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27126" t="20616" r="27145" b="19452"/>
          <a:stretch>
            <a:fillRect/>
          </a:stretch>
        </p:blipFill>
        <p:spPr bwMode="auto">
          <a:xfrm>
            <a:off x="9314619" y="4183356"/>
            <a:ext cx="668881" cy="69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https://upload.wikimedia.org/wikipedia/commons/thumb/e/e2/Logo_Merck_KGaA_2015.svg/1280px-Logo_Merck_KGaA_2015.svg.png">
            <a:extLst>
              <a:ext uri="{FF2B5EF4-FFF2-40B4-BE49-F238E27FC236}">
                <a16:creationId xmlns:a16="http://schemas.microsoft.com/office/drawing/2014/main" id="{F2AE9997-4845-2DB2-4615-8BF14D99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64921" y="3641754"/>
            <a:ext cx="1694837" cy="2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4" descr="http://www.coventrysportsawards.co.uk/media/sites/2/2016/06/logo_partner_decathlon.png">
            <a:extLst>
              <a:ext uri="{FF2B5EF4-FFF2-40B4-BE49-F238E27FC236}">
                <a16:creationId xmlns:a16="http://schemas.microsoft.com/office/drawing/2014/main" id="{7A352F2F-0E0C-0B09-FF40-14B8A1C76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 l="3905" t="19553" r="4105" b="20360"/>
          <a:stretch>
            <a:fillRect/>
          </a:stretch>
        </p:blipFill>
        <p:spPr bwMode="auto">
          <a:xfrm>
            <a:off x="6236299" y="2721779"/>
            <a:ext cx="1626195" cy="42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https://upload.wikimedia.org/wikipedia/en/thumb/c/cf/Shin-Etsu_Chemical_logo.svg/520px-Shin-Etsu_Chemical_logo.svg.png">
            <a:extLst>
              <a:ext uri="{FF2B5EF4-FFF2-40B4-BE49-F238E27FC236}">
                <a16:creationId xmlns:a16="http://schemas.microsoft.com/office/drawing/2014/main" id="{C25D4520-F45F-0007-B4A2-15E75EF79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13853" y="1747309"/>
            <a:ext cx="1610572" cy="37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2" descr="https://upload.wikimedia.org/wikipedia/commons/thumb/b/b3/DHL_Express_logo.svg/567px-DHL_Express_logo.svg.png">
            <a:extLst>
              <a:ext uri="{FF2B5EF4-FFF2-40B4-BE49-F238E27FC236}">
                <a16:creationId xmlns:a16="http://schemas.microsoft.com/office/drawing/2014/main" id="{B5975F0E-7184-C751-3B31-254E2A5C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78986" y="2462702"/>
            <a:ext cx="1632957" cy="53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6" descr="http://logonoid.com/images/supermicro-logo.png">
            <a:extLst>
              <a:ext uri="{FF2B5EF4-FFF2-40B4-BE49-F238E27FC236}">
                <a16:creationId xmlns:a16="http://schemas.microsoft.com/office/drawing/2014/main" id="{22C9F9E1-DFF8-894A-F7B9-D765BD437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02041" y="4005089"/>
            <a:ext cx="1283701" cy="69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s://upload.wikimedia.org/wikipedia/de/thumb/4/45/DEKRA.svg/2000px-DEKRA.svg.png">
            <a:extLst>
              <a:ext uri="{FF2B5EF4-FFF2-40B4-BE49-F238E27FC236}">
                <a16:creationId xmlns:a16="http://schemas.microsoft.com/office/drawing/2014/main" id="{3521870A-62C4-6990-6C0B-7EABA3430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674306" y="3161728"/>
            <a:ext cx="1411347" cy="42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伊藤忠商事の画像">
            <a:extLst>
              <a:ext uri="{FF2B5EF4-FFF2-40B4-BE49-F238E27FC236}">
                <a16:creationId xmlns:a16="http://schemas.microsoft.com/office/drawing/2014/main" id="{05DB2347-094B-55D5-EE9B-D201BA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251" y="2660522"/>
            <a:ext cx="1193495" cy="48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大阪雙日燃氣能源有限公司- PHU MY 3 SIP - INDUSTRIAL LAND FOR LEASE NEAR PORT">
            <a:extLst>
              <a:ext uri="{FF2B5EF4-FFF2-40B4-BE49-F238E27FC236}">
                <a16:creationId xmlns:a16="http://schemas.microsoft.com/office/drawing/2014/main" id="{0B6264E4-1596-1C17-B233-7E7CE621A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663"/>
          <a:stretch/>
        </p:blipFill>
        <p:spPr bwMode="auto">
          <a:xfrm>
            <a:off x="9330472" y="2647168"/>
            <a:ext cx="911375" cy="93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1C2DA96C-BDEB-A5A9-1098-0156B5B25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37" y="2852546"/>
            <a:ext cx="1178743" cy="8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Mitr Phol Group - Wikiwand">
            <a:extLst>
              <a:ext uri="{FF2B5EF4-FFF2-40B4-BE49-F238E27FC236}">
                <a16:creationId xmlns:a16="http://schemas.microsoft.com/office/drawing/2014/main" id="{8B9CEDEE-4B7C-4255-D00F-41AB328B2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269" y="4996459"/>
            <a:ext cx="1748051" cy="5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>
            <a:extLst>
              <a:ext uri="{FF2B5EF4-FFF2-40B4-BE49-F238E27FC236}">
                <a16:creationId xmlns:a16="http://schemas.microsoft.com/office/drawing/2014/main" id="{959AA418-0ADE-A166-4FAC-365E5A33E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19" y="3068964"/>
            <a:ext cx="2319744" cy="3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寿美工業株式会社 – 安川電機の正規代理店だからこそできるサービス力 ...">
            <a:extLst>
              <a:ext uri="{FF2B5EF4-FFF2-40B4-BE49-F238E27FC236}">
                <a16:creationId xmlns:a16="http://schemas.microsoft.com/office/drawing/2014/main" id="{91F62C8C-0114-4820-4C98-D22354F12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23275" r="14023" b="13447"/>
          <a:stretch/>
        </p:blipFill>
        <p:spPr bwMode="auto">
          <a:xfrm>
            <a:off x="7049396" y="1484787"/>
            <a:ext cx="1343663" cy="39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513255C-4E29-2EA9-34B5-908FB885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984" y="4048718"/>
            <a:ext cx="1047325" cy="104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5DE86510-0614-79C2-BB58-3758EADEB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63" y="3634429"/>
            <a:ext cx="1244460" cy="72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B6E9C879-1FFB-2141-AB78-9832C3FD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27" y="2140559"/>
            <a:ext cx="610177" cy="6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AB1E1CB3-1846-60CD-7A77-C11865735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058" y="1318731"/>
            <a:ext cx="1901221" cy="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7C0AF663-13D0-52F4-230F-2DD6702CE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1" b="28311"/>
          <a:stretch/>
        </p:blipFill>
        <p:spPr bwMode="auto">
          <a:xfrm>
            <a:off x="6132779" y="2211193"/>
            <a:ext cx="1353763" cy="4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F7CA60E0-EE7E-113B-5185-A40472B3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192" y="3979390"/>
            <a:ext cx="1646193" cy="5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>
            <a:extLst>
              <a:ext uri="{FF2B5EF4-FFF2-40B4-BE49-F238E27FC236}">
                <a16:creationId xmlns:a16="http://schemas.microsoft.com/office/drawing/2014/main" id="{30845166-45B0-37FD-EC3B-C2A0FD72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263" y="2126678"/>
            <a:ext cx="699271" cy="83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4BA1367C-6C33-F92F-0C3D-60D9131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943" y="4682681"/>
            <a:ext cx="1825787" cy="6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2">
            <a:extLst>
              <a:ext uri="{FF2B5EF4-FFF2-40B4-BE49-F238E27FC236}">
                <a16:creationId xmlns:a16="http://schemas.microsoft.com/office/drawing/2014/main" id="{5D3924C3-D94C-F421-659D-60688A9A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235" y="4942808"/>
            <a:ext cx="1701644" cy="46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4">
            <a:extLst>
              <a:ext uri="{FF2B5EF4-FFF2-40B4-BE49-F238E27FC236}">
                <a16:creationId xmlns:a16="http://schemas.microsoft.com/office/drawing/2014/main" id="{BF49D5E6-71AC-FEE6-DD5E-001C883E5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99" y="4770711"/>
            <a:ext cx="1761936" cy="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>
            <a:extLst>
              <a:ext uri="{FF2B5EF4-FFF2-40B4-BE49-F238E27FC236}">
                <a16:creationId xmlns:a16="http://schemas.microsoft.com/office/drawing/2014/main" id="{86D6F931-AE01-BC68-C96A-84A0D8D3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16" y="1665370"/>
            <a:ext cx="1775199" cy="86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BA1BC9DC-6F31-0099-C9B2-8186EBBE6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430" y="1702184"/>
            <a:ext cx="177838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F4049F99-F8DE-30E2-C8CF-9ADDBD1FA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28" y="1564700"/>
            <a:ext cx="1488317" cy="2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id="{2B4B0585-D812-B5DA-72E2-112528B64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3987" r="5881" b="19250"/>
          <a:stretch/>
        </p:blipFill>
        <p:spPr bwMode="auto">
          <a:xfrm>
            <a:off x="1874277" y="3954989"/>
            <a:ext cx="941293" cy="7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CC413BE7-2645-8138-5212-34BC3B60D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05"/>
          <a:stretch/>
        </p:blipFill>
        <p:spPr bwMode="auto">
          <a:xfrm>
            <a:off x="6221952" y="1161589"/>
            <a:ext cx="1263263" cy="11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1A7B1BB4-188C-4E89-BD10-1731406B9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054" y="4888805"/>
            <a:ext cx="1244460" cy="56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https://www.seeklogo.net/wp-content/uploads/2014/10/h-m-logo.png">
            <a:extLst>
              <a:ext uri="{FF2B5EF4-FFF2-40B4-BE49-F238E27FC236}">
                <a16:creationId xmlns:a16="http://schemas.microsoft.com/office/drawing/2014/main" id="{BEB5AF74-02FA-1CCC-C954-10177AF0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/>
          <a:srcRect l="5568" t="22522" r="6029" b="22491"/>
          <a:stretch>
            <a:fillRect/>
          </a:stretch>
        </p:blipFill>
        <p:spPr bwMode="auto">
          <a:xfrm>
            <a:off x="2564310" y="3775740"/>
            <a:ext cx="594933" cy="3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標題 2">
            <a:extLst>
              <a:ext uri="{FF2B5EF4-FFF2-40B4-BE49-F238E27FC236}">
                <a16:creationId xmlns:a16="http://schemas.microsoft.com/office/drawing/2014/main" id="{8A9E726E-5051-B390-6E24-37E1B4664B16}"/>
              </a:ext>
            </a:extLst>
          </p:cNvPr>
          <p:cNvSpPr txBox="1">
            <a:spLocks/>
          </p:cNvSpPr>
          <p:nvPr/>
        </p:nvSpPr>
        <p:spPr>
          <a:xfrm>
            <a:off x="1752392" y="174823"/>
            <a:ext cx="6983943" cy="8503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  <a:cs typeface="Century Gothic" charset="0"/>
              </a:rPr>
              <a:t>Bravo Taiwan!</a:t>
            </a:r>
            <a:endParaRPr lang="en-US" sz="1800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  <a:cs typeface="Century Gothic" charset="0"/>
            </a:endParaRPr>
          </a:p>
        </p:txBody>
      </p:sp>
      <p:sp>
        <p:nvSpPr>
          <p:cNvPr id="40" name="投影片編號版面配置區 39">
            <a:extLst>
              <a:ext uri="{FF2B5EF4-FFF2-40B4-BE49-F238E27FC236}">
                <a16:creationId xmlns:a16="http://schemas.microsoft.com/office/drawing/2014/main" id="{EE1B0A49-C770-1566-E050-C4F58CBD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" name="圖片 40" descr="一張含有 標誌 的圖片&#10;&#10;自動產生的描述">
            <a:extLst>
              <a:ext uri="{FF2B5EF4-FFF2-40B4-BE49-F238E27FC236}">
                <a16:creationId xmlns:a16="http://schemas.microsoft.com/office/drawing/2014/main" id="{BF501367-BF43-16BC-02E4-09FC854A5147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t="38425" r="15070" b="39321"/>
          <a:stretch/>
        </p:blipFill>
        <p:spPr>
          <a:xfrm>
            <a:off x="7275139" y="3173130"/>
            <a:ext cx="1944000" cy="41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1805880" y="2620185"/>
            <a:ext cx="8640000" cy="1764000"/>
          </a:xfrm>
          <a:custGeom>
            <a:avLst/>
            <a:gdLst/>
            <a:ahLst/>
            <a:cxnLst/>
            <a:rect l="l" t="t" r="r" b="b"/>
            <a:pathLst>
              <a:path w="9707880" h="2484120">
                <a:moveTo>
                  <a:pt x="9707880" y="0"/>
                </a:moveTo>
                <a:lnTo>
                  <a:pt x="0" y="0"/>
                </a:lnTo>
                <a:lnTo>
                  <a:pt x="0" y="2484120"/>
                </a:lnTo>
                <a:lnTo>
                  <a:pt x="9707880" y="2484120"/>
                </a:lnTo>
                <a:lnTo>
                  <a:pt x="9707880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1C2A52"/>
            </a:solidFill>
          </a:ln>
        </p:spPr>
        <p:txBody>
          <a:bodyPr wrap="square" lIns="252000" tIns="36000" rIns="72000" bIns="0" rtlCol="0" anchor="ctr" anchorCtr="0"/>
          <a:lstStyle/>
          <a:p>
            <a:pPr algn="ctr">
              <a:lnSpc>
                <a:spcPts val="3000"/>
              </a:lnSpc>
            </a:pPr>
            <a:r>
              <a:rPr lang="en-US" altLang="zh-TW" sz="3200" b="1" dirty="0">
                <a:solidFill>
                  <a:srgbClr val="C00000"/>
                </a:solidFill>
              </a:rPr>
              <a:t>One-Stop Solution for Comprehensive Investment Assistance</a:t>
            </a:r>
            <a:endParaRPr lang="zh-TW" altLang="en-US" sz="3600" b="1" dirty="0">
              <a:solidFill>
                <a:srgbClr val="C00000"/>
              </a:solidFill>
            </a:endParaRPr>
          </a:p>
          <a:p>
            <a:pPr algn="ctr">
              <a:lnSpc>
                <a:spcPts val="1200"/>
              </a:lnSpc>
            </a:pPr>
            <a:r>
              <a:rPr lang="en-US" altLang="zh-TW" sz="1600" spc="-4" dirty="0">
                <a:latin typeface="Arial MT"/>
                <a:cs typeface="Arial MT"/>
              </a:rPr>
              <a:t>   </a:t>
            </a:r>
          </a:p>
          <a:p>
            <a:pPr algn="ctr"/>
            <a:r>
              <a:rPr lang="en-US" altLang="zh-TW" b="1" spc="-4" dirty="0">
                <a:latin typeface="Arial MT"/>
                <a:cs typeface="Arial MT"/>
              </a:rPr>
              <a:t>InvesTaiwan is an official </a:t>
            </a:r>
            <a:r>
              <a:rPr lang="en-US" altLang="zh-TW" b="1" dirty="0">
                <a:latin typeface="Arial MT"/>
                <a:cs typeface="Arial MT"/>
              </a:rPr>
              <a:t>agency for Foreign Direct </a:t>
            </a:r>
            <a:r>
              <a:rPr lang="en-US" altLang="zh-TW" b="1" spc="4" dirty="0">
                <a:latin typeface="Arial MT"/>
                <a:cs typeface="Arial MT"/>
              </a:rPr>
              <a:t> </a:t>
            </a:r>
            <a:r>
              <a:rPr lang="en-US" altLang="zh-TW" b="1" spc="-4" dirty="0">
                <a:latin typeface="Arial MT"/>
                <a:cs typeface="Arial MT"/>
              </a:rPr>
              <a:t>Investment.</a:t>
            </a:r>
            <a:r>
              <a:rPr lang="en-US" altLang="zh-TW" b="1" spc="-23" dirty="0">
                <a:latin typeface="Arial MT"/>
                <a:cs typeface="Arial MT"/>
              </a:rPr>
              <a:t> </a:t>
            </a:r>
          </a:p>
          <a:p>
            <a:pPr algn="ctr"/>
            <a:r>
              <a:rPr lang="en-US" altLang="zh-TW" b="1" spc="-4" dirty="0">
                <a:latin typeface="Arial MT"/>
                <a:cs typeface="Arial MT"/>
              </a:rPr>
              <a:t>We'll walk you through what you need.</a:t>
            </a:r>
            <a:endParaRPr b="1" dirty="0"/>
          </a:p>
        </p:txBody>
      </p:sp>
      <p:pic>
        <p:nvPicPr>
          <p:cNvPr id="56" name="圖片 55" descr="一張含有 文字, 美工圖案 的圖片&#10;&#10;自動產生的描述">
            <a:extLst>
              <a:ext uri="{FF2B5EF4-FFF2-40B4-BE49-F238E27FC236}">
                <a16:creationId xmlns:a16="http://schemas.microsoft.com/office/drawing/2014/main" id="{9071966C-0EE6-B674-6EFE-412E36EB4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81" y="755505"/>
            <a:ext cx="6309959" cy="1570944"/>
          </a:xfrm>
          <a:prstGeom prst="rect">
            <a:avLst/>
          </a:prstGeom>
        </p:spPr>
      </p:pic>
      <p:sp>
        <p:nvSpPr>
          <p:cNvPr id="59" name="object 28">
            <a:extLst>
              <a:ext uri="{FF2B5EF4-FFF2-40B4-BE49-F238E27FC236}">
                <a16:creationId xmlns:a16="http://schemas.microsoft.com/office/drawing/2014/main" id="{6F85A50C-A676-7CF7-99E7-803B407805A3}"/>
              </a:ext>
            </a:extLst>
          </p:cNvPr>
          <p:cNvSpPr/>
          <p:nvPr/>
        </p:nvSpPr>
        <p:spPr>
          <a:xfrm>
            <a:off x="1794864" y="4663641"/>
            <a:ext cx="2880000" cy="1417673"/>
          </a:xfrm>
          <a:custGeom>
            <a:avLst/>
            <a:gdLst/>
            <a:ahLst/>
            <a:cxnLst/>
            <a:rect l="l" t="t" r="r" b="b"/>
            <a:pathLst>
              <a:path w="2484120" h="2484120">
                <a:moveTo>
                  <a:pt x="2484120" y="0"/>
                </a:moveTo>
                <a:lnTo>
                  <a:pt x="0" y="0"/>
                </a:lnTo>
                <a:lnTo>
                  <a:pt x="0" y="2484120"/>
                </a:lnTo>
                <a:lnTo>
                  <a:pt x="2484120" y="2484120"/>
                </a:lnTo>
                <a:lnTo>
                  <a:pt x="2484120" y="0"/>
                </a:lnTo>
                <a:close/>
              </a:path>
            </a:pathLst>
          </a:custGeom>
          <a:solidFill>
            <a:srgbClr val="1C2A52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Share with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0" name="object 28">
            <a:extLst>
              <a:ext uri="{FF2B5EF4-FFF2-40B4-BE49-F238E27FC236}">
                <a16:creationId xmlns:a16="http://schemas.microsoft.com/office/drawing/2014/main" id="{DE686CEA-DEFC-4193-5983-3F83FC52562E}"/>
              </a:ext>
            </a:extLst>
          </p:cNvPr>
          <p:cNvSpPr/>
          <p:nvPr/>
        </p:nvSpPr>
        <p:spPr>
          <a:xfrm>
            <a:off x="7587914" y="4663641"/>
            <a:ext cx="2880000" cy="1417673"/>
          </a:xfrm>
          <a:custGeom>
            <a:avLst/>
            <a:gdLst/>
            <a:ahLst/>
            <a:cxnLst/>
            <a:rect l="l" t="t" r="r" b="b"/>
            <a:pathLst>
              <a:path w="2484120" h="2484120">
                <a:moveTo>
                  <a:pt x="2484120" y="0"/>
                </a:moveTo>
                <a:lnTo>
                  <a:pt x="0" y="0"/>
                </a:lnTo>
                <a:lnTo>
                  <a:pt x="0" y="2484120"/>
                </a:lnTo>
                <a:lnTo>
                  <a:pt x="2484120" y="2484120"/>
                </a:lnTo>
                <a:lnTo>
                  <a:pt x="2484120" y="0"/>
                </a:lnTo>
                <a:close/>
              </a:path>
            </a:pathLst>
          </a:custGeom>
          <a:solidFill>
            <a:srgbClr val="1C2A52"/>
          </a:solidFill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Focus on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61" name="object 28">
            <a:extLst>
              <a:ext uri="{FF2B5EF4-FFF2-40B4-BE49-F238E27FC236}">
                <a16:creationId xmlns:a16="http://schemas.microsoft.com/office/drawing/2014/main" id="{A52185C2-53AF-3C7A-63FC-C5B85C8093BB}"/>
              </a:ext>
            </a:extLst>
          </p:cNvPr>
          <p:cNvSpPr/>
          <p:nvPr/>
        </p:nvSpPr>
        <p:spPr>
          <a:xfrm>
            <a:off x="4691389" y="4663641"/>
            <a:ext cx="2880000" cy="1417673"/>
          </a:xfrm>
          <a:custGeom>
            <a:avLst/>
            <a:gdLst/>
            <a:ahLst/>
            <a:cxnLst/>
            <a:rect l="l" t="t" r="r" b="b"/>
            <a:pathLst>
              <a:path w="2484120" h="2484120">
                <a:moveTo>
                  <a:pt x="2484120" y="0"/>
                </a:moveTo>
                <a:lnTo>
                  <a:pt x="0" y="0"/>
                </a:lnTo>
                <a:lnTo>
                  <a:pt x="0" y="2484120"/>
                </a:lnTo>
                <a:lnTo>
                  <a:pt x="2484120" y="2484120"/>
                </a:lnTo>
                <a:lnTo>
                  <a:pt x="248412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 anchor="ctr" anchorCtr="0"/>
          <a:lstStyle/>
          <a:p>
            <a:pPr algn="ctr"/>
            <a:r>
              <a:rPr lang="en-US" altLang="zh-TW" sz="2400" dirty="0">
                <a:solidFill>
                  <a:srgbClr val="1C2A52"/>
                </a:solidFill>
                <a:latin typeface="arial" panose="020B0604020202020204" pitchFamily="34" charset="0"/>
              </a:rPr>
              <a:t>Work together</a:t>
            </a:r>
            <a:endParaRPr sz="2400" dirty="0">
              <a:solidFill>
                <a:srgbClr val="1C2A52"/>
              </a:solidFill>
            </a:endParaRPr>
          </a:p>
        </p:txBody>
      </p:sp>
      <p:pic>
        <p:nvPicPr>
          <p:cNvPr id="70" name="圖片 69">
            <a:extLst>
              <a:ext uri="{FF2B5EF4-FFF2-40B4-BE49-F238E27FC236}">
                <a16:creationId xmlns:a16="http://schemas.microsoft.com/office/drawing/2014/main" id="{35A2CF94-A879-8F49-849C-0FBA573DAD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229" y="1577998"/>
            <a:ext cx="913706" cy="913706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3675F1-18D6-0B76-3A2E-534F81C8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4042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5FF2FC6E-8990-B635-9BBD-0A76A9586821}"/>
              </a:ext>
            </a:extLst>
          </p:cNvPr>
          <p:cNvSpPr/>
          <p:nvPr/>
        </p:nvSpPr>
        <p:spPr>
          <a:xfrm>
            <a:off x="7639719" y="101923"/>
            <a:ext cx="2880000" cy="6030350"/>
          </a:xfrm>
          <a:custGeom>
            <a:avLst/>
            <a:gdLst/>
            <a:ahLst/>
            <a:cxnLst/>
            <a:rect l="l" t="t" r="r" b="b"/>
            <a:pathLst>
              <a:path w="4643755" h="6858000">
                <a:moveTo>
                  <a:pt x="0" y="6858000"/>
                </a:moveTo>
                <a:lnTo>
                  <a:pt x="4643628" y="6858000"/>
                </a:lnTo>
                <a:lnTo>
                  <a:pt x="46436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2A52"/>
          </a:solidFill>
        </p:spPr>
        <p:txBody>
          <a:bodyPr wrap="square" lIns="180000" tIns="180000" rIns="0" bIns="0" rtlCol="0"/>
          <a:lstStyle/>
          <a:p>
            <a:pPr marL="265113" indent="-265113" defTabSz="685800"/>
            <a:r>
              <a:rPr lang="en-US" altLang="zh-TW" sz="3200" b="1" u="sng" spc="-172" dirty="0">
                <a:solidFill>
                  <a:schemeClr val="bg1"/>
                </a:solidFill>
              </a:rPr>
              <a:t>Work Permit </a:t>
            </a:r>
          </a:p>
          <a:p>
            <a:pPr marL="265113" indent="-265113" defTabSz="685800">
              <a:lnSpc>
                <a:spcPts val="2000"/>
              </a:lnSpc>
            </a:pPr>
            <a:r>
              <a:rPr lang="en-US" altLang="zh-TW" sz="3200" b="1" u="sng" spc="-172" dirty="0">
                <a:solidFill>
                  <a:schemeClr val="bg1"/>
                </a:solidFill>
              </a:rPr>
              <a:t>   </a:t>
            </a:r>
          </a:p>
          <a:p>
            <a:pPr marL="265113" indent="-265113">
              <a:lnSpc>
                <a:spcPts val="2200"/>
              </a:lnSpc>
            </a:pPr>
            <a:r>
              <a:rPr lang="zh-TW" altLang="en-US" b="1" i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A. Specialized or Technical Works </a:t>
            </a:r>
            <a:endParaRPr lang="en-US" altLang="zh-TW" b="1" i="1" dirty="0">
              <a:solidFill>
                <a:srgbClr val="FFFF00"/>
              </a:solidFill>
              <a:latin typeface="Calibri"/>
              <a:ea typeface="新細明體" panose="02020500000000000000" pitchFamily="18" charset="-120"/>
            </a:endParaRPr>
          </a:p>
          <a:p>
            <a:pPr marL="265113" defTabSz="685800">
              <a:lnSpc>
                <a:spcPts val="2200"/>
              </a:lnSpc>
            </a:pPr>
            <a:r>
              <a:rPr lang="en-US" altLang="zh-TW" sz="1400" b="1" i="1" dirty="0">
                <a:solidFill>
                  <a:schemeClr val="bg1"/>
                </a:solidFill>
                <a:latin typeface="-apple-system"/>
              </a:rPr>
              <a:t>Engineering / Architecture/ Manufacturing...</a:t>
            </a:r>
            <a:r>
              <a:rPr lang="en-US" altLang="zh-TW" sz="1400" b="1" i="1" dirty="0" err="1">
                <a:solidFill>
                  <a:schemeClr val="bg1"/>
                </a:solidFill>
                <a:latin typeface="-apple-system"/>
              </a:rPr>
              <a:t>etc</a:t>
            </a:r>
            <a:r>
              <a:rPr lang="en-US" altLang="zh-TW" sz="1400" b="1" i="1" dirty="0">
                <a:solidFill>
                  <a:schemeClr val="bg1"/>
                </a:solidFill>
                <a:latin typeface="-apple-system"/>
              </a:rPr>
              <a:t>)</a:t>
            </a:r>
            <a:endParaRPr lang="zh-TW" altLang="en-US" sz="1400" b="1" i="1" dirty="0">
              <a:solidFill>
                <a:schemeClr val="bg1"/>
              </a:solidFill>
              <a:latin typeface="-apple-system"/>
            </a:endParaRPr>
          </a:p>
          <a:p>
            <a:pPr marL="265113" indent="-265113" defTabSz="685800">
              <a:lnSpc>
                <a:spcPts val="2200"/>
              </a:lnSpc>
              <a:spcBef>
                <a:spcPts val="1800"/>
              </a:spcBef>
            </a:pPr>
            <a:r>
              <a:rPr lang="zh-TW" altLang="en-US" b="1" i="1" dirty="0">
                <a:solidFill>
                  <a:srgbClr val="FFFF00"/>
                </a:solidFill>
                <a:latin typeface="-apple-system"/>
              </a:rPr>
              <a:t>B. The Director or </a:t>
            </a:r>
            <a:r>
              <a:rPr lang="zh-TW" altLang="en-US" b="1" i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Manager of an Approved Business Invested or Established by Overseas Chinese or Foreigner(s)</a:t>
            </a:r>
          </a:p>
          <a:p>
            <a:pPr marL="265113" indent="-265113">
              <a:lnSpc>
                <a:spcPts val="2200"/>
              </a:lnSpc>
            </a:pPr>
            <a:r>
              <a:rPr lang="zh-TW" altLang="en-US" b="1" dirty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</a:rPr>
              <a:t>C. School teacher</a:t>
            </a:r>
          </a:p>
          <a:p>
            <a:pPr marL="265113" indent="-265113">
              <a:lnSpc>
                <a:spcPts val="2200"/>
              </a:lnSpc>
            </a:pPr>
            <a:r>
              <a:rPr lang="zh-TW" altLang="en-US" b="1" dirty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</a:rPr>
              <a:t>D. Full-time Foreign Teacher in Cram School</a:t>
            </a:r>
          </a:p>
          <a:p>
            <a:pPr marL="265113" indent="-265113">
              <a:lnSpc>
                <a:spcPts val="2200"/>
              </a:lnSpc>
            </a:pPr>
            <a:r>
              <a:rPr lang="zh-TW" altLang="en-US" b="1" dirty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</a:rPr>
              <a:t>E. Sports Coaching or Athlete</a:t>
            </a:r>
          </a:p>
          <a:p>
            <a:pPr marL="265113" indent="-265113">
              <a:lnSpc>
                <a:spcPts val="2200"/>
              </a:lnSpc>
            </a:pPr>
            <a:r>
              <a:rPr lang="zh-TW" altLang="en-US" b="1" dirty="0">
                <a:solidFill>
                  <a:schemeClr val="bg1"/>
                </a:solidFill>
                <a:latin typeface="Calibri"/>
                <a:ea typeface="新細明體" panose="02020500000000000000" pitchFamily="18" charset="-120"/>
              </a:rPr>
              <a:t>F. Arts and Performing Arts</a:t>
            </a:r>
          </a:p>
          <a:p>
            <a:pPr marL="265113" indent="-265113">
              <a:lnSpc>
                <a:spcPts val="2200"/>
              </a:lnSpc>
            </a:pPr>
            <a:r>
              <a:rPr lang="zh-TW" altLang="en-US" b="1" i="1" dirty="0">
                <a:solidFill>
                  <a:srgbClr val="FFFF00"/>
                </a:solidFill>
                <a:latin typeface="Calibri"/>
                <a:ea typeface="新細明體" panose="02020500000000000000" pitchFamily="18" charset="-120"/>
              </a:rPr>
              <a:t>G. Contracting Foreigners</a:t>
            </a:r>
            <a:endParaRPr lang="en-US" altLang="zh-TW" sz="3200" b="1" i="1" u="sng" spc="-172" dirty="0">
              <a:solidFill>
                <a:srgbClr val="FFFF00"/>
              </a:solidFill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F6293FEE-30DF-2A97-66A9-9F935AB7B14D}"/>
              </a:ext>
            </a:extLst>
          </p:cNvPr>
          <p:cNvSpPr/>
          <p:nvPr/>
        </p:nvSpPr>
        <p:spPr>
          <a:xfrm>
            <a:off x="4644959" y="101923"/>
            <a:ext cx="2880000" cy="6030350"/>
          </a:xfrm>
          <a:custGeom>
            <a:avLst/>
            <a:gdLst/>
            <a:ahLst/>
            <a:cxnLst/>
            <a:rect l="l" t="t" r="r" b="b"/>
            <a:pathLst>
              <a:path w="4643755" h="6858000">
                <a:moveTo>
                  <a:pt x="0" y="6858000"/>
                </a:moveTo>
                <a:lnTo>
                  <a:pt x="4643628" y="6858000"/>
                </a:lnTo>
                <a:lnTo>
                  <a:pt x="46436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2A52"/>
          </a:solidFill>
        </p:spPr>
        <p:txBody>
          <a:bodyPr wrap="square" lIns="180000" tIns="180000" rIns="0" bIns="0" rtlCol="0"/>
          <a:lstStyle/>
          <a:p>
            <a:pPr defTabSz="685800"/>
            <a:r>
              <a:rPr lang="en-US" altLang="zh-TW" sz="3200" b="1" spc="-172" dirty="0">
                <a:solidFill>
                  <a:schemeClr val="bg1"/>
                </a:solidFill>
              </a:rPr>
              <a:t>Tax</a:t>
            </a:r>
          </a:p>
        </p:txBody>
      </p:sp>
      <p:graphicFrame>
        <p:nvGraphicFramePr>
          <p:cNvPr id="11" name="object 14">
            <a:extLst>
              <a:ext uri="{FF2B5EF4-FFF2-40B4-BE49-F238E27FC236}">
                <a16:creationId xmlns:a16="http://schemas.microsoft.com/office/drawing/2014/main" id="{63DEE76A-A068-6AE9-A2A0-DCD54AB9A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70659"/>
              </p:ext>
            </p:extLst>
          </p:nvPr>
        </p:nvGraphicFramePr>
        <p:xfrm>
          <a:off x="4797459" y="1105359"/>
          <a:ext cx="2554464" cy="3598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5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441">
                <a:tc>
                  <a:txBody>
                    <a:bodyPr/>
                    <a:lstStyle/>
                    <a:p>
                      <a:pPr marL="91440">
                        <a:lnSpc>
                          <a:spcPts val="1989"/>
                        </a:lnSpc>
                      </a:pP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 MT"/>
                        </a:rPr>
                        <a:t>Corporate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 MT"/>
                        </a:rPr>
                        <a:t>profit tax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ctr" defTabSz="685874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altLang="zh-TW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20</a:t>
                      </a: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266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1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 MT"/>
                        </a:rPr>
                        <a:t>VAT</a:t>
                      </a:r>
                    </a:p>
                  </a:txBody>
                  <a:tcPr marL="0" marR="0" marT="1195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ctr" defTabSz="685874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altLang="zh-TW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5</a:t>
                      </a: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59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3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 MT"/>
                        </a:rPr>
                        <a:t>Dividends</a:t>
                      </a:r>
                    </a:p>
                  </a:txBody>
                  <a:tcPr marL="0" marR="0" marT="1195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ctr" defTabSz="685874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1</a:t>
                      </a:r>
                      <a:r>
                        <a:rPr lang="en-US" altLang="zh-TW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0</a:t>
                      </a: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59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3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altLang="zh-TW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</a:rPr>
                        <a:t>Interest</a:t>
                      </a:r>
                    </a:p>
                  </a:txBody>
                  <a:tcPr marL="0" marR="0" marT="1195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685874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spc="-5" noProof="0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10%</a:t>
                      </a:r>
                      <a:endParaRPr lang="zh-TW" altLang="en-US" sz="1400" kern="1200" spc="-5" noProof="0" dirty="0">
                        <a:solidFill>
                          <a:schemeClr val="bg1"/>
                        </a:solidFill>
                        <a:latin typeface="Arial MT"/>
                        <a:ea typeface="+mn-ea"/>
                        <a:cs typeface="Arial"/>
                      </a:endParaRPr>
                    </a:p>
                  </a:txBody>
                  <a:tcPr marL="0" marR="0" marT="59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072378"/>
                  </a:ext>
                </a:extLst>
              </a:tr>
              <a:tr h="50930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altLang="zh-TW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</a:rPr>
                        <a:t>Royalties</a:t>
                      </a:r>
                      <a:endParaRPr sz="1400" kern="1200" spc="-5" dirty="0">
                        <a:solidFill>
                          <a:schemeClr val="bg1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119539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marR="0" lvl="0" indent="0" algn="ctr" defTabSz="685874" rtl="0" eaLnBrk="1" fontAlgn="auto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200" spc="-5" noProof="0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10%</a:t>
                      </a:r>
                      <a:endParaRPr lang="zh-TW" altLang="en-US" sz="1400" kern="1200" spc="-5" noProof="0" dirty="0">
                        <a:solidFill>
                          <a:schemeClr val="bg1"/>
                        </a:solidFill>
                        <a:latin typeface="Arial MT"/>
                        <a:ea typeface="+mn-ea"/>
                        <a:cs typeface="Arial"/>
                      </a:endParaRPr>
                    </a:p>
                  </a:txBody>
                  <a:tcPr marL="0" marR="0" marT="595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572906"/>
                  </a:ext>
                </a:extLst>
              </a:tr>
              <a:tr h="103606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 MT"/>
                        </a:rPr>
                        <a:t>Individual Income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 MT"/>
                        </a:rPr>
                        <a:t>(Depending on staying days in taxable year )</a:t>
                      </a:r>
                      <a:endParaRPr sz="1400" kern="1200" spc="-5" dirty="0">
                        <a:solidFill>
                          <a:schemeClr val="bg1"/>
                        </a:solidFill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30004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ctr" defTabSz="685874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en-US"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0~40</a:t>
                      </a:r>
                      <a:r>
                        <a:rPr sz="1400" kern="1200" spc="-5" dirty="0">
                          <a:solidFill>
                            <a:schemeClr val="bg1"/>
                          </a:solidFill>
                          <a:latin typeface="Arial MT"/>
                          <a:ea typeface="+mn-ea"/>
                          <a:cs typeface="Arial"/>
                        </a:rPr>
                        <a:t>%</a:t>
                      </a:r>
                    </a:p>
                  </a:txBody>
                  <a:tcPr marL="0" marR="0" marT="7334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object 2">
            <a:extLst>
              <a:ext uri="{FF2B5EF4-FFF2-40B4-BE49-F238E27FC236}">
                <a16:creationId xmlns:a16="http://schemas.microsoft.com/office/drawing/2014/main" id="{CEC6BCD1-46FE-C9DB-A43E-6F9553EBB6DC}"/>
              </a:ext>
            </a:extLst>
          </p:cNvPr>
          <p:cNvSpPr/>
          <p:nvPr/>
        </p:nvSpPr>
        <p:spPr>
          <a:xfrm>
            <a:off x="1650199" y="106046"/>
            <a:ext cx="2880000" cy="6030350"/>
          </a:xfrm>
          <a:custGeom>
            <a:avLst/>
            <a:gdLst/>
            <a:ahLst/>
            <a:cxnLst/>
            <a:rect l="l" t="t" r="r" b="b"/>
            <a:pathLst>
              <a:path w="4643755" h="6858000">
                <a:moveTo>
                  <a:pt x="0" y="6858000"/>
                </a:moveTo>
                <a:lnTo>
                  <a:pt x="4643628" y="6858000"/>
                </a:lnTo>
                <a:lnTo>
                  <a:pt x="464362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C2A52"/>
          </a:solidFill>
        </p:spPr>
        <p:txBody>
          <a:bodyPr wrap="square" lIns="180000" tIns="180000" rIns="0" bIns="0" rtlCol="0"/>
          <a:lstStyle/>
          <a:p>
            <a:pPr defTabSz="685800"/>
            <a:r>
              <a:rPr lang="en-US" altLang="zh-TW" sz="3200" b="1" u="sng" spc="-172" dirty="0">
                <a:solidFill>
                  <a:schemeClr val="bg1"/>
                </a:solidFill>
              </a:rPr>
              <a:t>Business Type</a:t>
            </a:r>
          </a:p>
          <a:p>
            <a:pPr defTabSz="685800">
              <a:lnSpc>
                <a:spcPts val="2000"/>
              </a:lnSpc>
            </a:pPr>
            <a:r>
              <a:rPr lang="en-US" altLang="zh-TW" sz="3200" b="1" u="sng" spc="-172" dirty="0">
                <a:solidFill>
                  <a:schemeClr val="bg1"/>
                </a:solidFill>
              </a:rPr>
              <a:t> </a:t>
            </a:r>
            <a:endParaRPr lang="en-US" altLang="zh-TW" sz="3200" b="1" spc="-172" dirty="0">
              <a:solidFill>
                <a:schemeClr val="bg1"/>
              </a:solidFill>
            </a:endParaRPr>
          </a:p>
          <a:p>
            <a:pPr marL="176213" indent="-176213" defTabSz="685800">
              <a:buFont typeface="Arial" panose="020B0604020202020204" pitchFamily="34" charset="0"/>
              <a:buChar char="•"/>
            </a:pPr>
            <a:r>
              <a:rPr lang="en-US" altLang="zh-TW" sz="2400" b="1" i="1" dirty="0">
                <a:solidFill>
                  <a:srgbClr val="FF0000"/>
                </a:solidFill>
                <a:latin typeface="-apple-system"/>
              </a:rPr>
              <a:t>Subsidiary</a:t>
            </a:r>
          </a:p>
          <a:p>
            <a:pPr defTabSz="685800"/>
            <a:r>
              <a:rPr lang="en-US" altLang="zh-TW" sz="1600" dirty="0">
                <a:solidFill>
                  <a:schemeClr val="bg1"/>
                </a:solidFill>
                <a:latin typeface="-apple-system"/>
              </a:rPr>
              <a:t>General trading, sales and manufacturing</a:t>
            </a:r>
            <a:endParaRPr lang="en-US" altLang="zh-TW" sz="1600" b="1" dirty="0">
              <a:solidFill>
                <a:schemeClr val="bg1"/>
              </a:solidFill>
              <a:latin typeface="-apple-system"/>
            </a:endParaRPr>
          </a:p>
          <a:p>
            <a:pPr defTabSz="685800"/>
            <a:endParaRPr lang="en-US" altLang="zh-TW" sz="2000" b="1" dirty="0">
              <a:solidFill>
                <a:schemeClr val="bg1"/>
              </a:solidFill>
              <a:latin typeface="-apple-system"/>
            </a:endParaRPr>
          </a:p>
          <a:p>
            <a:pPr marL="176213" indent="-176213" defTabSz="685800">
              <a:buFont typeface="Arial" panose="020B0604020202020204" pitchFamily="34" charset="0"/>
              <a:buChar char="•"/>
            </a:pPr>
            <a:r>
              <a:rPr lang="en-US" altLang="zh-TW" sz="2400" b="1" i="1" dirty="0">
                <a:solidFill>
                  <a:schemeClr val="bg1"/>
                </a:solidFill>
                <a:latin typeface="-apple-system"/>
              </a:rPr>
              <a:t>Branch Office</a:t>
            </a:r>
          </a:p>
          <a:p>
            <a:pPr defTabSz="685800"/>
            <a:r>
              <a:rPr lang="en-US" altLang="zh-TW" sz="1600" dirty="0">
                <a:solidFill>
                  <a:schemeClr val="bg1"/>
                </a:solidFill>
                <a:latin typeface="-apple-system"/>
              </a:rPr>
              <a:t>General trading, domestic sales and manufacturing</a:t>
            </a:r>
          </a:p>
          <a:p>
            <a:pPr defTabSz="685800"/>
            <a:endParaRPr lang="en-US" altLang="zh-TW" sz="2000" b="1" dirty="0">
              <a:solidFill>
                <a:schemeClr val="bg1"/>
              </a:solidFill>
              <a:latin typeface="-apple-system"/>
            </a:endParaRPr>
          </a:p>
          <a:p>
            <a:pPr marL="176213" indent="-176213" defTabSz="685800">
              <a:buFont typeface="Arial" panose="020B0604020202020204" pitchFamily="34" charset="0"/>
              <a:buChar char="•"/>
            </a:pPr>
            <a:r>
              <a:rPr lang="en-US" altLang="zh-TW" sz="2400" b="1" i="1" dirty="0">
                <a:solidFill>
                  <a:schemeClr val="bg1"/>
                </a:solidFill>
                <a:latin typeface="-apple-system"/>
              </a:rPr>
              <a:t>Representative Office</a:t>
            </a:r>
          </a:p>
          <a:p>
            <a:pPr defTabSz="685800"/>
            <a:r>
              <a:rPr lang="en-US" altLang="zh-TW" sz="1600" dirty="0">
                <a:solidFill>
                  <a:schemeClr val="bg1"/>
                </a:solidFill>
                <a:latin typeface="-apple-system"/>
              </a:rPr>
              <a:t>Legal acts and liaison activities</a:t>
            </a:r>
            <a:endParaRPr lang="en-US" altLang="zh-TW" sz="1600" b="1" dirty="0">
              <a:solidFill>
                <a:schemeClr val="bg1"/>
              </a:solidFill>
              <a:latin typeface="-apple-system"/>
            </a:endParaRPr>
          </a:p>
          <a:p>
            <a:pPr defTabSz="685800"/>
            <a:endParaRPr lang="en-US" altLang="zh-TW" sz="3200" b="1" spc="-172" dirty="0">
              <a:solidFill>
                <a:schemeClr val="bg1"/>
              </a:solidFill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B86C9065-9524-34C9-A0FC-7550F3F7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409" y="6194568"/>
            <a:ext cx="659311" cy="6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字方塊 15">
            <a:extLst>
              <a:ext uri="{FF2B5EF4-FFF2-40B4-BE49-F238E27FC236}">
                <a16:creationId xmlns:a16="http://schemas.microsoft.com/office/drawing/2014/main" id="{D4756C9E-0161-B29E-B09E-3417AF2AB6E6}"/>
              </a:ext>
            </a:extLst>
          </p:cNvPr>
          <p:cNvSpPr txBox="1"/>
          <p:nvPr/>
        </p:nvSpPr>
        <p:spPr>
          <a:xfrm>
            <a:off x="7485482" y="6256166"/>
            <a:ext cx="24419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TW" sz="1100" i="1" dirty="0">
                <a:solidFill>
                  <a:srgbClr val="1C2A5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Details</a:t>
            </a:r>
          </a:p>
          <a:p>
            <a:pPr algn="r"/>
            <a:r>
              <a:rPr lang="en-US" altLang="zh-TW" sz="1100" i="1" dirty="0">
                <a:solidFill>
                  <a:srgbClr val="1C2A5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Workforce Development Agency</a:t>
            </a:r>
            <a:endParaRPr lang="zh-TW" altLang="en-US" sz="1100" i="1" dirty="0">
              <a:solidFill>
                <a:srgbClr val="1C2A52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14B09C7-6017-7B4A-0AA4-FA1A5044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38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A32F163E-1D92-99B3-E9A6-6408CF4377EE}"/>
              </a:ext>
            </a:extLst>
          </p:cNvPr>
          <p:cNvSpPr txBox="1">
            <a:spLocks/>
          </p:cNvSpPr>
          <p:nvPr/>
        </p:nvSpPr>
        <p:spPr>
          <a:xfrm>
            <a:off x="1723771" y="194107"/>
            <a:ext cx="9048263" cy="85032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>
                <a:solidFill>
                  <a:prstClr val="black"/>
                </a:solidFill>
                <a:latin typeface="Calibri"/>
                <a:ea typeface="Microsoft YaHei" panose="020B0503020204020204" pitchFamily="34" charset="-122"/>
              </a:rPr>
              <a:t>Taiwan Gold Card</a:t>
            </a:r>
            <a:endParaRPr lang="en-US" sz="4000" b="1" dirty="0">
              <a:solidFill>
                <a:srgbClr val="000000"/>
              </a:solidFill>
              <a:latin typeface="Calibri"/>
              <a:ea typeface="Microsoft YaHei" panose="020B0503020204020204" pitchFamily="34" charset="-122"/>
              <a:cs typeface="Century Goth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534E9C-4C3A-222C-6E57-2B972D0B4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180" y="1691643"/>
            <a:ext cx="8890589" cy="163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6750A484-1D5D-03D3-A27B-F2B39B8AB402}"/>
              </a:ext>
            </a:extLst>
          </p:cNvPr>
          <p:cNvGrpSpPr/>
          <p:nvPr/>
        </p:nvGrpSpPr>
        <p:grpSpPr>
          <a:xfrm>
            <a:off x="1860660" y="3552469"/>
            <a:ext cx="8605109" cy="3138679"/>
            <a:chOff x="336656" y="1916637"/>
            <a:chExt cx="8605109" cy="3138679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0915E119-ED13-E716-F415-9648936192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6" y="1916637"/>
              <a:ext cx="4264558" cy="2781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97DCC2D5-E9F1-57FB-ED51-23C6EAE71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8808" y="2339846"/>
              <a:ext cx="2715470" cy="2715470"/>
            </a:xfrm>
            <a:prstGeom prst="rect">
              <a:avLst/>
            </a:prstGeom>
          </p:spPr>
        </p:pic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DCC73BDB-3409-3FC1-6B25-16DBDFA60E85}"/>
                </a:ext>
              </a:extLst>
            </p:cNvPr>
            <p:cNvSpPr txBox="1"/>
            <p:nvPr/>
          </p:nvSpPr>
          <p:spPr>
            <a:xfrm>
              <a:off x="4911321" y="1924348"/>
              <a:ext cx="4030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rPr>
                <a:t>Online Application</a:t>
              </a:r>
            </a:p>
            <a:p>
              <a:r>
                <a:rPr lang="en-US" altLang="zh-TW" sz="1600" dirty="0">
                  <a:solidFill>
                    <a:prstClr val="black"/>
                  </a:solidFill>
                  <a:latin typeface="Calibri"/>
                  <a:ea typeface="新細明體" panose="02020500000000000000" pitchFamily="18" charset="-120"/>
                </a:rPr>
                <a:t>https://goldcard.nat.gov.tw/en/apply/step-1/#/</a:t>
              </a:r>
              <a:endParaRPr lang="zh-TW" altLang="en-US" sz="1600" dirty="0">
                <a:solidFill>
                  <a:prstClr val="black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F39C14-C20B-0158-CFCF-4B9C88D68CCD}"/>
              </a:ext>
            </a:extLst>
          </p:cNvPr>
          <p:cNvSpPr txBox="1"/>
          <p:nvPr/>
        </p:nvSpPr>
        <p:spPr>
          <a:xfrm>
            <a:off x="1932220" y="814959"/>
            <a:ext cx="8631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b="1" dirty="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 combined open work permit, residence permit and visa for skilled professionals</a:t>
            </a:r>
            <a:endParaRPr lang="zh-TW" altLang="en-US" sz="2400" b="1" dirty="0">
              <a:solidFill>
                <a:srgbClr val="FF0000"/>
              </a:solidFill>
              <a:latin typeface="Calibri"/>
              <a:ea typeface="新細明體" panose="02020500000000000000" pitchFamily="18" charset="-120"/>
            </a:endParaRPr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592E82BF-F909-AF99-24A8-99411997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64"/>
            <a:ext cx="2133600" cy="115416"/>
          </a:xfrm>
        </p:spPr>
        <p:txBody>
          <a:bodyPr/>
          <a:lstStyle/>
          <a:p>
            <a:fld id="{44203AF4-5BF8-4CD7-BB93-E1849A371B09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11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923A897-A148-E623-2C99-AD3BBC06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955" y="5453743"/>
            <a:ext cx="732313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95338"/>
            <a:r>
              <a:rPr lang="en-US" altLang="ja-JP" sz="3200" b="1" i="1" dirty="0">
                <a:solidFill>
                  <a:srgbClr val="1C2A52"/>
                </a:solidFill>
                <a:latin typeface="Calibri"/>
                <a:ea typeface="ＭＳ Ｐゴシック" pitchFamily="34" charset="-128"/>
              </a:rPr>
              <a:t>InvesTaiwan </a:t>
            </a:r>
          </a:p>
          <a:p>
            <a:pPr algn="r" defTabSz="995338"/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Tel</a:t>
            </a:r>
            <a:r>
              <a:rPr lang="ja-JP" altLang="en-US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：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+886-2-2311-2031</a:t>
            </a:r>
            <a:br>
              <a:rPr lang="en-US" altLang="ja-JP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</a:b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8F., No.1, </a:t>
            </a:r>
            <a:r>
              <a:rPr lang="en-US" altLang="ja-JP" dirty="0" err="1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Xiangyang</a:t>
            </a:r>
            <a:r>
              <a:rPr lang="en-US" altLang="ja-JP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 Rd., Zhongzheng Dist., Taipei City 10046, http://investtaiwan.nat.gov.tw</a:t>
            </a:r>
            <a:endParaRPr lang="en-US" altLang="zh-TW" sz="1400" kern="100" dirty="0">
              <a:solidFill>
                <a:prstClr val="black"/>
              </a:solidFill>
              <a:latin typeface="Calibri"/>
              <a:ea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5471DCC-D36A-F9F7-522A-F184FEC67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055" y="4383404"/>
            <a:ext cx="1188735" cy="118873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FB63A08-2972-7F6F-29B1-A6C943DE1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25" y="2009517"/>
            <a:ext cx="7200792" cy="237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2EF7BB-2A6D-B0A9-6CEF-CF0860268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40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AAC3D94-54A9-0A09-1233-B9F7F14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34E2-14F7-2741-8121-EF4D3CDCCBE3}" type="slidenum">
              <a:rPr kumimoji="1" lang="zh-TW" altLang="en-US" smtClean="0"/>
              <a:t>2</a:t>
            </a:fld>
            <a:endParaRPr kumimoji="1" lang="zh-TW" altLang="en-US"/>
          </a:p>
        </p:txBody>
      </p:sp>
      <p:pic>
        <p:nvPicPr>
          <p:cNvPr id="4" name="圖片 3" descr="一張含有 大自然, 夜空, 室外物品 的圖片&#10;&#10;自動產生的描述">
            <a:extLst>
              <a:ext uri="{FF2B5EF4-FFF2-40B4-BE49-F238E27FC236}">
                <a16:creationId xmlns:a16="http://schemas.microsoft.com/office/drawing/2014/main" id="{AF2F87BE-43D7-4552-867F-0CF273DF4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6AA9E9AF-6247-AA1E-CA72-E02862296C9F}"/>
              </a:ext>
            </a:extLst>
          </p:cNvPr>
          <p:cNvGrpSpPr/>
          <p:nvPr/>
        </p:nvGrpSpPr>
        <p:grpSpPr>
          <a:xfrm>
            <a:off x="1969639" y="1788757"/>
            <a:ext cx="8338385" cy="4308224"/>
            <a:chOff x="540228" y="1788757"/>
            <a:chExt cx="8338385" cy="430822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7E29F391-CDE4-C61C-7C60-20913D7F9A40}"/>
                </a:ext>
              </a:extLst>
            </p:cNvPr>
            <p:cNvSpPr txBox="1"/>
            <p:nvPr/>
          </p:nvSpPr>
          <p:spPr>
            <a:xfrm>
              <a:off x="2724806" y="1788757"/>
              <a:ext cx="6153807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1500" dirty="0" err="1">
                  <a:solidFill>
                    <a:schemeClr val="bg1"/>
                  </a:solidFill>
                  <a:latin typeface="Google Sans"/>
                </a:rPr>
                <a:t>ta̍k</a:t>
              </a:r>
              <a:r>
                <a:rPr lang="en-US" altLang="zh-TW" sz="11500" dirty="0">
                  <a:solidFill>
                    <a:schemeClr val="bg1"/>
                  </a:solidFill>
                  <a:latin typeface="Google Sans"/>
                </a:rPr>
                <a:t> </a:t>
              </a:r>
              <a:r>
                <a:rPr lang="en-US" altLang="zh-TW" sz="11500" dirty="0" err="1">
                  <a:solidFill>
                    <a:schemeClr val="bg1"/>
                  </a:solidFill>
                  <a:latin typeface="Google Sans"/>
                </a:rPr>
                <a:t>ke</a:t>
              </a:r>
              <a:r>
                <a:rPr lang="en-US" altLang="zh-TW" sz="11500" dirty="0">
                  <a:solidFill>
                    <a:schemeClr val="bg1"/>
                  </a:solidFill>
                  <a:latin typeface="Google Sans"/>
                </a:rPr>
                <a:t> </a:t>
              </a:r>
              <a:r>
                <a:rPr lang="en-US" altLang="zh-TW" sz="11500" dirty="0" err="1">
                  <a:solidFill>
                    <a:schemeClr val="bg1"/>
                  </a:solidFill>
                  <a:latin typeface="Google Sans"/>
                </a:rPr>
                <a:t>hó</a:t>
              </a:r>
              <a:endParaRPr lang="zh-TW" altLang="en-US" sz="11500" dirty="0">
                <a:solidFill>
                  <a:schemeClr val="bg1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841C8779-0B54-59F6-215C-3C49E171FA1F}"/>
                </a:ext>
              </a:extLst>
            </p:cNvPr>
            <p:cNvSpPr txBox="1"/>
            <p:nvPr/>
          </p:nvSpPr>
          <p:spPr>
            <a:xfrm>
              <a:off x="3166241" y="4234933"/>
              <a:ext cx="2811517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1500" dirty="0" err="1">
                  <a:solidFill>
                    <a:schemeClr val="bg1"/>
                  </a:solidFill>
                  <a:latin typeface="Google Sans"/>
                </a:rPr>
                <a:t>lí</a:t>
              </a:r>
              <a:r>
                <a:rPr lang="en-US" altLang="zh-TW" sz="11500" dirty="0">
                  <a:solidFill>
                    <a:schemeClr val="bg1"/>
                  </a:solidFill>
                  <a:latin typeface="Google Sans"/>
                </a:rPr>
                <a:t> </a:t>
              </a:r>
              <a:r>
                <a:rPr lang="en-US" altLang="zh-TW" sz="11500" dirty="0" err="1">
                  <a:solidFill>
                    <a:schemeClr val="bg1"/>
                  </a:solidFill>
                  <a:latin typeface="Google Sans"/>
                </a:rPr>
                <a:t>hó</a:t>
              </a:r>
              <a:endParaRPr lang="zh-TW" altLang="en-US" sz="11500" dirty="0">
                <a:solidFill>
                  <a:schemeClr val="bg1"/>
                </a:solidFill>
                <a:latin typeface="Google Sans"/>
              </a:endParaRP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72895B9-C4A0-C148-B836-7EDF481A5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9" b="16944"/>
            <a:stretch/>
          </p:blipFill>
          <p:spPr>
            <a:xfrm>
              <a:off x="540228" y="1989000"/>
              <a:ext cx="2184578" cy="1440000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D98809BD-594A-B080-BC5F-7B67F8215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82" t="5312" r="6629" b="6223"/>
            <a:stretch/>
          </p:blipFill>
          <p:spPr>
            <a:xfrm>
              <a:off x="6457950" y="4529223"/>
              <a:ext cx="1046975" cy="1062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67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>
            <a:extLst>
              <a:ext uri="{FF2B5EF4-FFF2-40B4-BE49-F238E27FC236}">
                <a16:creationId xmlns:a16="http://schemas.microsoft.com/office/drawing/2014/main" id="{6BE65269-AF5F-6D71-F5C5-AA170665D9A2}"/>
              </a:ext>
            </a:extLst>
          </p:cNvPr>
          <p:cNvSpPr txBox="1"/>
          <p:nvPr/>
        </p:nvSpPr>
        <p:spPr>
          <a:xfrm>
            <a:off x="2505679" y="4324502"/>
            <a:ext cx="74069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▐"/>
            </a:pPr>
            <a:r>
              <a:rPr lang="en-US" altLang="zh-TW" dirty="0">
                <a:solidFill>
                  <a:srgbClr val="1C2A52"/>
                </a:solidFill>
                <a:latin typeface="arial" panose="020B0604020202020204" pitchFamily="34" charset="0"/>
              </a:rPr>
              <a:t>Taiwanese companies abroad have returned and invested in Taiwan</a:t>
            </a:r>
          </a:p>
          <a:p>
            <a:pPr marL="285750" indent="-285750">
              <a:buFont typeface="arial" panose="020B0604020202020204" pitchFamily="34" charset="0"/>
              <a:buChar char="▐"/>
            </a:pPr>
            <a:endParaRPr lang="en-US" altLang="zh-TW" dirty="0">
              <a:solidFill>
                <a:srgbClr val="1C2A52"/>
              </a:solidFill>
            </a:endParaRPr>
          </a:p>
          <a:p>
            <a:pPr marL="285750" indent="-285750">
              <a:buFont typeface="arial" panose="020B0604020202020204" pitchFamily="34" charset="0"/>
              <a:buChar char="▐"/>
            </a:pPr>
            <a:r>
              <a:rPr lang="en-US" altLang="zh-TW" dirty="0">
                <a:solidFill>
                  <a:srgbClr val="1C2A52"/>
                </a:solidFill>
                <a:latin typeface="arial" panose="020B0604020202020204" pitchFamily="34" charset="0"/>
              </a:rPr>
              <a:t>Supply chain break down</a:t>
            </a:r>
          </a:p>
          <a:p>
            <a:pPr marL="285750" indent="-285750">
              <a:buFont typeface="arial" panose="020B0604020202020204" pitchFamily="34" charset="0"/>
              <a:buChar char="▐"/>
            </a:pPr>
            <a:endParaRPr lang="en-US" altLang="zh-TW" dirty="0">
              <a:solidFill>
                <a:srgbClr val="1C2A5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▐"/>
            </a:pPr>
            <a:r>
              <a:rPr lang="en-US" altLang="zh-TW" dirty="0">
                <a:solidFill>
                  <a:srgbClr val="1C2A52"/>
                </a:solidFill>
                <a:latin typeface="arial" panose="020B0604020202020204" pitchFamily="34" charset="0"/>
              </a:rPr>
              <a:t>Overbooking &amp; Overstocking</a:t>
            </a:r>
            <a:r>
              <a:rPr lang="zh-TW" altLang="en-US" dirty="0">
                <a:solidFill>
                  <a:srgbClr val="1C2A52"/>
                </a:solidFill>
                <a:latin typeface="arial" panose="020B0604020202020204" pitchFamily="34" charset="0"/>
              </a:rPr>
              <a:t> </a:t>
            </a:r>
            <a:endParaRPr lang="en-US" altLang="zh-TW" dirty="0">
              <a:solidFill>
                <a:srgbClr val="1C2A5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▐"/>
            </a:pPr>
            <a:endParaRPr lang="en-US" altLang="zh-TW" dirty="0">
              <a:solidFill>
                <a:srgbClr val="1C2A52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▐"/>
            </a:pPr>
            <a:r>
              <a:rPr lang="en-US" altLang="zh-TW" dirty="0">
                <a:solidFill>
                  <a:srgbClr val="1C2A52"/>
                </a:solidFill>
              </a:rPr>
              <a:t>Inflation</a:t>
            </a:r>
            <a:endParaRPr lang="zh-TW" altLang="en-US" dirty="0">
              <a:solidFill>
                <a:srgbClr val="1C2A52"/>
              </a:solidFill>
            </a:endParaRPr>
          </a:p>
          <a:p>
            <a:pPr marL="285750" indent="-285750">
              <a:buFont typeface="arial" panose="020B0604020202020204" pitchFamily="34" charset="0"/>
              <a:buChar char="▐"/>
            </a:pPr>
            <a:endParaRPr lang="zh-TW" altLang="en-US" dirty="0">
              <a:solidFill>
                <a:srgbClr val="1C2A52"/>
              </a:solidFill>
            </a:endParaRPr>
          </a:p>
        </p:txBody>
      </p:sp>
      <p:graphicFrame>
        <p:nvGraphicFramePr>
          <p:cNvPr id="65" name="圖表 64">
            <a:extLst>
              <a:ext uri="{FF2B5EF4-FFF2-40B4-BE49-F238E27FC236}">
                <a16:creationId xmlns:a16="http://schemas.microsoft.com/office/drawing/2014/main" id="{9D8E7764-FA34-ADAB-8BD8-2D09D95437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159074"/>
              </p:ext>
            </p:extLst>
          </p:nvPr>
        </p:nvGraphicFramePr>
        <p:xfrm>
          <a:off x="2034535" y="455996"/>
          <a:ext cx="8372672" cy="3653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0" name="標題 2">
            <a:extLst>
              <a:ext uri="{FF2B5EF4-FFF2-40B4-BE49-F238E27FC236}">
                <a16:creationId xmlns:a16="http://schemas.microsoft.com/office/drawing/2014/main" id="{C32B30D8-2ADB-0D9F-D383-63B95F87F214}"/>
              </a:ext>
            </a:extLst>
          </p:cNvPr>
          <p:cNvSpPr txBox="1">
            <a:spLocks/>
          </p:cNvSpPr>
          <p:nvPr/>
        </p:nvSpPr>
        <p:spPr>
          <a:xfrm>
            <a:off x="1778645" y="175298"/>
            <a:ext cx="8884455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</a:rPr>
              <a:t>The Only Constant in Life is Change</a:t>
            </a:r>
            <a:endParaRPr lang="en-US" sz="4000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8050DFC-EDB0-283A-CB2E-B3B5F958D904}"/>
              </a:ext>
            </a:extLst>
          </p:cNvPr>
          <p:cNvSpPr txBox="1"/>
          <p:nvPr/>
        </p:nvSpPr>
        <p:spPr>
          <a:xfrm>
            <a:off x="2034535" y="1032337"/>
            <a:ext cx="38478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1C2A52"/>
                </a:solidFill>
              </a:rPr>
              <a:t>&lt; </a:t>
            </a:r>
            <a:r>
              <a:rPr lang="zh-TW" altLang="en-US" sz="2000" dirty="0">
                <a:solidFill>
                  <a:srgbClr val="1C2A52"/>
                </a:solidFill>
              </a:rPr>
              <a:t>Taiwan Economic Growth Rate </a:t>
            </a:r>
            <a:r>
              <a:rPr lang="en-US" altLang="zh-TW" sz="2000" dirty="0">
                <a:solidFill>
                  <a:srgbClr val="1C2A52"/>
                </a:solidFill>
              </a:rPr>
              <a:t>&gt;</a:t>
            </a:r>
            <a:endParaRPr lang="zh-TW" altLang="en-US" sz="2000" dirty="0">
              <a:solidFill>
                <a:srgbClr val="1C2A5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0B56A6-90C0-3764-9F59-630C73276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547" y="2746078"/>
            <a:ext cx="451407" cy="4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F530E0-5808-CE83-2E7C-DEC2447AA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37" y="2168517"/>
            <a:ext cx="447261" cy="4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B337A06-D99F-4027-2C45-EAC36D2DB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32" y="2453600"/>
            <a:ext cx="447261" cy="4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C480BB-98AB-1036-0C68-1A2A3ACF45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30"/>
          <a:stretch/>
        </p:blipFill>
        <p:spPr bwMode="auto">
          <a:xfrm>
            <a:off x="3107863" y="2802040"/>
            <a:ext cx="926685" cy="81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7374240A-FB03-0CBA-2847-C5C4AEE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92" y="3045574"/>
            <a:ext cx="704516" cy="63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F87CDF83-40F1-E322-56E7-853C2FEF8884}"/>
              </a:ext>
            </a:extLst>
          </p:cNvPr>
          <p:cNvGrpSpPr/>
          <p:nvPr/>
        </p:nvGrpSpPr>
        <p:grpSpPr>
          <a:xfrm>
            <a:off x="8502869" y="5092196"/>
            <a:ext cx="1409774" cy="1260000"/>
            <a:chOff x="6264166" y="5039644"/>
            <a:chExt cx="1409774" cy="1260000"/>
          </a:xfrm>
        </p:grpSpPr>
        <p:sp>
          <p:nvSpPr>
            <p:cNvPr id="11" name="箭號: 圓形 10">
              <a:extLst>
                <a:ext uri="{FF2B5EF4-FFF2-40B4-BE49-F238E27FC236}">
                  <a16:creationId xmlns:a16="http://schemas.microsoft.com/office/drawing/2014/main" id="{6F517ACD-FFF6-EFBA-9C7B-18FA5181D58D}"/>
                </a:ext>
              </a:extLst>
            </p:cNvPr>
            <p:cNvSpPr/>
            <p:nvPr/>
          </p:nvSpPr>
          <p:spPr>
            <a:xfrm rot="21080595">
              <a:off x="6264166" y="5039644"/>
              <a:ext cx="1260000" cy="12600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3590583"/>
                <a:gd name="adj5" fmla="val 16368"/>
              </a:avLst>
            </a:prstGeom>
            <a:solidFill>
              <a:srgbClr val="1C2A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41D5267-B171-C3DA-888E-66A064B0F82C}"/>
                </a:ext>
              </a:extLst>
            </p:cNvPr>
            <p:cNvSpPr txBox="1"/>
            <p:nvPr/>
          </p:nvSpPr>
          <p:spPr>
            <a:xfrm>
              <a:off x="6596722" y="5476358"/>
              <a:ext cx="10772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b="1" i="1" dirty="0">
                  <a:solidFill>
                    <a:srgbClr val="1C2A52"/>
                  </a:solidFill>
                </a:rPr>
                <a:t>RESET</a:t>
              </a:r>
              <a:endParaRPr lang="zh-TW" altLang="en-US" sz="2800" b="1" i="1" dirty="0">
                <a:solidFill>
                  <a:srgbClr val="1C2A52"/>
                </a:solidFill>
              </a:endParaRPr>
            </a:p>
          </p:txBody>
        </p:sp>
      </p:grp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F794308-D81E-DCC3-EE26-D6CDCB52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0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手繪多邊形: 圖案 74">
            <a:extLst>
              <a:ext uri="{FF2B5EF4-FFF2-40B4-BE49-F238E27FC236}">
                <a16:creationId xmlns:a16="http://schemas.microsoft.com/office/drawing/2014/main" id="{58967317-648C-6916-1CF0-A80B18806D5B}"/>
              </a:ext>
            </a:extLst>
          </p:cNvPr>
          <p:cNvSpPr/>
          <p:nvPr/>
        </p:nvSpPr>
        <p:spPr>
          <a:xfrm>
            <a:off x="4335592" y="764708"/>
            <a:ext cx="4184983" cy="5191689"/>
          </a:xfrm>
          <a:custGeom>
            <a:avLst/>
            <a:gdLst>
              <a:gd name="connsiteX0" fmla="*/ 65314 w 5010539"/>
              <a:gd name="connsiteY0" fmla="*/ 1679510 h 5225143"/>
              <a:gd name="connsiteX1" fmla="*/ 5010539 w 5010539"/>
              <a:gd name="connsiteY1" fmla="*/ 0 h 5225143"/>
              <a:gd name="connsiteX2" fmla="*/ 3890865 w 5010539"/>
              <a:gd name="connsiteY2" fmla="*/ 5225143 h 5225143"/>
              <a:gd name="connsiteX3" fmla="*/ 0 w 5010539"/>
              <a:gd name="connsiteY3" fmla="*/ 1875453 h 5225143"/>
              <a:gd name="connsiteX4" fmla="*/ 65314 w 5010539"/>
              <a:gd name="connsiteY4" fmla="*/ 1679510 h 5225143"/>
              <a:gd name="connsiteX0" fmla="*/ 65314 w 5010539"/>
              <a:gd name="connsiteY0" fmla="*/ 1679510 h 5191689"/>
              <a:gd name="connsiteX1" fmla="*/ 5010539 w 5010539"/>
              <a:gd name="connsiteY1" fmla="*/ 0 h 5191689"/>
              <a:gd name="connsiteX2" fmla="*/ 3677250 w 5010539"/>
              <a:gd name="connsiteY2" fmla="*/ 5191689 h 5191689"/>
              <a:gd name="connsiteX3" fmla="*/ 0 w 5010539"/>
              <a:gd name="connsiteY3" fmla="*/ 1875453 h 5191689"/>
              <a:gd name="connsiteX4" fmla="*/ 65314 w 5010539"/>
              <a:gd name="connsiteY4" fmla="*/ 1679510 h 5191689"/>
              <a:gd name="connsiteX0" fmla="*/ 65314 w 5010539"/>
              <a:gd name="connsiteY0" fmla="*/ 1679510 h 5191689"/>
              <a:gd name="connsiteX1" fmla="*/ 5010539 w 5010539"/>
              <a:gd name="connsiteY1" fmla="*/ 0 h 5191689"/>
              <a:gd name="connsiteX2" fmla="*/ 3677250 w 5010539"/>
              <a:gd name="connsiteY2" fmla="*/ 5191689 h 5191689"/>
              <a:gd name="connsiteX3" fmla="*/ 0 w 5010539"/>
              <a:gd name="connsiteY3" fmla="*/ 1875453 h 5191689"/>
              <a:gd name="connsiteX4" fmla="*/ 74940 w 5010539"/>
              <a:gd name="connsiteY4" fmla="*/ 1776769 h 5191689"/>
              <a:gd name="connsiteX5" fmla="*/ 65314 w 5010539"/>
              <a:gd name="connsiteY5" fmla="*/ 1679510 h 5191689"/>
              <a:gd name="connsiteX0" fmla="*/ 65314 w 5010539"/>
              <a:gd name="connsiteY0" fmla="*/ 1679510 h 5191689"/>
              <a:gd name="connsiteX1" fmla="*/ 5010539 w 5010539"/>
              <a:gd name="connsiteY1" fmla="*/ 0 h 5191689"/>
              <a:gd name="connsiteX2" fmla="*/ 3677250 w 5010539"/>
              <a:gd name="connsiteY2" fmla="*/ 5191689 h 5191689"/>
              <a:gd name="connsiteX3" fmla="*/ 0 w 5010539"/>
              <a:gd name="connsiteY3" fmla="*/ 1875453 h 5191689"/>
              <a:gd name="connsiteX4" fmla="*/ 101550 w 5010539"/>
              <a:gd name="connsiteY4" fmla="*/ 1773594 h 5191689"/>
              <a:gd name="connsiteX5" fmla="*/ 65314 w 5010539"/>
              <a:gd name="connsiteY5" fmla="*/ 1679510 h 5191689"/>
              <a:gd name="connsiteX0" fmla="*/ 65314 w 5010539"/>
              <a:gd name="connsiteY0" fmla="*/ 1679510 h 5191689"/>
              <a:gd name="connsiteX1" fmla="*/ 5010539 w 5010539"/>
              <a:gd name="connsiteY1" fmla="*/ 0 h 5191689"/>
              <a:gd name="connsiteX2" fmla="*/ 3677250 w 5010539"/>
              <a:gd name="connsiteY2" fmla="*/ 5191689 h 5191689"/>
              <a:gd name="connsiteX3" fmla="*/ 0 w 5010539"/>
              <a:gd name="connsiteY3" fmla="*/ 1875453 h 5191689"/>
              <a:gd name="connsiteX4" fmla="*/ 86344 w 5010539"/>
              <a:gd name="connsiteY4" fmla="*/ 1770419 h 5191689"/>
              <a:gd name="connsiteX5" fmla="*/ 65314 w 5010539"/>
              <a:gd name="connsiteY5" fmla="*/ 1679510 h 519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0539" h="5191689">
                <a:moveTo>
                  <a:pt x="65314" y="1679510"/>
                </a:moveTo>
                <a:lnTo>
                  <a:pt x="5010539" y="0"/>
                </a:lnTo>
                <a:lnTo>
                  <a:pt x="3677250" y="5191689"/>
                </a:lnTo>
                <a:lnTo>
                  <a:pt x="0" y="1875453"/>
                </a:lnTo>
                <a:cubicBezTo>
                  <a:pt x="9775" y="1841500"/>
                  <a:pt x="76569" y="1804372"/>
                  <a:pt x="86344" y="1770419"/>
                </a:cubicBezTo>
                <a:lnTo>
                  <a:pt x="65314" y="167951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65000"/>
                  <a:alpha val="56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pic>
        <p:nvPicPr>
          <p:cNvPr id="78" name="圖片 77">
            <a:extLst>
              <a:ext uri="{FF2B5EF4-FFF2-40B4-BE49-F238E27FC236}">
                <a16:creationId xmlns:a16="http://schemas.microsoft.com/office/drawing/2014/main" id="{96141C29-1B04-18AD-9AF4-7FD0F7E85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874" y="1244330"/>
            <a:ext cx="2845397" cy="4402947"/>
          </a:xfrm>
          <a:prstGeom prst="rect">
            <a:avLst/>
          </a:prstGeom>
        </p:spPr>
      </p:pic>
      <p:graphicFrame>
        <p:nvGraphicFramePr>
          <p:cNvPr id="70" name="表格 69">
            <a:extLst>
              <a:ext uri="{FF2B5EF4-FFF2-40B4-BE49-F238E27FC236}">
                <a16:creationId xmlns:a16="http://schemas.microsoft.com/office/drawing/2014/main" id="{E1149A59-863C-D9A2-A38D-0A119ED75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661751"/>
              </p:ext>
            </p:extLst>
          </p:nvPr>
        </p:nvGraphicFramePr>
        <p:xfrm>
          <a:off x="7780016" y="3598558"/>
          <a:ext cx="2793574" cy="25855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74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6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</a:rPr>
                        <a:t>Land Area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/>
                        <a:t>36,200</a:t>
                      </a:r>
                      <a:r>
                        <a:rPr lang="en-US" altLang="zh-TW" sz="1400" b="0" kern="1200" dirty="0">
                          <a:effectLst/>
                        </a:rPr>
                        <a:t>km²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marL="0" algn="l" defTabSz="685874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Population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74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23.55 million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marL="0" algn="l" defTabSz="685874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Language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685874" rtl="0" eaLnBrk="1" latinLnBrk="0" hangingPunct="1"/>
                      <a:r>
                        <a:rPr lang="en-US" altLang="zh-TW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Traditional Chinese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9762903"/>
                  </a:ext>
                </a:extLst>
              </a:tr>
              <a:tr h="3046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/>
                        <a:t>Currency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0" kern="1200" dirty="0"/>
                        <a:t>NTD</a:t>
                      </a:r>
                      <a:endParaRPr lang="en-US" altLang="zh-TW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5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/>
                        <a:t>GDP/</a:t>
                      </a:r>
                      <a:r>
                        <a:rPr lang="en-US" altLang="zh-TW" sz="1400" b="0" kern="1200" dirty="0">
                          <a:effectLst/>
                        </a:rPr>
                        <a:t>USD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</a:rPr>
                        <a:t>828.66 B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7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/>
                        <a:t>GDP per Capita/</a:t>
                      </a:r>
                      <a:r>
                        <a:rPr lang="en-US" altLang="zh-TW" sz="1400" b="0" kern="1200" dirty="0">
                          <a:effectLst/>
                        </a:rPr>
                        <a:t>USD</a:t>
                      </a:r>
                      <a:endParaRPr lang="en-US" altLang="zh-TW" sz="14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0" kern="1200" dirty="0">
                          <a:solidFill>
                            <a:schemeClr val="dk1"/>
                          </a:solidFill>
                          <a:effectLst/>
                        </a:rPr>
                        <a:t>35,510</a:t>
                      </a:r>
                      <a:endParaRPr lang="zh-TW" altLang="en-US" sz="14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78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</a:rPr>
                        <a:t>Economic</a:t>
                      </a:r>
                    </a:p>
                    <a:p>
                      <a:pPr algn="ctr"/>
                      <a:r>
                        <a:rPr lang="en-US" altLang="zh-TW" sz="1400" b="0" dirty="0">
                          <a:solidFill>
                            <a:schemeClr val="tx1"/>
                          </a:solidFill>
                        </a:rPr>
                        <a:t>Growth/2022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400" b="0" dirty="0">
                          <a:solidFill>
                            <a:schemeClr val="tx1"/>
                          </a:solidFill>
                        </a:rPr>
                        <a:t>2.45%</a:t>
                      </a:r>
                      <a:endParaRPr lang="zh-TW" altLang="en-US" sz="14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圖片 1">
            <a:extLst>
              <a:ext uri="{FF2B5EF4-FFF2-40B4-BE49-F238E27FC236}">
                <a16:creationId xmlns:a16="http://schemas.microsoft.com/office/drawing/2014/main" id="{E6A9D92C-E1D1-49D3-1982-D201EE3251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" r="97001">
                        <a14:foregroundMark x1="42654" y1="55176" x2="42654" y2="55176"/>
                        <a14:foregroundMark x1="51574" y1="53027" x2="51574" y2="53027"/>
                        <a14:foregroundMark x1="75187" y1="57617" x2="75187" y2="57617"/>
                        <a14:foregroundMark x1="75187" y1="78125" x2="75187" y2="78125"/>
                        <a14:foregroundMark x1="79235" y1="97754" x2="79235" y2="97754"/>
                        <a14:foregroundMark x1="82909" y1="58691" x2="82909" y2="58691"/>
                        <a14:foregroundMark x1="58096" y1="28711" x2="58096" y2="28711"/>
                        <a14:foregroundMark x1="73163" y1="16309" x2="73163" y2="16309"/>
                        <a14:foregroundMark x1="76687" y1="7324" x2="76687" y2="7324"/>
                        <a14:foregroundMark x1="75862" y1="2344" x2="75862" y2="2344"/>
                        <a14:foregroundMark x1="57946" y1="56055" x2="57946" y2="56055"/>
                        <a14:foregroundMark x1="63793" y1="52148" x2="63793" y2="52148"/>
                        <a14:foregroundMark x1="64993" y1="56445" x2="64993" y2="56445"/>
                        <a14:foregroundMark x1="61244" y1="45801" x2="61244" y2="45801"/>
                        <a14:foregroundMark x1="61619" y1="41895" x2="61619" y2="41895"/>
                        <a14:foregroundMark x1="56072" y1="43164" x2="56072" y2="43164"/>
                        <a14:foregroundMark x1="57946" y1="40527" x2="57946" y2="40527"/>
                        <a14:foregroundMark x1="25862" y1="46484" x2="25862" y2="46484"/>
                        <a14:foregroundMark x1="1574" y1="32227" x2="1574" y2="32227"/>
                        <a14:foregroundMark x1="86807" y1="59570" x2="86807" y2="59570"/>
                        <a14:backgroundMark x1="14318" y1="52539" x2="14318" y2="52539"/>
                        <a14:backgroundMark x1="77586" y1="38574" x2="77586" y2="38574"/>
                        <a14:backgroundMark x1="63943" y1="93457" x2="63943" y2="93457"/>
                        <a14:backgroundMark x1="53073" y1="67188" x2="53073" y2="67188"/>
                        <a14:backgroundMark x1="67166" y1="61328" x2="67166" y2="61328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31000" contras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968" r="14707"/>
          <a:stretch/>
        </p:blipFill>
        <p:spPr>
          <a:xfrm>
            <a:off x="1903883" y="946059"/>
            <a:ext cx="4477640" cy="5604673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C01E50F-27D8-CD9E-F812-0781F0BDCCF7}"/>
              </a:ext>
            </a:extLst>
          </p:cNvPr>
          <p:cNvSpPr/>
          <p:nvPr/>
        </p:nvSpPr>
        <p:spPr>
          <a:xfrm>
            <a:off x="2364140" y="2945027"/>
            <a:ext cx="3845063" cy="3845063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F6C1A4BF-45FA-1AB0-0F44-9A73EB55F7C2}"/>
              </a:ext>
            </a:extLst>
          </p:cNvPr>
          <p:cNvSpPr/>
          <p:nvPr/>
        </p:nvSpPr>
        <p:spPr>
          <a:xfrm>
            <a:off x="4624184" y="1797086"/>
            <a:ext cx="112121" cy="1121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A0B264FE-9C14-652C-F777-1B47E284A67D}"/>
              </a:ext>
            </a:extLst>
          </p:cNvPr>
          <p:cNvSpPr/>
          <p:nvPr/>
        </p:nvSpPr>
        <p:spPr>
          <a:xfrm>
            <a:off x="5367786" y="1979899"/>
            <a:ext cx="112121" cy="1121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C084E4-22D2-6B7F-F83B-8384F1B9DB31}"/>
              </a:ext>
            </a:extLst>
          </p:cNvPr>
          <p:cNvSpPr txBox="1"/>
          <p:nvPr/>
        </p:nvSpPr>
        <p:spPr>
          <a:xfrm>
            <a:off x="5207017" y="1570394"/>
            <a:ext cx="428002" cy="4001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Japan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Tokyo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CD177F07-D6D9-0B9B-3396-CF4BDD99AFFE}"/>
              </a:ext>
            </a:extLst>
          </p:cNvPr>
          <p:cNvSpPr/>
          <p:nvPr/>
        </p:nvSpPr>
        <p:spPr>
          <a:xfrm>
            <a:off x="3863876" y="2654267"/>
            <a:ext cx="112121" cy="1121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B44E175-9CBC-243F-562D-0C2146064322}"/>
              </a:ext>
            </a:extLst>
          </p:cNvPr>
          <p:cNvSpPr txBox="1"/>
          <p:nvPr/>
        </p:nvSpPr>
        <p:spPr>
          <a:xfrm>
            <a:off x="3513288" y="2451507"/>
            <a:ext cx="696408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Hong Kong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54456B58-1553-3353-BD82-42F5481DF389}"/>
              </a:ext>
            </a:extLst>
          </p:cNvPr>
          <p:cNvSpPr/>
          <p:nvPr/>
        </p:nvSpPr>
        <p:spPr>
          <a:xfrm>
            <a:off x="4285542" y="3086976"/>
            <a:ext cx="112121" cy="1121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758131F-91E8-A10D-5F32-CF6315CA7F11}"/>
              </a:ext>
            </a:extLst>
          </p:cNvPr>
          <p:cNvSpPr txBox="1"/>
          <p:nvPr/>
        </p:nvSpPr>
        <p:spPr>
          <a:xfrm>
            <a:off x="3936858" y="3233092"/>
            <a:ext cx="822341" cy="4001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Philippines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Manila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33104903-CE95-3C84-DF84-4D2D52F9370B}"/>
              </a:ext>
            </a:extLst>
          </p:cNvPr>
          <p:cNvSpPr/>
          <p:nvPr/>
        </p:nvSpPr>
        <p:spPr>
          <a:xfrm>
            <a:off x="3295868" y="3782883"/>
            <a:ext cx="112121" cy="1121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6FD8CE18-5C4A-2089-48F7-7E6D58DAB34B}"/>
              </a:ext>
            </a:extLst>
          </p:cNvPr>
          <p:cNvSpPr txBox="1"/>
          <p:nvPr/>
        </p:nvSpPr>
        <p:spPr>
          <a:xfrm>
            <a:off x="3032012" y="3896260"/>
            <a:ext cx="636841" cy="184666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Singapore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7064C64-07A8-E20A-DDE2-F6FCAC440DEA}"/>
              </a:ext>
            </a:extLst>
          </p:cNvPr>
          <p:cNvGrpSpPr/>
          <p:nvPr/>
        </p:nvGrpSpPr>
        <p:grpSpPr>
          <a:xfrm>
            <a:off x="2780596" y="4068633"/>
            <a:ext cx="966669" cy="217215"/>
            <a:chOff x="1124135" y="4149579"/>
            <a:chExt cx="966668" cy="217215"/>
          </a:xfrm>
        </p:grpSpPr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1168E1FA-35F4-F875-BFEB-DA0DCBB85189}"/>
                </a:ext>
              </a:extLst>
            </p:cNvPr>
            <p:cNvGrpSpPr/>
            <p:nvPr/>
          </p:nvGrpSpPr>
          <p:grpSpPr>
            <a:xfrm>
              <a:off x="1124135" y="4149579"/>
              <a:ext cx="217215" cy="217215"/>
              <a:chOff x="1071985" y="3926068"/>
              <a:chExt cx="469402" cy="469402"/>
            </a:xfrm>
          </p:grpSpPr>
          <p:sp>
            <p:nvSpPr>
              <p:cNvPr id="20" name="橢圓 19">
                <a:extLst>
                  <a:ext uri="{FF2B5EF4-FFF2-40B4-BE49-F238E27FC236}">
                    <a16:creationId xmlns:a16="http://schemas.microsoft.com/office/drawing/2014/main" id="{61217C7D-BD76-BD6F-656E-2D5B538D99E6}"/>
                  </a:ext>
                </a:extLst>
              </p:cNvPr>
              <p:cNvSpPr/>
              <p:nvPr/>
            </p:nvSpPr>
            <p:spPr>
              <a:xfrm>
                <a:off x="1071985" y="3926068"/>
                <a:ext cx="469402" cy="469402"/>
              </a:xfrm>
              <a:prstGeom prst="ellipse">
                <a:avLst/>
              </a:prstGeom>
              <a:solidFill>
                <a:srgbClr val="F79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21" name="圖片 20">
                <a:extLst>
                  <a:ext uri="{FF2B5EF4-FFF2-40B4-BE49-F238E27FC236}">
                    <a16:creationId xmlns:a16="http://schemas.microsoft.com/office/drawing/2014/main" id="{CD6214C3-B1A3-B839-5575-24B77E5E06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655" y="4007637"/>
                <a:ext cx="306264" cy="306264"/>
              </a:xfrm>
              <a:prstGeom prst="rect">
                <a:avLst/>
              </a:prstGeom>
            </p:spPr>
          </p:pic>
        </p:grp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F2D96BBC-F11E-01B2-EB7B-4468A5BDF76E}"/>
                </a:ext>
              </a:extLst>
            </p:cNvPr>
            <p:cNvSpPr txBox="1"/>
            <p:nvPr/>
          </p:nvSpPr>
          <p:spPr>
            <a:xfrm>
              <a:off x="1414593" y="4172077"/>
              <a:ext cx="67621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4:55</a:t>
              </a:r>
              <a:r>
                <a:rPr lang="zh-TW" altLang="en-US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 </a:t>
              </a: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hours</a:t>
              </a: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D61AD29-161E-B284-9DD0-0C943152D126}"/>
              </a:ext>
            </a:extLst>
          </p:cNvPr>
          <p:cNvGrpSpPr/>
          <p:nvPr/>
        </p:nvGrpSpPr>
        <p:grpSpPr>
          <a:xfrm>
            <a:off x="3858750" y="3580338"/>
            <a:ext cx="977418" cy="217215"/>
            <a:chOff x="1124135" y="4149579"/>
            <a:chExt cx="977418" cy="217215"/>
          </a:xfrm>
        </p:grpSpPr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01BDDF85-7731-9500-3BEF-9F519624E37C}"/>
                </a:ext>
              </a:extLst>
            </p:cNvPr>
            <p:cNvGrpSpPr/>
            <p:nvPr/>
          </p:nvGrpSpPr>
          <p:grpSpPr>
            <a:xfrm>
              <a:off x="1124135" y="4149579"/>
              <a:ext cx="217215" cy="217215"/>
              <a:chOff x="1071985" y="3926068"/>
              <a:chExt cx="469402" cy="469402"/>
            </a:xfrm>
          </p:grpSpPr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C412AB57-22CB-2B1B-5184-9F30732BEFA1}"/>
                  </a:ext>
                </a:extLst>
              </p:cNvPr>
              <p:cNvSpPr/>
              <p:nvPr/>
            </p:nvSpPr>
            <p:spPr>
              <a:xfrm>
                <a:off x="1071985" y="3926068"/>
                <a:ext cx="469402" cy="469402"/>
              </a:xfrm>
              <a:prstGeom prst="ellipse">
                <a:avLst/>
              </a:prstGeom>
              <a:solidFill>
                <a:srgbClr val="F79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30" name="圖片 29">
                <a:extLst>
                  <a:ext uri="{FF2B5EF4-FFF2-40B4-BE49-F238E27FC236}">
                    <a16:creationId xmlns:a16="http://schemas.microsoft.com/office/drawing/2014/main" id="{D8AC6B88-F428-7E50-802B-139E543B6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655" y="4007637"/>
                <a:ext cx="306264" cy="306264"/>
              </a:xfrm>
              <a:prstGeom prst="rect">
                <a:avLst/>
              </a:prstGeom>
            </p:spPr>
          </p:pic>
        </p:grpSp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475C6348-0B35-7D5A-E29F-3C89285D9544}"/>
                </a:ext>
              </a:extLst>
            </p:cNvPr>
            <p:cNvSpPr txBox="1"/>
            <p:nvPr/>
          </p:nvSpPr>
          <p:spPr>
            <a:xfrm>
              <a:off x="1425342" y="4172077"/>
              <a:ext cx="676211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3:30 hours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815E5BC-FFCB-B987-6D96-8E8F9B4200E1}"/>
              </a:ext>
            </a:extLst>
          </p:cNvPr>
          <p:cNvGrpSpPr/>
          <p:nvPr/>
        </p:nvGrpSpPr>
        <p:grpSpPr>
          <a:xfrm>
            <a:off x="2793419" y="2577981"/>
            <a:ext cx="959648" cy="217215"/>
            <a:chOff x="1124135" y="4149579"/>
            <a:chExt cx="959647" cy="217215"/>
          </a:xfrm>
        </p:grpSpPr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826953BD-BA5D-232C-E9FB-5E0726522FE0}"/>
                </a:ext>
              </a:extLst>
            </p:cNvPr>
            <p:cNvGrpSpPr/>
            <p:nvPr/>
          </p:nvGrpSpPr>
          <p:grpSpPr>
            <a:xfrm>
              <a:off x="1124135" y="4149579"/>
              <a:ext cx="217215" cy="217215"/>
              <a:chOff x="1071985" y="3926068"/>
              <a:chExt cx="469402" cy="469402"/>
            </a:xfrm>
          </p:grpSpPr>
          <p:sp>
            <p:nvSpPr>
              <p:cNvPr id="38" name="橢圓 37">
                <a:extLst>
                  <a:ext uri="{FF2B5EF4-FFF2-40B4-BE49-F238E27FC236}">
                    <a16:creationId xmlns:a16="http://schemas.microsoft.com/office/drawing/2014/main" id="{EEF18347-E4E7-B10D-E674-891224BD4BEB}"/>
                  </a:ext>
                </a:extLst>
              </p:cNvPr>
              <p:cNvSpPr/>
              <p:nvPr/>
            </p:nvSpPr>
            <p:spPr>
              <a:xfrm>
                <a:off x="1071985" y="3926068"/>
                <a:ext cx="469402" cy="469402"/>
              </a:xfrm>
              <a:prstGeom prst="ellipse">
                <a:avLst/>
              </a:prstGeom>
              <a:solidFill>
                <a:srgbClr val="F79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39" name="圖片 38">
                <a:extLst>
                  <a:ext uri="{FF2B5EF4-FFF2-40B4-BE49-F238E27FC236}">
                    <a16:creationId xmlns:a16="http://schemas.microsoft.com/office/drawing/2014/main" id="{573AA351-7FEC-80B9-9E56-605E27501B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655" y="4007637"/>
                <a:ext cx="306264" cy="306264"/>
              </a:xfrm>
              <a:prstGeom prst="rect">
                <a:avLst/>
              </a:prstGeom>
            </p:spPr>
          </p:pic>
        </p:grpSp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31B7F07A-B50F-1272-E6C4-CDEDE6F39324}"/>
                </a:ext>
              </a:extLst>
            </p:cNvPr>
            <p:cNvSpPr txBox="1"/>
            <p:nvPr/>
          </p:nvSpPr>
          <p:spPr>
            <a:xfrm>
              <a:off x="1407572" y="4172077"/>
              <a:ext cx="67621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3:05</a:t>
              </a:r>
              <a:r>
                <a:rPr lang="zh-TW" altLang="en-US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 </a:t>
              </a: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hours</a:t>
              </a:r>
            </a:p>
          </p:txBody>
        </p:sp>
      </p:grpSp>
      <p:sp>
        <p:nvSpPr>
          <p:cNvPr id="40" name="橢圓 39">
            <a:extLst>
              <a:ext uri="{FF2B5EF4-FFF2-40B4-BE49-F238E27FC236}">
                <a16:creationId xmlns:a16="http://schemas.microsoft.com/office/drawing/2014/main" id="{BFDFCC3D-06BC-B513-C82D-294E6E6D2F0E}"/>
              </a:ext>
            </a:extLst>
          </p:cNvPr>
          <p:cNvSpPr/>
          <p:nvPr/>
        </p:nvSpPr>
        <p:spPr>
          <a:xfrm>
            <a:off x="5943800" y="5782471"/>
            <a:ext cx="112121" cy="1121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84FE506D-05F0-0401-81CD-32B3832266F1}"/>
              </a:ext>
            </a:extLst>
          </p:cNvPr>
          <p:cNvSpPr txBox="1"/>
          <p:nvPr/>
        </p:nvSpPr>
        <p:spPr>
          <a:xfrm>
            <a:off x="5674244" y="5928586"/>
            <a:ext cx="664093" cy="4001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Australia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Sydney</a:t>
            </a:r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950C72BD-B84A-7924-917A-79C6C5BC3538}"/>
              </a:ext>
            </a:extLst>
          </p:cNvPr>
          <p:cNvSpPr/>
          <p:nvPr/>
        </p:nvSpPr>
        <p:spPr>
          <a:xfrm>
            <a:off x="4360142" y="584331"/>
            <a:ext cx="2250593" cy="2250593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F337D6BB-8404-3892-E542-54DA136E204D}"/>
              </a:ext>
            </a:extLst>
          </p:cNvPr>
          <p:cNvSpPr/>
          <p:nvPr/>
        </p:nvSpPr>
        <p:spPr>
          <a:xfrm>
            <a:off x="2531472" y="800319"/>
            <a:ext cx="1875549" cy="1944216"/>
          </a:xfrm>
          <a:prstGeom prst="ellips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C919491A-ABB4-2F9E-C658-5C8124A35364}"/>
              </a:ext>
            </a:extLst>
          </p:cNvPr>
          <p:cNvGrpSpPr/>
          <p:nvPr/>
        </p:nvGrpSpPr>
        <p:grpSpPr>
          <a:xfrm>
            <a:off x="4193426" y="1179856"/>
            <a:ext cx="953890" cy="217214"/>
            <a:chOff x="1124135" y="4149579"/>
            <a:chExt cx="953890" cy="217215"/>
          </a:xfrm>
        </p:grpSpPr>
        <p:grpSp>
          <p:nvGrpSpPr>
            <p:cNvPr id="56" name="群組 55">
              <a:extLst>
                <a:ext uri="{FF2B5EF4-FFF2-40B4-BE49-F238E27FC236}">
                  <a16:creationId xmlns:a16="http://schemas.microsoft.com/office/drawing/2014/main" id="{A558DA35-51B0-AA98-CAC3-19D35E7F94C5}"/>
                </a:ext>
              </a:extLst>
            </p:cNvPr>
            <p:cNvGrpSpPr/>
            <p:nvPr/>
          </p:nvGrpSpPr>
          <p:grpSpPr>
            <a:xfrm>
              <a:off x="1124135" y="4149579"/>
              <a:ext cx="217215" cy="217215"/>
              <a:chOff x="1071985" y="3926068"/>
              <a:chExt cx="469402" cy="469402"/>
            </a:xfrm>
          </p:grpSpPr>
          <p:sp>
            <p:nvSpPr>
              <p:cNvPr id="58" name="橢圓 57">
                <a:extLst>
                  <a:ext uri="{FF2B5EF4-FFF2-40B4-BE49-F238E27FC236}">
                    <a16:creationId xmlns:a16="http://schemas.microsoft.com/office/drawing/2014/main" id="{7917B511-278A-7190-D689-BB575E5F30A6}"/>
                  </a:ext>
                </a:extLst>
              </p:cNvPr>
              <p:cNvSpPr/>
              <p:nvPr/>
            </p:nvSpPr>
            <p:spPr>
              <a:xfrm>
                <a:off x="1071985" y="3926068"/>
                <a:ext cx="469402" cy="469402"/>
              </a:xfrm>
              <a:prstGeom prst="ellipse">
                <a:avLst/>
              </a:prstGeom>
              <a:solidFill>
                <a:srgbClr val="F79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59" name="圖片 58">
                <a:extLst>
                  <a:ext uri="{FF2B5EF4-FFF2-40B4-BE49-F238E27FC236}">
                    <a16:creationId xmlns:a16="http://schemas.microsoft.com/office/drawing/2014/main" id="{44C41AF0-8926-6463-8045-DA2DFD4B6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655" y="4007637"/>
                <a:ext cx="306264" cy="306264"/>
              </a:xfrm>
              <a:prstGeom prst="rect">
                <a:avLst/>
              </a:prstGeom>
            </p:spPr>
          </p:pic>
        </p:grp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075ED351-51AE-8320-EA80-8C9E48367DD9}"/>
                </a:ext>
              </a:extLst>
            </p:cNvPr>
            <p:cNvSpPr txBox="1"/>
            <p:nvPr/>
          </p:nvSpPr>
          <p:spPr>
            <a:xfrm>
              <a:off x="1401814" y="4172077"/>
              <a:ext cx="676211" cy="18466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4:00</a:t>
              </a:r>
              <a:r>
                <a:rPr lang="zh-TW" altLang="en-US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 </a:t>
              </a: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hours</a:t>
              </a:r>
            </a:p>
          </p:txBody>
        </p:sp>
      </p:grpSp>
      <p:sp>
        <p:nvSpPr>
          <p:cNvPr id="60" name="手繪多邊形: 圖案 59">
            <a:extLst>
              <a:ext uri="{FF2B5EF4-FFF2-40B4-BE49-F238E27FC236}">
                <a16:creationId xmlns:a16="http://schemas.microsoft.com/office/drawing/2014/main" id="{4EC8AC4B-9FD2-0EAC-6E0C-BD61633E7A26}"/>
              </a:ext>
            </a:extLst>
          </p:cNvPr>
          <p:cNvSpPr/>
          <p:nvPr/>
        </p:nvSpPr>
        <p:spPr>
          <a:xfrm>
            <a:off x="4438227" y="2035367"/>
            <a:ext cx="985035" cy="570899"/>
          </a:xfrm>
          <a:custGeom>
            <a:avLst/>
            <a:gdLst>
              <a:gd name="connsiteX0" fmla="*/ 0 w 989045"/>
              <a:gd name="connsiteY0" fmla="*/ 587828 h 587828"/>
              <a:gd name="connsiteX1" fmla="*/ 989045 w 989045"/>
              <a:gd name="connsiteY1" fmla="*/ 0 h 587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89045" h="587828">
                <a:moveTo>
                  <a:pt x="0" y="587828"/>
                </a:moveTo>
                <a:lnTo>
                  <a:pt x="98904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1" name="手繪多邊形: 圖案 60">
            <a:extLst>
              <a:ext uri="{FF2B5EF4-FFF2-40B4-BE49-F238E27FC236}">
                <a16:creationId xmlns:a16="http://schemas.microsoft.com/office/drawing/2014/main" id="{EF1F2B67-95E2-0A4D-CE58-711719345623}"/>
              </a:ext>
            </a:extLst>
          </p:cNvPr>
          <p:cNvSpPr/>
          <p:nvPr/>
        </p:nvSpPr>
        <p:spPr>
          <a:xfrm>
            <a:off x="4398181" y="1849447"/>
            <a:ext cx="279400" cy="762000"/>
          </a:xfrm>
          <a:custGeom>
            <a:avLst/>
            <a:gdLst>
              <a:gd name="connsiteX0" fmla="*/ 279400 w 279400"/>
              <a:gd name="connsiteY0" fmla="*/ 0 h 762000"/>
              <a:gd name="connsiteX1" fmla="*/ 0 w 279400"/>
              <a:gd name="connsiteY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762000">
                <a:moveTo>
                  <a:pt x="279400" y="0"/>
                </a:moveTo>
                <a:lnTo>
                  <a:pt x="0" y="7620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2" name="手繪多邊形: 圖案 61">
            <a:extLst>
              <a:ext uri="{FF2B5EF4-FFF2-40B4-BE49-F238E27FC236}">
                <a16:creationId xmlns:a16="http://schemas.microsoft.com/office/drawing/2014/main" id="{91F5383B-5D22-E7D7-57EB-437E608A9BCB}"/>
              </a:ext>
            </a:extLst>
          </p:cNvPr>
          <p:cNvSpPr/>
          <p:nvPr/>
        </p:nvSpPr>
        <p:spPr>
          <a:xfrm>
            <a:off x="3906057" y="2611451"/>
            <a:ext cx="495300" cy="98425"/>
          </a:xfrm>
          <a:custGeom>
            <a:avLst/>
            <a:gdLst>
              <a:gd name="connsiteX0" fmla="*/ 495300 w 495300"/>
              <a:gd name="connsiteY0" fmla="*/ 0 h 98425"/>
              <a:gd name="connsiteX1" fmla="*/ 0 w 495300"/>
              <a:gd name="connsiteY1" fmla="*/ 98425 h 9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5300" h="98425">
                <a:moveTo>
                  <a:pt x="495300" y="0"/>
                </a:moveTo>
                <a:lnTo>
                  <a:pt x="0" y="9842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3" name="手繪多邊形: 圖案 62">
            <a:extLst>
              <a:ext uri="{FF2B5EF4-FFF2-40B4-BE49-F238E27FC236}">
                <a16:creationId xmlns:a16="http://schemas.microsoft.com/office/drawing/2014/main" id="{E2F3AC17-42B9-E95E-D402-B9F710FFA82A}"/>
              </a:ext>
            </a:extLst>
          </p:cNvPr>
          <p:cNvSpPr/>
          <p:nvPr/>
        </p:nvSpPr>
        <p:spPr>
          <a:xfrm>
            <a:off x="4341033" y="2602720"/>
            <a:ext cx="50007" cy="535781"/>
          </a:xfrm>
          <a:custGeom>
            <a:avLst/>
            <a:gdLst>
              <a:gd name="connsiteX0" fmla="*/ 0 w 50006"/>
              <a:gd name="connsiteY0" fmla="*/ 535781 h 535781"/>
              <a:gd name="connsiteX1" fmla="*/ 50006 w 50006"/>
              <a:gd name="connsiteY1" fmla="*/ 0 h 53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006" h="535781">
                <a:moveTo>
                  <a:pt x="0" y="535781"/>
                </a:moveTo>
                <a:lnTo>
                  <a:pt x="50006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4" name="手繪多邊形: 圖案 63">
            <a:extLst>
              <a:ext uri="{FF2B5EF4-FFF2-40B4-BE49-F238E27FC236}">
                <a16:creationId xmlns:a16="http://schemas.microsoft.com/office/drawing/2014/main" id="{7116FF4B-B95D-5D28-7403-B8B009C45DCB}"/>
              </a:ext>
            </a:extLst>
          </p:cNvPr>
          <p:cNvSpPr/>
          <p:nvPr/>
        </p:nvSpPr>
        <p:spPr>
          <a:xfrm>
            <a:off x="3355199" y="2595576"/>
            <a:ext cx="1038225" cy="1247775"/>
          </a:xfrm>
          <a:custGeom>
            <a:avLst/>
            <a:gdLst>
              <a:gd name="connsiteX0" fmla="*/ 0 w 1038225"/>
              <a:gd name="connsiteY0" fmla="*/ 1247775 h 1247775"/>
              <a:gd name="connsiteX1" fmla="*/ 1038225 w 1038225"/>
              <a:gd name="connsiteY1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38225" h="1247775">
                <a:moveTo>
                  <a:pt x="0" y="1247775"/>
                </a:moveTo>
                <a:lnTo>
                  <a:pt x="1038225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5" name="手繪多邊形: 圖案 64">
            <a:extLst>
              <a:ext uri="{FF2B5EF4-FFF2-40B4-BE49-F238E27FC236}">
                <a16:creationId xmlns:a16="http://schemas.microsoft.com/office/drawing/2014/main" id="{A74CDA8E-9C4F-DC0E-4916-C2CC51C4B99C}"/>
              </a:ext>
            </a:extLst>
          </p:cNvPr>
          <p:cNvSpPr/>
          <p:nvPr/>
        </p:nvSpPr>
        <p:spPr>
          <a:xfrm>
            <a:off x="4407710" y="2605098"/>
            <a:ext cx="1590675" cy="3238500"/>
          </a:xfrm>
          <a:custGeom>
            <a:avLst/>
            <a:gdLst>
              <a:gd name="connsiteX0" fmla="*/ 0 w 1590675"/>
              <a:gd name="connsiteY0" fmla="*/ 0 h 3238500"/>
              <a:gd name="connsiteX1" fmla="*/ 1590675 w 1590675"/>
              <a:gd name="connsiteY1" fmla="*/ 323850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90675" h="3238500">
                <a:moveTo>
                  <a:pt x="0" y="0"/>
                </a:moveTo>
                <a:lnTo>
                  <a:pt x="1590675" y="323850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6" name="橢圓 65">
            <a:extLst>
              <a:ext uri="{FF2B5EF4-FFF2-40B4-BE49-F238E27FC236}">
                <a16:creationId xmlns:a16="http://schemas.microsoft.com/office/drawing/2014/main" id="{5EA821D5-3CB9-6FD2-9949-6061E3407C9E}"/>
              </a:ext>
            </a:extLst>
          </p:cNvPr>
          <p:cNvSpPr/>
          <p:nvPr/>
        </p:nvSpPr>
        <p:spPr>
          <a:xfrm>
            <a:off x="4322252" y="2528033"/>
            <a:ext cx="137343" cy="137343"/>
          </a:xfrm>
          <a:prstGeom prst="ellipse">
            <a:avLst/>
          </a:prstGeom>
          <a:solidFill>
            <a:schemeClr val="tx1"/>
          </a:solidFill>
          <a:ln w="31750" cap="rnd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D83EE3C3-4C5A-4B3F-1F63-DCBA741E8C93}"/>
              </a:ext>
            </a:extLst>
          </p:cNvPr>
          <p:cNvSpPr txBox="1"/>
          <p:nvPr/>
        </p:nvSpPr>
        <p:spPr>
          <a:xfrm>
            <a:off x="3015687" y="1644627"/>
            <a:ext cx="119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Mainland China</a:t>
            </a:r>
            <a:endParaRPr lang="zh-TW" altLang="en-US" sz="1200" b="1" dirty="0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800AFD24-9FB8-AB31-9915-9BFC07959DED}"/>
              </a:ext>
            </a:extLst>
          </p:cNvPr>
          <p:cNvSpPr txBox="1"/>
          <p:nvPr/>
        </p:nvSpPr>
        <p:spPr>
          <a:xfrm>
            <a:off x="4277476" y="4620319"/>
            <a:ext cx="1127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Southeast Asia</a:t>
            </a:r>
            <a:endParaRPr lang="zh-TW" altLang="en-US" sz="1200" b="1" dirty="0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F9D30ED1-6200-30F5-D5AD-1D197D4A242D}"/>
              </a:ext>
            </a:extLst>
          </p:cNvPr>
          <p:cNvSpPr txBox="1"/>
          <p:nvPr/>
        </p:nvSpPr>
        <p:spPr>
          <a:xfrm>
            <a:off x="5357977" y="1149973"/>
            <a:ext cx="1127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Northeast Asia</a:t>
            </a:r>
            <a:endParaRPr lang="zh-TW" altLang="en-US" sz="1200" b="1" dirty="0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grpSp>
        <p:nvGrpSpPr>
          <p:cNvPr id="71" name="群組 70">
            <a:extLst>
              <a:ext uri="{FF2B5EF4-FFF2-40B4-BE49-F238E27FC236}">
                <a16:creationId xmlns:a16="http://schemas.microsoft.com/office/drawing/2014/main" id="{8AE948C8-75AE-166A-11D2-FCAA20372A4B}"/>
              </a:ext>
            </a:extLst>
          </p:cNvPr>
          <p:cNvGrpSpPr/>
          <p:nvPr/>
        </p:nvGrpSpPr>
        <p:grpSpPr>
          <a:xfrm>
            <a:off x="5470577" y="6338828"/>
            <a:ext cx="971509" cy="217214"/>
            <a:chOff x="3781074" y="6360877"/>
            <a:chExt cx="971508" cy="217215"/>
          </a:xfrm>
        </p:grpSpPr>
        <p:sp>
          <p:nvSpPr>
            <p:cNvPr id="72" name="橢圓 71">
              <a:extLst>
                <a:ext uri="{FF2B5EF4-FFF2-40B4-BE49-F238E27FC236}">
                  <a16:creationId xmlns:a16="http://schemas.microsoft.com/office/drawing/2014/main" id="{0AC9C4A2-FC72-8E41-4EC0-C68CAC36D8C4}"/>
                </a:ext>
              </a:extLst>
            </p:cNvPr>
            <p:cNvSpPr/>
            <p:nvPr/>
          </p:nvSpPr>
          <p:spPr>
            <a:xfrm>
              <a:off x="3781074" y="6360877"/>
              <a:ext cx="217215" cy="217215"/>
            </a:xfrm>
            <a:prstGeom prst="ellipse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TW" altLang="en-US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endParaRPr>
            </a:p>
          </p:txBody>
        </p:sp>
        <p:pic>
          <p:nvPicPr>
            <p:cNvPr id="73" name="圖片 72">
              <a:extLst>
                <a:ext uri="{FF2B5EF4-FFF2-40B4-BE49-F238E27FC236}">
                  <a16:creationId xmlns:a16="http://schemas.microsoft.com/office/drawing/2014/main" id="{5BA9C621-DE5B-1FF2-D3D7-B9BE74ACA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7478" y="6398623"/>
              <a:ext cx="141723" cy="141723"/>
            </a:xfrm>
            <a:prstGeom prst="rect">
              <a:avLst/>
            </a:prstGeom>
          </p:spPr>
        </p:pic>
        <p:sp>
          <p:nvSpPr>
            <p:cNvPr id="74" name="文字方塊 73">
              <a:extLst>
                <a:ext uri="{FF2B5EF4-FFF2-40B4-BE49-F238E27FC236}">
                  <a16:creationId xmlns:a16="http://schemas.microsoft.com/office/drawing/2014/main" id="{F07CA309-5E52-2A92-AA4C-4E742294C64E}"/>
                </a:ext>
              </a:extLst>
            </p:cNvPr>
            <p:cNvSpPr txBox="1"/>
            <p:nvPr/>
          </p:nvSpPr>
          <p:spPr>
            <a:xfrm>
              <a:off x="4076372" y="6383375"/>
              <a:ext cx="676210" cy="184667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6:15</a:t>
              </a:r>
              <a:r>
                <a:rPr lang="zh-TW" altLang="en-US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 </a:t>
              </a: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hours</a:t>
              </a:r>
            </a:p>
          </p:txBody>
        </p:sp>
      </p:grp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639B1A34-B77C-6D28-519C-645FB59778FB}"/>
              </a:ext>
            </a:extLst>
          </p:cNvPr>
          <p:cNvSpPr txBox="1"/>
          <p:nvPr/>
        </p:nvSpPr>
        <p:spPr>
          <a:xfrm>
            <a:off x="4481519" y="1351264"/>
            <a:ext cx="431144" cy="4001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Korea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latin typeface="+mj-lt"/>
                <a:ea typeface="新細明體" panose="02020500000000000000" pitchFamily="18" charset="-120"/>
              </a:rPr>
              <a:t>Seoul</a:t>
            </a:r>
            <a:endParaRPr lang="zh-TW" altLang="en-US" sz="1200" b="1" dirty="0">
              <a:solidFill>
                <a:srgbClr val="1C2A52"/>
              </a:solidFill>
              <a:latin typeface="+mj-lt"/>
              <a:ea typeface="新細明體" panose="02020500000000000000" pitchFamily="18" charset="-120"/>
            </a:endParaRPr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52840C64-570F-8E66-6329-94343985CBC1}"/>
              </a:ext>
            </a:extLst>
          </p:cNvPr>
          <p:cNvSpPr txBox="1"/>
          <p:nvPr/>
        </p:nvSpPr>
        <p:spPr>
          <a:xfrm>
            <a:off x="4400884" y="2299554"/>
            <a:ext cx="523092" cy="400110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>
              <a:defRPr/>
            </a:pPr>
            <a:r>
              <a:rPr lang="en-US" altLang="zh-TW" sz="1400" b="1" dirty="0">
                <a:solidFill>
                  <a:srgbClr val="1C2A52"/>
                </a:solidFill>
                <a:effectLst>
                  <a:glow rad="101600">
                    <a:prstClr val="white"/>
                  </a:glow>
                </a:effectLst>
                <a:latin typeface="+mj-lt"/>
                <a:ea typeface="新細明體" panose="02020500000000000000" pitchFamily="18" charset="-120"/>
              </a:rPr>
              <a:t>Taiwan</a:t>
            </a:r>
          </a:p>
          <a:p>
            <a:pPr algn="ctr">
              <a:defRPr/>
            </a:pPr>
            <a:r>
              <a:rPr lang="en-US" altLang="zh-TW" sz="1200" b="1" dirty="0">
                <a:solidFill>
                  <a:srgbClr val="1C2A52"/>
                </a:solidFill>
                <a:effectLst>
                  <a:glow rad="101600">
                    <a:prstClr val="white"/>
                  </a:glow>
                </a:effectLst>
                <a:latin typeface="+mj-lt"/>
                <a:ea typeface="新細明體" panose="02020500000000000000" pitchFamily="18" charset="-120"/>
              </a:rPr>
              <a:t>Taipei</a:t>
            </a:r>
          </a:p>
        </p:txBody>
      </p:sp>
      <p:grpSp>
        <p:nvGrpSpPr>
          <p:cNvPr id="79" name="群組 78">
            <a:extLst>
              <a:ext uri="{FF2B5EF4-FFF2-40B4-BE49-F238E27FC236}">
                <a16:creationId xmlns:a16="http://schemas.microsoft.com/office/drawing/2014/main" id="{7E758FD3-E3A8-7378-05BA-1C1773B73686}"/>
              </a:ext>
            </a:extLst>
          </p:cNvPr>
          <p:cNvGrpSpPr/>
          <p:nvPr/>
        </p:nvGrpSpPr>
        <p:grpSpPr>
          <a:xfrm>
            <a:off x="5653631" y="1769761"/>
            <a:ext cx="1002760" cy="217215"/>
            <a:chOff x="1124135" y="4149579"/>
            <a:chExt cx="1002759" cy="217215"/>
          </a:xfrm>
        </p:grpSpPr>
        <p:grpSp>
          <p:nvGrpSpPr>
            <p:cNvPr id="80" name="群組 79">
              <a:extLst>
                <a:ext uri="{FF2B5EF4-FFF2-40B4-BE49-F238E27FC236}">
                  <a16:creationId xmlns:a16="http://schemas.microsoft.com/office/drawing/2014/main" id="{FDCE1A8A-BAB7-E860-8BA2-8A8F140A3A28}"/>
                </a:ext>
              </a:extLst>
            </p:cNvPr>
            <p:cNvGrpSpPr/>
            <p:nvPr/>
          </p:nvGrpSpPr>
          <p:grpSpPr>
            <a:xfrm>
              <a:off x="1124135" y="4149579"/>
              <a:ext cx="217215" cy="217215"/>
              <a:chOff x="1071985" y="3926068"/>
              <a:chExt cx="469402" cy="469402"/>
            </a:xfrm>
          </p:grpSpPr>
          <p:sp>
            <p:nvSpPr>
              <p:cNvPr id="86" name="橢圓 85">
                <a:extLst>
                  <a:ext uri="{FF2B5EF4-FFF2-40B4-BE49-F238E27FC236}">
                    <a16:creationId xmlns:a16="http://schemas.microsoft.com/office/drawing/2014/main" id="{E0EB2E56-4C22-6D5C-6B51-93967FE17C4B}"/>
                  </a:ext>
                </a:extLst>
              </p:cNvPr>
              <p:cNvSpPr/>
              <p:nvPr/>
            </p:nvSpPr>
            <p:spPr>
              <a:xfrm>
                <a:off x="1071985" y="3926068"/>
                <a:ext cx="469402" cy="469402"/>
              </a:xfrm>
              <a:prstGeom prst="ellipse">
                <a:avLst/>
              </a:prstGeom>
              <a:solidFill>
                <a:srgbClr val="F7941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TW" altLang="en-US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endParaRPr>
              </a:p>
            </p:txBody>
          </p:sp>
          <p:pic>
            <p:nvPicPr>
              <p:cNvPr id="87" name="圖片 86">
                <a:extLst>
                  <a:ext uri="{FF2B5EF4-FFF2-40B4-BE49-F238E27FC236}">
                    <a16:creationId xmlns:a16="http://schemas.microsoft.com/office/drawing/2014/main" id="{13778691-6120-FE6D-44DF-D00790E31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50655" y="4007637"/>
                <a:ext cx="306264" cy="306264"/>
              </a:xfrm>
              <a:prstGeom prst="rect">
                <a:avLst/>
              </a:prstGeom>
            </p:spPr>
          </p:pic>
        </p:grpSp>
        <p:sp>
          <p:nvSpPr>
            <p:cNvPr id="82" name="文字方塊 81">
              <a:extLst>
                <a:ext uri="{FF2B5EF4-FFF2-40B4-BE49-F238E27FC236}">
                  <a16:creationId xmlns:a16="http://schemas.microsoft.com/office/drawing/2014/main" id="{35121702-AE1E-DFBC-55B5-CBD7F8154FAE}"/>
                </a:ext>
              </a:extLst>
            </p:cNvPr>
            <p:cNvSpPr txBox="1"/>
            <p:nvPr/>
          </p:nvSpPr>
          <p:spPr>
            <a:xfrm>
              <a:off x="1450684" y="4172077"/>
              <a:ext cx="676210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>
                <a:defRPr/>
              </a:pPr>
              <a:r>
                <a:rPr lang="en-US" altLang="zh-TW" sz="1200" b="1" dirty="0">
                  <a:solidFill>
                    <a:srgbClr val="1C2A52"/>
                  </a:solidFill>
                  <a:latin typeface="+mj-lt"/>
                  <a:ea typeface="新細明體" panose="02020500000000000000" pitchFamily="18" charset="-120"/>
                </a:rPr>
                <a:t>4:55 hours</a:t>
              </a:r>
            </a:p>
          </p:txBody>
        </p:sp>
      </p:grpSp>
      <p:sp>
        <p:nvSpPr>
          <p:cNvPr id="91" name="標題 2">
            <a:extLst>
              <a:ext uri="{FF2B5EF4-FFF2-40B4-BE49-F238E27FC236}">
                <a16:creationId xmlns:a16="http://schemas.microsoft.com/office/drawing/2014/main" id="{B37E3E3A-12A2-EE19-6F9B-3685BE6B78C1}"/>
              </a:ext>
            </a:extLst>
          </p:cNvPr>
          <p:cNvSpPr txBox="1">
            <a:spLocks/>
          </p:cNvSpPr>
          <p:nvPr/>
        </p:nvSpPr>
        <p:spPr>
          <a:xfrm>
            <a:off x="1778647" y="151445"/>
            <a:ext cx="8646289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TW" sz="4000" b="1" dirty="0">
                <a:solidFill>
                  <a:srgbClr val="1C2A52"/>
                </a:solidFill>
                <a:ea typeface="Microsoft YaHei" panose="020B0503020204020204" pitchFamily="34" charset="-122"/>
              </a:rPr>
              <a:t>Asia-Pacific Hub: TAIWAN</a:t>
            </a:r>
            <a:endParaRPr lang="en-US" sz="4000" b="1" dirty="0">
              <a:solidFill>
                <a:srgbClr val="1C2A52"/>
              </a:solidFill>
              <a:ea typeface="Microsoft YaHei" panose="020B0503020204020204" pitchFamily="34" charset="-122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FD02EE1-4139-81F8-E112-0E0DD11161AD}"/>
              </a:ext>
            </a:extLst>
          </p:cNvPr>
          <p:cNvSpPr txBox="1"/>
          <p:nvPr/>
        </p:nvSpPr>
        <p:spPr>
          <a:xfrm>
            <a:off x="8115913" y="2579650"/>
            <a:ext cx="5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j-lt"/>
              </a:rPr>
              <a:t>TW</a:t>
            </a:r>
            <a:endParaRPr lang="zh-TW" altLang="en-US" dirty="0">
              <a:latin typeface="+mj-lt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2649C9D-1538-B8D4-BFC5-1CA13589F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0" t="19458" r="27919"/>
          <a:stretch/>
        </p:blipFill>
        <p:spPr bwMode="auto">
          <a:xfrm>
            <a:off x="8122578" y="3004223"/>
            <a:ext cx="714224" cy="4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投影片編號版面配置區 23">
            <a:extLst>
              <a:ext uri="{FF2B5EF4-FFF2-40B4-BE49-F238E27FC236}">
                <a16:creationId xmlns:a16="http://schemas.microsoft.com/office/drawing/2014/main" id="{0B54FD3D-D01F-9BAC-8772-25A18C74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>
                <a:latin typeface="+mj-lt"/>
              </a:rPr>
              <a:pPr/>
              <a:t>4</a:t>
            </a:fld>
            <a:endParaRPr lang="zh-TW" altLang="en-US" dirty="0">
              <a:latin typeface="+mj-lt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7052F27A-E5AE-A390-D3C9-23C8FA0B0EB2}"/>
              </a:ext>
            </a:extLst>
          </p:cNvPr>
          <p:cNvSpPr txBox="1"/>
          <p:nvPr/>
        </p:nvSpPr>
        <p:spPr>
          <a:xfrm>
            <a:off x="8770398" y="3063815"/>
            <a:ext cx="714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i="1" dirty="0">
                <a:solidFill>
                  <a:srgbClr val="1C2A52"/>
                </a:solidFill>
                <a:effectLst/>
                <a:latin typeface="+mj-lt"/>
              </a:rPr>
              <a:t>€ </a:t>
            </a:r>
            <a:r>
              <a:rPr lang="en-US" altLang="zh-TW" b="1" i="1" dirty="0">
                <a:solidFill>
                  <a:srgbClr val="1C2A52"/>
                </a:solidFill>
                <a:latin typeface="+mj-lt"/>
              </a:rPr>
              <a:t>2</a:t>
            </a:r>
            <a:endParaRPr lang="zh-TW" altLang="en-US" b="1" i="1" dirty="0">
              <a:solidFill>
                <a:srgbClr val="1C2A52"/>
              </a:solidFill>
              <a:latin typeface="+mj-lt"/>
            </a:endParaRPr>
          </a:p>
        </p:txBody>
      </p:sp>
      <p:pic>
        <p:nvPicPr>
          <p:cNvPr id="46" name="圖片 45" descr="一張含有 食物, 飲料, 無酒精飲料, 乳品店 的圖片&#10;&#10;自動產生的描述">
            <a:extLst>
              <a:ext uri="{FF2B5EF4-FFF2-40B4-BE49-F238E27FC236}">
                <a16:creationId xmlns:a16="http://schemas.microsoft.com/office/drawing/2014/main" id="{A90BA630-3B88-1C8D-02F9-4D599768DDC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2" t="14018" r="24679"/>
          <a:stretch/>
        </p:blipFill>
        <p:spPr>
          <a:xfrm>
            <a:off x="9570280" y="2888364"/>
            <a:ext cx="369447" cy="648000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C85DFE12-15A3-EE46-DFB5-A273BED2EBCD}"/>
              </a:ext>
            </a:extLst>
          </p:cNvPr>
          <p:cNvSpPr txBox="1"/>
          <p:nvPr/>
        </p:nvSpPr>
        <p:spPr>
          <a:xfrm>
            <a:off x="9500968" y="2398391"/>
            <a:ext cx="51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+mj-lt"/>
              </a:rPr>
              <a:t>TW</a:t>
            </a:r>
            <a:endParaRPr lang="zh-TW" altLang="en-US" dirty="0">
              <a:latin typeface="+mj-lt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2E94B96F-D6F5-68D9-1C2E-F78498A00CCA}"/>
              </a:ext>
            </a:extLst>
          </p:cNvPr>
          <p:cNvSpPr txBox="1"/>
          <p:nvPr/>
        </p:nvSpPr>
        <p:spPr>
          <a:xfrm>
            <a:off x="9500968" y="2667159"/>
            <a:ext cx="898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+mj-lt"/>
              </a:rPr>
              <a:t>ICE COFFEE</a:t>
            </a:r>
            <a:endParaRPr lang="zh-TW" altLang="en-US" sz="1200" b="1" dirty="0">
              <a:latin typeface="+mj-lt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9B683240-45E9-B200-7554-54736480DC13}"/>
              </a:ext>
            </a:extLst>
          </p:cNvPr>
          <p:cNvSpPr txBox="1"/>
          <p:nvPr/>
        </p:nvSpPr>
        <p:spPr>
          <a:xfrm>
            <a:off x="8129403" y="2790121"/>
            <a:ext cx="898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+mj-lt"/>
              </a:rPr>
              <a:t>BIG MAC</a:t>
            </a:r>
            <a:endParaRPr lang="zh-TW" altLang="en-US" sz="1200" b="1" dirty="0">
              <a:latin typeface="+mj-lt"/>
            </a:endParaRP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34ECBB4E-7CB6-86DD-512C-4D5D08E1BA52}"/>
              </a:ext>
            </a:extLst>
          </p:cNvPr>
          <p:cNvSpPr txBox="1"/>
          <p:nvPr/>
        </p:nvSpPr>
        <p:spPr>
          <a:xfrm>
            <a:off x="9931005" y="3109569"/>
            <a:ext cx="89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i="1" dirty="0">
                <a:solidFill>
                  <a:srgbClr val="1C2A52"/>
                </a:solidFill>
                <a:latin typeface="+mj-lt"/>
                <a:cs typeface="Arial" panose="020B0604020202020204" pitchFamily="34" charset="0"/>
              </a:rPr>
              <a:t>~</a:t>
            </a:r>
            <a:r>
              <a:rPr lang="zh-TW" altLang="en-US" b="1" i="1" dirty="0">
                <a:solidFill>
                  <a:srgbClr val="1C2A5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zh-TW" altLang="en-US" b="1" i="1" dirty="0">
                <a:solidFill>
                  <a:srgbClr val="1C2A52"/>
                </a:solidFill>
                <a:latin typeface="+mj-lt"/>
              </a:rPr>
              <a:t>€ </a:t>
            </a:r>
            <a:r>
              <a:rPr lang="en-US" altLang="zh-TW" b="1" i="1" dirty="0">
                <a:solidFill>
                  <a:srgbClr val="1C2A52"/>
                </a:solidFill>
                <a:latin typeface="+mj-lt"/>
              </a:rPr>
              <a:t>2</a:t>
            </a:r>
            <a:endParaRPr lang="zh-TW" altLang="en-US" b="1" i="1" dirty="0">
              <a:solidFill>
                <a:srgbClr val="1C2A5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530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00" b="99400" l="7000" r="94667"/>
                    </a14:imgEffect>
                    <a14:imgEffect>
                      <a14:saturation sat="0"/>
                    </a14:imgEffect>
                    <a14:imgEffect>
                      <a14:brightnessContrast bright="23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959" y="758909"/>
            <a:ext cx="3893417" cy="5686763"/>
          </a:xfrm>
          <a:prstGeom prst="rect">
            <a:avLst/>
          </a:prstGeom>
          <a:effectLst>
            <a:glow rad="139700">
              <a:schemeClr val="tx2">
                <a:alpha val="18000"/>
              </a:schemeClr>
            </a:glow>
          </a:effectLst>
        </p:spPr>
      </p:pic>
      <p:sp>
        <p:nvSpPr>
          <p:cNvPr id="10" name="手繪多邊形 9"/>
          <p:cNvSpPr/>
          <p:nvPr/>
        </p:nvSpPr>
        <p:spPr>
          <a:xfrm>
            <a:off x="4854185" y="1386827"/>
            <a:ext cx="2099880" cy="4011644"/>
          </a:xfrm>
          <a:custGeom>
            <a:avLst/>
            <a:gdLst>
              <a:gd name="connsiteX0" fmla="*/ 1251584 w 1251584"/>
              <a:gd name="connsiteY0" fmla="*/ 0 h 3289465"/>
              <a:gd name="connsiteX1" fmla="*/ 788447 w 1251584"/>
              <a:gd name="connsiteY1" fmla="*/ 427512 h 3289465"/>
              <a:gd name="connsiteX2" fmla="*/ 515314 w 1251584"/>
              <a:gd name="connsiteY2" fmla="*/ 902525 h 3289465"/>
              <a:gd name="connsiteX3" fmla="*/ 242182 w 1251584"/>
              <a:gd name="connsiteY3" fmla="*/ 1448789 h 3289465"/>
              <a:gd name="connsiteX4" fmla="*/ 52176 w 1251584"/>
              <a:gd name="connsiteY4" fmla="*/ 2030680 h 3289465"/>
              <a:gd name="connsiteX5" fmla="*/ 4675 w 1251584"/>
              <a:gd name="connsiteY5" fmla="*/ 2493818 h 3289465"/>
              <a:gd name="connsiteX6" fmla="*/ 16550 w 1251584"/>
              <a:gd name="connsiteY6" fmla="*/ 2838202 h 3289465"/>
              <a:gd name="connsiteX7" fmla="*/ 135304 w 1251584"/>
              <a:gd name="connsiteY7" fmla="*/ 3206337 h 3289465"/>
              <a:gd name="connsiteX8" fmla="*/ 206556 w 1251584"/>
              <a:gd name="connsiteY8" fmla="*/ 3289465 h 328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1584" h="3289465">
                <a:moveTo>
                  <a:pt x="1251584" y="0"/>
                </a:moveTo>
                <a:cubicBezTo>
                  <a:pt x="1081371" y="138545"/>
                  <a:pt x="911159" y="277091"/>
                  <a:pt x="788447" y="427512"/>
                </a:cubicBezTo>
                <a:cubicBezTo>
                  <a:pt x="665735" y="577933"/>
                  <a:pt x="606358" y="732312"/>
                  <a:pt x="515314" y="902525"/>
                </a:cubicBezTo>
                <a:cubicBezTo>
                  <a:pt x="424270" y="1072738"/>
                  <a:pt x="319372" y="1260763"/>
                  <a:pt x="242182" y="1448789"/>
                </a:cubicBezTo>
                <a:cubicBezTo>
                  <a:pt x="164992" y="1636815"/>
                  <a:pt x="91760" y="1856509"/>
                  <a:pt x="52176" y="2030680"/>
                </a:cubicBezTo>
                <a:cubicBezTo>
                  <a:pt x="12592" y="2204851"/>
                  <a:pt x="10613" y="2359231"/>
                  <a:pt x="4675" y="2493818"/>
                </a:cubicBezTo>
                <a:cubicBezTo>
                  <a:pt x="-1263" y="2628405"/>
                  <a:pt x="-5221" y="2719449"/>
                  <a:pt x="16550" y="2838202"/>
                </a:cubicBezTo>
                <a:cubicBezTo>
                  <a:pt x="38321" y="2956955"/>
                  <a:pt x="103636" y="3131127"/>
                  <a:pt x="135304" y="3206337"/>
                </a:cubicBezTo>
                <a:cubicBezTo>
                  <a:pt x="166972" y="3281547"/>
                  <a:pt x="206556" y="3289465"/>
                  <a:pt x="206556" y="3289465"/>
                </a:cubicBezTo>
              </a:path>
            </a:pathLst>
          </a:custGeom>
          <a:noFill/>
          <a:ln w="38100">
            <a:solidFill>
              <a:schemeClr val="tx1">
                <a:lumMod val="75000"/>
                <a:lumOff val="25000"/>
              </a:schemeClr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atin typeface="Century Gothic 粗體" charset="0"/>
              <a:ea typeface="Century Gothic 標準體" charset="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104973FD-C0FD-48AB-A8F3-5D123F3E81ED}"/>
              </a:ext>
            </a:extLst>
          </p:cNvPr>
          <p:cNvSpPr txBox="1">
            <a:spLocks noChangeAspect="1"/>
          </p:cNvSpPr>
          <p:nvPr/>
        </p:nvSpPr>
        <p:spPr>
          <a:xfrm>
            <a:off x="4612886" y="6063798"/>
            <a:ext cx="3559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粗體" charset="0"/>
                <a:ea typeface="Century Gothic 粗體" charset="0"/>
                <a:cs typeface="Century Gothic 粗體" charset="0"/>
              </a:rPr>
              <a:t>Taipei — Kaohsiung</a:t>
            </a:r>
          </a:p>
          <a:p>
            <a:pPr algn="ctr"/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 粗體" charset="0"/>
                <a:ea typeface="Century Gothic 粗體" charset="0"/>
                <a:cs typeface="Century Gothic 粗體" charset="0"/>
              </a:rPr>
              <a:t>1.5 hrs. by High Speed Rail</a:t>
            </a:r>
          </a:p>
        </p:txBody>
      </p: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F18AC212-B889-4A7D-9E0A-1F3AF7B74047}"/>
              </a:ext>
            </a:extLst>
          </p:cNvPr>
          <p:cNvCxnSpPr>
            <a:cxnSpLocks/>
          </p:cNvCxnSpPr>
          <p:nvPr/>
        </p:nvCxnSpPr>
        <p:spPr>
          <a:xfrm flipV="1">
            <a:off x="4612885" y="6501598"/>
            <a:ext cx="484270" cy="23151"/>
          </a:xfrm>
          <a:prstGeom prst="line">
            <a:avLst/>
          </a:prstGeom>
          <a:ln w="28575">
            <a:solidFill>
              <a:schemeClr val="tx1"/>
            </a:solidFill>
            <a:prstDash val="dash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橢圓 16">
            <a:extLst>
              <a:ext uri="{FF2B5EF4-FFF2-40B4-BE49-F238E27FC236}">
                <a16:creationId xmlns:a16="http://schemas.microsoft.com/office/drawing/2014/main" id="{3D7AC49C-D0BA-4EE7-B4CA-A52756A709D0}"/>
              </a:ext>
            </a:extLst>
          </p:cNvPr>
          <p:cNvSpPr/>
          <p:nvPr/>
        </p:nvSpPr>
        <p:spPr>
          <a:xfrm>
            <a:off x="6887012" y="134455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橢圓 81">
            <a:extLst>
              <a:ext uri="{FF2B5EF4-FFF2-40B4-BE49-F238E27FC236}">
                <a16:creationId xmlns:a16="http://schemas.microsoft.com/office/drawing/2014/main" id="{3B6958DE-09F2-4077-B4A8-BDC1BB25CF97}"/>
              </a:ext>
            </a:extLst>
          </p:cNvPr>
          <p:cNvSpPr/>
          <p:nvPr/>
        </p:nvSpPr>
        <p:spPr>
          <a:xfrm>
            <a:off x="6936539" y="1183047"/>
            <a:ext cx="180000" cy="180000"/>
          </a:xfrm>
          <a:prstGeom prst="ellipse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橢圓 88">
            <a:extLst>
              <a:ext uri="{FF2B5EF4-FFF2-40B4-BE49-F238E27FC236}">
                <a16:creationId xmlns:a16="http://schemas.microsoft.com/office/drawing/2014/main" id="{C50A72DD-8CA3-4DFA-8314-1C0A29317746}"/>
              </a:ext>
            </a:extLst>
          </p:cNvPr>
          <p:cNvSpPr/>
          <p:nvPr/>
        </p:nvSpPr>
        <p:spPr>
          <a:xfrm>
            <a:off x="5925313" y="1612843"/>
            <a:ext cx="180000" cy="180000"/>
          </a:xfrm>
          <a:prstGeom prst="ellipse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3EF197EF-650E-407B-8698-8D70AD2FD3E7}"/>
              </a:ext>
            </a:extLst>
          </p:cNvPr>
          <p:cNvSpPr/>
          <p:nvPr/>
        </p:nvSpPr>
        <p:spPr>
          <a:xfrm>
            <a:off x="5348348" y="2656743"/>
            <a:ext cx="180000" cy="180000"/>
          </a:xfrm>
          <a:prstGeom prst="ellipse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06AE6DB5-6A07-4F74-B3A7-645514C5D4A3}"/>
              </a:ext>
            </a:extLst>
          </p:cNvPr>
          <p:cNvSpPr/>
          <p:nvPr/>
        </p:nvSpPr>
        <p:spPr>
          <a:xfrm>
            <a:off x="4903337" y="3069012"/>
            <a:ext cx="180000" cy="180000"/>
          </a:xfrm>
          <a:prstGeom prst="ellipse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67CB16F1-8BCB-4AFB-869B-20EB4730005D}"/>
              </a:ext>
            </a:extLst>
          </p:cNvPr>
          <p:cNvSpPr/>
          <p:nvPr/>
        </p:nvSpPr>
        <p:spPr>
          <a:xfrm>
            <a:off x="4671355" y="4606475"/>
            <a:ext cx="180000" cy="180000"/>
          </a:xfrm>
          <a:prstGeom prst="ellipse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734FD0E4-77E0-4EF0-A668-C68E72621B74}"/>
              </a:ext>
            </a:extLst>
          </p:cNvPr>
          <p:cNvSpPr/>
          <p:nvPr/>
        </p:nvSpPr>
        <p:spPr>
          <a:xfrm>
            <a:off x="5082604" y="5247918"/>
            <a:ext cx="180000" cy="180000"/>
          </a:xfrm>
          <a:prstGeom prst="ellipse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: 圖案 27">
            <a:extLst>
              <a:ext uri="{FF2B5EF4-FFF2-40B4-BE49-F238E27FC236}">
                <a16:creationId xmlns:a16="http://schemas.microsoft.com/office/drawing/2014/main" id="{0752615F-9F5C-4D7D-8F3F-E96F1395BCE4}"/>
              </a:ext>
            </a:extLst>
          </p:cNvPr>
          <p:cNvSpPr/>
          <p:nvPr/>
        </p:nvSpPr>
        <p:spPr>
          <a:xfrm>
            <a:off x="3553308" y="1280250"/>
            <a:ext cx="3441704" cy="422219"/>
          </a:xfrm>
          <a:custGeom>
            <a:avLst/>
            <a:gdLst>
              <a:gd name="connsiteX0" fmla="*/ 3340100 w 3340100"/>
              <a:gd name="connsiteY0" fmla="*/ 0 h 381000"/>
              <a:gd name="connsiteX1" fmla="*/ 723900 w 3340100"/>
              <a:gd name="connsiteY1" fmla="*/ 381000 h 381000"/>
              <a:gd name="connsiteX2" fmla="*/ 0 w 33401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381000">
                <a:moveTo>
                  <a:pt x="3340100" y="0"/>
                </a:moveTo>
                <a:lnTo>
                  <a:pt x="723900" y="381000"/>
                </a:lnTo>
                <a:lnTo>
                  <a:pt x="0" y="381000"/>
                </a:lnTo>
              </a:path>
            </a:pathLst>
          </a:custGeom>
          <a:solidFill>
            <a:srgbClr val="1C2A52"/>
          </a:solidFill>
          <a:ln w="19050">
            <a:solidFill>
              <a:srgbClr val="1C2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 descr="ãåæ¸¯è»é«ååãçåçæå°çµæ">
            <a:extLst>
              <a:ext uri="{FF2B5EF4-FFF2-40B4-BE49-F238E27FC236}">
                <a16:creationId xmlns:a16="http://schemas.microsoft.com/office/drawing/2014/main" id="{E638FB95-F08B-41D3-8E8F-B42AE405E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36" b="7644"/>
          <a:stretch/>
        </p:blipFill>
        <p:spPr bwMode="auto">
          <a:xfrm>
            <a:off x="1627015" y="755175"/>
            <a:ext cx="2736000" cy="1386935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noFill/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18DF8D-3938-4AED-85B6-D17E177B87E8}"/>
              </a:ext>
            </a:extLst>
          </p:cNvPr>
          <p:cNvSpPr/>
          <p:nvPr/>
        </p:nvSpPr>
        <p:spPr>
          <a:xfrm>
            <a:off x="1627015" y="1975444"/>
            <a:ext cx="2736000" cy="478488"/>
          </a:xfrm>
          <a:prstGeom prst="rect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DEC3D9D-A61E-4268-8D2A-A036ADD10A01}"/>
              </a:ext>
            </a:extLst>
          </p:cNvPr>
          <p:cNvSpPr/>
          <p:nvPr/>
        </p:nvSpPr>
        <p:spPr>
          <a:xfrm>
            <a:off x="1715812" y="1554462"/>
            <a:ext cx="2558409" cy="37253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TW" b="1" dirty="0" err="1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Nankang</a:t>
            </a:r>
            <a:r>
              <a:rPr kumimoji="1" lang="en-US" altLang="zh-TW" b="1" dirty="0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 Software Park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392B44E-ED22-4516-ACEC-2995BA82F596}"/>
              </a:ext>
            </a:extLst>
          </p:cNvPr>
          <p:cNvSpPr/>
          <p:nvPr/>
        </p:nvSpPr>
        <p:spPr>
          <a:xfrm>
            <a:off x="2045526" y="2059323"/>
            <a:ext cx="1898981" cy="3693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ICT Design / Digital Content / </a:t>
            </a:r>
          </a:p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Biotechnology</a:t>
            </a:r>
            <a:endParaRPr kumimoji="1" lang="zh-TW" altLang="en-US" sz="1200" b="1" dirty="0">
              <a:solidFill>
                <a:schemeClr val="bg1"/>
              </a:solidFill>
              <a:latin typeface="Century Gothic 粗體" charset="0"/>
            </a:endParaRPr>
          </a:p>
        </p:txBody>
      </p:sp>
      <p:sp>
        <p:nvSpPr>
          <p:cNvPr id="104" name="手繪多邊形: 圖案 103">
            <a:extLst>
              <a:ext uri="{FF2B5EF4-FFF2-40B4-BE49-F238E27FC236}">
                <a16:creationId xmlns:a16="http://schemas.microsoft.com/office/drawing/2014/main" id="{9BD731CC-C8E1-40AA-9E95-722D06B6AC2E}"/>
              </a:ext>
            </a:extLst>
          </p:cNvPr>
          <p:cNvSpPr/>
          <p:nvPr/>
        </p:nvSpPr>
        <p:spPr>
          <a:xfrm flipH="1" flipV="1">
            <a:off x="5925316" y="1517080"/>
            <a:ext cx="2597521" cy="195589"/>
          </a:xfrm>
          <a:custGeom>
            <a:avLst/>
            <a:gdLst>
              <a:gd name="connsiteX0" fmla="*/ 3340100 w 3340100"/>
              <a:gd name="connsiteY0" fmla="*/ 0 h 381000"/>
              <a:gd name="connsiteX1" fmla="*/ 723900 w 3340100"/>
              <a:gd name="connsiteY1" fmla="*/ 381000 h 381000"/>
              <a:gd name="connsiteX2" fmla="*/ 0 w 33401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381000">
                <a:moveTo>
                  <a:pt x="3340100" y="0"/>
                </a:moveTo>
                <a:lnTo>
                  <a:pt x="723900" y="381000"/>
                </a:lnTo>
                <a:lnTo>
                  <a:pt x="0" y="381000"/>
                </a:lnTo>
              </a:path>
            </a:pathLst>
          </a:custGeom>
          <a:solidFill>
            <a:srgbClr val="1C2A52"/>
          </a:solidFill>
          <a:ln w="19050">
            <a:solidFill>
              <a:srgbClr val="1C2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E360C996-98A9-45DE-9C88-612806C5C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510" b="-8062"/>
          <a:stretch/>
        </p:blipFill>
        <p:spPr bwMode="auto">
          <a:xfrm>
            <a:off x="7815534" y="717722"/>
            <a:ext cx="2736000" cy="1673483"/>
          </a:xfrm>
          <a:prstGeom prst="rect">
            <a:avLst/>
          </a:prstGeom>
          <a:solidFill>
            <a:srgbClr val="FFFFFF">
              <a:alpha val="50000"/>
            </a:srgbClr>
          </a:solidFill>
          <a:ln w="19050">
            <a:noFill/>
          </a:ln>
        </p:spPr>
      </p:pic>
      <p:sp>
        <p:nvSpPr>
          <p:cNvPr id="69" name="矩形 68">
            <a:extLst>
              <a:ext uri="{FF2B5EF4-FFF2-40B4-BE49-F238E27FC236}">
                <a16:creationId xmlns:a16="http://schemas.microsoft.com/office/drawing/2014/main" id="{5213EA70-335E-4318-9C88-7005AD6A350B}"/>
              </a:ext>
            </a:extLst>
          </p:cNvPr>
          <p:cNvSpPr/>
          <p:nvPr/>
        </p:nvSpPr>
        <p:spPr>
          <a:xfrm>
            <a:off x="7815534" y="1975447"/>
            <a:ext cx="2736000" cy="538253"/>
          </a:xfrm>
          <a:prstGeom prst="rect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839B42A-10C1-4B58-8D1C-8736B57C317F}"/>
              </a:ext>
            </a:extLst>
          </p:cNvPr>
          <p:cNvSpPr/>
          <p:nvPr/>
        </p:nvSpPr>
        <p:spPr>
          <a:xfrm>
            <a:off x="8182300" y="1491615"/>
            <a:ext cx="2002471" cy="372538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TW" b="1" dirty="0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Hsinchu Science Park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5D00D635-DA39-4876-8AE3-490B333DE22D}"/>
              </a:ext>
            </a:extLst>
          </p:cNvPr>
          <p:cNvSpPr/>
          <p:nvPr/>
        </p:nvSpPr>
        <p:spPr>
          <a:xfrm>
            <a:off x="7824293" y="2052034"/>
            <a:ext cx="2718485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IC manufacturing / Optoelectronics  /Biotechnology</a:t>
            </a:r>
          </a:p>
        </p:txBody>
      </p:sp>
      <p:sp>
        <p:nvSpPr>
          <p:cNvPr id="115" name="手繪多邊形: 圖案 114">
            <a:extLst>
              <a:ext uri="{FF2B5EF4-FFF2-40B4-BE49-F238E27FC236}">
                <a16:creationId xmlns:a16="http://schemas.microsoft.com/office/drawing/2014/main" id="{8AE00295-3942-4308-AB4A-A315B278094E}"/>
              </a:ext>
            </a:extLst>
          </p:cNvPr>
          <p:cNvSpPr/>
          <p:nvPr/>
        </p:nvSpPr>
        <p:spPr>
          <a:xfrm>
            <a:off x="3524783" y="3149130"/>
            <a:ext cx="1544235" cy="334659"/>
          </a:xfrm>
          <a:custGeom>
            <a:avLst/>
            <a:gdLst>
              <a:gd name="connsiteX0" fmla="*/ 3340100 w 3340100"/>
              <a:gd name="connsiteY0" fmla="*/ 0 h 381000"/>
              <a:gd name="connsiteX1" fmla="*/ 723900 w 3340100"/>
              <a:gd name="connsiteY1" fmla="*/ 381000 h 381000"/>
              <a:gd name="connsiteX2" fmla="*/ 0 w 33401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381000">
                <a:moveTo>
                  <a:pt x="3340100" y="0"/>
                </a:moveTo>
                <a:lnTo>
                  <a:pt x="723900" y="381000"/>
                </a:lnTo>
                <a:lnTo>
                  <a:pt x="0" y="381000"/>
                </a:lnTo>
              </a:path>
            </a:pathLst>
          </a:custGeom>
          <a:solidFill>
            <a:srgbClr val="1C2A52"/>
          </a:solidFill>
          <a:ln w="19050">
            <a:solidFill>
              <a:srgbClr val="1C2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6" name="Picture 4" descr="ãå½°æ¿±å·¥æ¥­åãçåçæå°çµæ">
            <a:extLst>
              <a:ext uri="{FF2B5EF4-FFF2-40B4-BE49-F238E27FC236}">
                <a16:creationId xmlns:a16="http://schemas.microsoft.com/office/drawing/2014/main" id="{4E21BC69-1DE7-49A1-A159-9B0C2E0FB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09" b="11480"/>
          <a:stretch/>
        </p:blipFill>
        <p:spPr bwMode="auto">
          <a:xfrm>
            <a:off x="1627015" y="2604822"/>
            <a:ext cx="2736000" cy="14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群組 29">
            <a:extLst>
              <a:ext uri="{FF2B5EF4-FFF2-40B4-BE49-F238E27FC236}">
                <a16:creationId xmlns:a16="http://schemas.microsoft.com/office/drawing/2014/main" id="{9BE1122A-4B71-463B-829B-0DCC632601D0}"/>
              </a:ext>
            </a:extLst>
          </p:cNvPr>
          <p:cNvGrpSpPr/>
          <p:nvPr/>
        </p:nvGrpSpPr>
        <p:grpSpPr>
          <a:xfrm>
            <a:off x="1627016" y="3528925"/>
            <a:ext cx="2736001" cy="764280"/>
            <a:chOff x="2847137" y="-1425589"/>
            <a:chExt cx="2706773" cy="764280"/>
          </a:xfrm>
          <a:solidFill>
            <a:srgbClr val="1C2A52"/>
          </a:solidFill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E9494E4-55FA-4CA0-BED6-11335152541C}"/>
                </a:ext>
              </a:extLst>
            </p:cNvPr>
            <p:cNvSpPr/>
            <p:nvPr/>
          </p:nvSpPr>
          <p:spPr>
            <a:xfrm>
              <a:off x="2847137" y="-954123"/>
              <a:ext cx="2706773" cy="2928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1997FFB-258E-4D3B-AC9D-5E57A65BF2B5}"/>
                </a:ext>
              </a:extLst>
            </p:cNvPr>
            <p:cNvSpPr/>
            <p:nvPr/>
          </p:nvSpPr>
          <p:spPr>
            <a:xfrm>
              <a:off x="2847137" y="-1425589"/>
              <a:ext cx="2650061" cy="37253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anchor="ctr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zh-TW" b="1" dirty="0">
                  <a:solidFill>
                    <a:srgbClr val="1C2A52"/>
                  </a:solidFill>
                  <a:effectLst>
                    <a:glow rad="101600">
                      <a:schemeClr val="bg1">
                        <a:alpha val="91000"/>
                      </a:schemeClr>
                    </a:glow>
                  </a:effectLst>
                  <a:latin typeface="Century Gothic 粗體" charset="0"/>
                  <a:ea typeface="Century Gothic 標準體" charset="0"/>
                </a:rPr>
                <a:t>Changhua Coastal Park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6168D564-A2C6-4B47-B152-0BD616D03B06}"/>
                </a:ext>
              </a:extLst>
            </p:cNvPr>
            <p:cNvSpPr/>
            <p:nvPr/>
          </p:nvSpPr>
          <p:spPr>
            <a:xfrm>
              <a:off x="3169541" y="-862916"/>
              <a:ext cx="2000110" cy="184666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/>
              <a:r>
                <a:rPr kumimoji="1" lang="en-US" altLang="zh-TW" sz="1200" b="1" dirty="0">
                  <a:solidFill>
                    <a:schemeClr val="bg1"/>
                  </a:solidFill>
                  <a:latin typeface="Century Gothic 粗體" charset="0"/>
                </a:rPr>
                <a:t>Recycling / Green Energy/ Glass</a:t>
              </a:r>
            </a:p>
          </p:txBody>
        </p:sp>
      </p:grpSp>
      <p:sp>
        <p:nvSpPr>
          <p:cNvPr id="116" name="手繪多邊形: 圖案 115">
            <a:extLst>
              <a:ext uri="{FF2B5EF4-FFF2-40B4-BE49-F238E27FC236}">
                <a16:creationId xmlns:a16="http://schemas.microsoft.com/office/drawing/2014/main" id="{A09766D8-CABB-4762-9F3D-6EC4563FABC0}"/>
              </a:ext>
            </a:extLst>
          </p:cNvPr>
          <p:cNvSpPr/>
          <p:nvPr/>
        </p:nvSpPr>
        <p:spPr>
          <a:xfrm flipH="1">
            <a:off x="5438347" y="2742647"/>
            <a:ext cx="3028140" cy="864467"/>
          </a:xfrm>
          <a:custGeom>
            <a:avLst/>
            <a:gdLst>
              <a:gd name="connsiteX0" fmla="*/ 3340100 w 3340100"/>
              <a:gd name="connsiteY0" fmla="*/ 0 h 381000"/>
              <a:gd name="connsiteX1" fmla="*/ 723900 w 3340100"/>
              <a:gd name="connsiteY1" fmla="*/ 381000 h 381000"/>
              <a:gd name="connsiteX2" fmla="*/ 0 w 33401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381000">
                <a:moveTo>
                  <a:pt x="3340100" y="0"/>
                </a:moveTo>
                <a:lnTo>
                  <a:pt x="723900" y="381000"/>
                </a:lnTo>
                <a:lnTo>
                  <a:pt x="0" y="381000"/>
                </a:lnTo>
              </a:path>
            </a:pathLst>
          </a:custGeom>
          <a:solidFill>
            <a:srgbClr val="1C2A52"/>
          </a:solidFill>
          <a:ln w="19050">
            <a:solidFill>
              <a:srgbClr val="1C2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86" name="Picture 14" descr="ãä¸­é¨ç§å­¸å·¥æ¥­ååãçåçæå°çµæ">
            <a:extLst>
              <a:ext uri="{FF2B5EF4-FFF2-40B4-BE49-F238E27FC236}">
                <a16:creationId xmlns:a16="http://schemas.microsoft.com/office/drawing/2014/main" id="{CB04DE14-441E-459D-9BC1-0F62567DB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94" b="-5923"/>
          <a:stretch/>
        </p:blipFill>
        <p:spPr bwMode="auto">
          <a:xfrm>
            <a:off x="7815534" y="2595506"/>
            <a:ext cx="2736000" cy="15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矩形 98">
            <a:extLst>
              <a:ext uri="{FF2B5EF4-FFF2-40B4-BE49-F238E27FC236}">
                <a16:creationId xmlns:a16="http://schemas.microsoft.com/office/drawing/2014/main" id="{48CDCEAE-1655-44FA-97DC-EB007B038D06}"/>
              </a:ext>
            </a:extLst>
          </p:cNvPr>
          <p:cNvSpPr/>
          <p:nvPr/>
        </p:nvSpPr>
        <p:spPr>
          <a:xfrm>
            <a:off x="7815535" y="3897294"/>
            <a:ext cx="2736001" cy="528933"/>
          </a:xfrm>
          <a:prstGeom prst="rect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Semiconductor / Optoelectronics / Biotechnology / Precision Machinery </a:t>
            </a:r>
          </a:p>
        </p:txBody>
      </p:sp>
      <p:sp>
        <p:nvSpPr>
          <p:cNvPr id="100" name="矩形 99">
            <a:extLst>
              <a:ext uri="{FF2B5EF4-FFF2-40B4-BE49-F238E27FC236}">
                <a16:creationId xmlns:a16="http://schemas.microsoft.com/office/drawing/2014/main" id="{397AA276-63EF-4845-A137-36F16E96723C}"/>
              </a:ext>
            </a:extLst>
          </p:cNvPr>
          <p:cNvSpPr/>
          <p:nvPr/>
        </p:nvSpPr>
        <p:spPr>
          <a:xfrm>
            <a:off x="7768418" y="3499297"/>
            <a:ext cx="2830235" cy="351891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zh-TW" sz="1700" b="1" dirty="0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Central Taiwan Science Park</a:t>
            </a:r>
          </a:p>
        </p:txBody>
      </p:sp>
      <p:sp>
        <p:nvSpPr>
          <p:cNvPr id="117" name="手繪多邊形: 圖案 116">
            <a:extLst>
              <a:ext uri="{FF2B5EF4-FFF2-40B4-BE49-F238E27FC236}">
                <a16:creationId xmlns:a16="http://schemas.microsoft.com/office/drawing/2014/main" id="{7A071DF9-C42B-47BF-949B-DE69A78801A3}"/>
              </a:ext>
            </a:extLst>
          </p:cNvPr>
          <p:cNvSpPr/>
          <p:nvPr/>
        </p:nvSpPr>
        <p:spPr>
          <a:xfrm flipH="1">
            <a:off x="4718166" y="4688083"/>
            <a:ext cx="3944913" cy="1015672"/>
          </a:xfrm>
          <a:custGeom>
            <a:avLst/>
            <a:gdLst>
              <a:gd name="connsiteX0" fmla="*/ 3340100 w 3340100"/>
              <a:gd name="connsiteY0" fmla="*/ 0 h 381000"/>
              <a:gd name="connsiteX1" fmla="*/ 723900 w 3340100"/>
              <a:gd name="connsiteY1" fmla="*/ 381000 h 381000"/>
              <a:gd name="connsiteX2" fmla="*/ 0 w 33401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381000">
                <a:moveTo>
                  <a:pt x="3340100" y="0"/>
                </a:moveTo>
                <a:lnTo>
                  <a:pt x="723900" y="381000"/>
                </a:lnTo>
                <a:lnTo>
                  <a:pt x="0" y="381000"/>
                </a:lnTo>
              </a:path>
            </a:pathLst>
          </a:custGeom>
          <a:solidFill>
            <a:srgbClr val="1C2A52"/>
          </a:solidFill>
          <a:ln w="19050">
            <a:solidFill>
              <a:srgbClr val="1C2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5" name="Picture 12" descr="ãåé¨ç§å­¸å·¥æ¥­ååãçåçæå°çµæ">
            <a:extLst>
              <a:ext uri="{FF2B5EF4-FFF2-40B4-BE49-F238E27FC236}">
                <a16:creationId xmlns:a16="http://schemas.microsoft.com/office/drawing/2014/main" id="{7506159B-6CF4-40AA-8612-D252D2ED5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82" b="6336"/>
          <a:stretch/>
        </p:blipFill>
        <p:spPr bwMode="auto">
          <a:xfrm>
            <a:off x="7815534" y="4502611"/>
            <a:ext cx="2736000" cy="158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矩形 108">
            <a:extLst>
              <a:ext uri="{FF2B5EF4-FFF2-40B4-BE49-F238E27FC236}">
                <a16:creationId xmlns:a16="http://schemas.microsoft.com/office/drawing/2014/main" id="{0E97EA95-CA2B-4E52-9E28-E407BB5B7396}"/>
              </a:ext>
            </a:extLst>
          </p:cNvPr>
          <p:cNvSpPr/>
          <p:nvPr/>
        </p:nvSpPr>
        <p:spPr>
          <a:xfrm>
            <a:off x="7803104" y="5995411"/>
            <a:ext cx="2736000" cy="543116"/>
          </a:xfrm>
          <a:prstGeom prst="rect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D5399A05-6C39-431B-9B8E-71104DF29B98}"/>
              </a:ext>
            </a:extLst>
          </p:cNvPr>
          <p:cNvSpPr/>
          <p:nvPr/>
        </p:nvSpPr>
        <p:spPr>
          <a:xfrm>
            <a:off x="7819913" y="5440764"/>
            <a:ext cx="2727242" cy="430887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kumimoji="1" lang="en-US" altLang="zh-TW" sz="1400" b="1" dirty="0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Southern Taiwan Science Park/</a:t>
            </a:r>
          </a:p>
          <a:p>
            <a:pPr algn="ctr"/>
            <a:r>
              <a:rPr kumimoji="1" lang="en-US" altLang="zh-TW" sz="1400" b="1" dirty="0" err="1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TainanTech</a:t>
            </a:r>
            <a:r>
              <a:rPr kumimoji="1" lang="en-US" altLang="zh-TW" sz="1400" b="1" dirty="0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. Industrial Park </a:t>
            </a: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AB5EAFC1-53A5-4900-B02B-4EE3A11FDC72}"/>
              </a:ext>
            </a:extLst>
          </p:cNvPr>
          <p:cNvSpPr/>
          <p:nvPr/>
        </p:nvSpPr>
        <p:spPr>
          <a:xfrm>
            <a:off x="7836099" y="6010137"/>
            <a:ext cx="2718486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Optoelectronics / Environmental Protection Technology /</a:t>
            </a:r>
          </a:p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 Automotive Parts </a:t>
            </a:r>
            <a:endParaRPr kumimoji="1" lang="zh-TW" altLang="en-US" sz="1200" b="1" dirty="0">
              <a:solidFill>
                <a:schemeClr val="bg1"/>
              </a:solidFill>
              <a:latin typeface="Century Gothic 粗體" charset="0"/>
            </a:endParaRPr>
          </a:p>
        </p:txBody>
      </p:sp>
      <p:sp>
        <p:nvSpPr>
          <p:cNvPr id="118" name="手繪多邊形: 圖案 117">
            <a:extLst>
              <a:ext uri="{FF2B5EF4-FFF2-40B4-BE49-F238E27FC236}">
                <a16:creationId xmlns:a16="http://schemas.microsoft.com/office/drawing/2014/main" id="{76270112-1FF5-420B-AA73-54E09B086F05}"/>
              </a:ext>
            </a:extLst>
          </p:cNvPr>
          <p:cNvSpPr/>
          <p:nvPr/>
        </p:nvSpPr>
        <p:spPr>
          <a:xfrm>
            <a:off x="3588584" y="5303844"/>
            <a:ext cx="1631548" cy="167329"/>
          </a:xfrm>
          <a:custGeom>
            <a:avLst/>
            <a:gdLst>
              <a:gd name="connsiteX0" fmla="*/ 3340100 w 3340100"/>
              <a:gd name="connsiteY0" fmla="*/ 0 h 381000"/>
              <a:gd name="connsiteX1" fmla="*/ 723900 w 3340100"/>
              <a:gd name="connsiteY1" fmla="*/ 381000 h 381000"/>
              <a:gd name="connsiteX2" fmla="*/ 0 w 334010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100" h="381000">
                <a:moveTo>
                  <a:pt x="3340100" y="0"/>
                </a:moveTo>
                <a:lnTo>
                  <a:pt x="72390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rgbClr val="1C2A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ãé«éãçåçæå°çµæ">
            <a:extLst>
              <a:ext uri="{FF2B5EF4-FFF2-40B4-BE49-F238E27FC236}">
                <a16:creationId xmlns:a16="http://schemas.microsoft.com/office/drawing/2014/main" id="{D6BE769E-1F47-4F3E-A8D6-BDE9C21F6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45" b="23113"/>
          <a:stretch/>
        </p:blipFill>
        <p:spPr bwMode="auto">
          <a:xfrm>
            <a:off x="1627015" y="4440713"/>
            <a:ext cx="2736000" cy="14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170AC550-141D-455E-8120-FF417E1236B6}"/>
              </a:ext>
            </a:extLst>
          </p:cNvPr>
          <p:cNvSpPr/>
          <p:nvPr/>
        </p:nvSpPr>
        <p:spPr>
          <a:xfrm>
            <a:off x="1627015" y="5950106"/>
            <a:ext cx="2736000" cy="574643"/>
          </a:xfrm>
          <a:prstGeom prst="rect">
            <a:avLst/>
          </a:prstGeom>
          <a:solidFill>
            <a:srgbClr val="1C2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D5B1C01-DE2C-41BB-A093-7ABEC561F8D3}"/>
              </a:ext>
            </a:extLst>
          </p:cNvPr>
          <p:cNvSpPr/>
          <p:nvPr/>
        </p:nvSpPr>
        <p:spPr>
          <a:xfrm>
            <a:off x="1635773" y="5947599"/>
            <a:ext cx="2718487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algn="ctr"/>
            <a:r>
              <a:rPr kumimoji="1" lang="en-US" altLang="zh-TW" sz="1200" b="1" dirty="0">
                <a:solidFill>
                  <a:schemeClr val="bg1"/>
                </a:solidFill>
                <a:latin typeface="Century Gothic 粗體" charset="0"/>
              </a:rPr>
              <a:t>Petrochemicals / Steel / Cruise &amp; Ship making/  Optoelectronics / Environmental Protection Tech</a:t>
            </a:r>
            <a:endParaRPr kumimoji="1" lang="zh-TW" altLang="en-US" sz="1200" b="1" dirty="0">
              <a:solidFill>
                <a:schemeClr val="bg1"/>
              </a:solidFill>
              <a:latin typeface="Century Gothic 粗體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59467" y="5206803"/>
            <a:ext cx="2471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>
                <a:solidFill>
                  <a:srgbClr val="1C2A52"/>
                </a:solidFill>
                <a:effectLst>
                  <a:glow rad="101600">
                    <a:schemeClr val="bg1">
                      <a:alpha val="91000"/>
                    </a:schemeClr>
                  </a:glow>
                </a:effectLst>
                <a:latin typeface="Century Gothic 粗體" charset="0"/>
                <a:ea typeface="Century Gothic 標準體" charset="0"/>
              </a:rPr>
              <a:t>Kaohsiung Industrial Park / Software Park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178197" y="954705"/>
            <a:ext cx="98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1C2A5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+mj-ea"/>
              </a:rPr>
              <a:t>Taipei</a:t>
            </a:r>
            <a:endParaRPr lang="zh-TW" altLang="en-US" sz="2000" b="1" dirty="0">
              <a:solidFill>
                <a:srgbClr val="1C2A5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+mj-ea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4467904" y="2262691"/>
            <a:ext cx="1328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1C2A5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+mj-ea"/>
              </a:rPr>
              <a:t>Taichung</a:t>
            </a:r>
            <a:endParaRPr lang="zh-TW" altLang="en-US" sz="2000" b="1" dirty="0">
              <a:solidFill>
                <a:srgbClr val="1C2A5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+mj-ea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5307391" y="5110696"/>
            <a:ext cx="144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1C2A5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ea typeface="+mj-ea"/>
              </a:rPr>
              <a:t>Kaohsiung</a:t>
            </a:r>
            <a:endParaRPr lang="zh-TW" altLang="en-US" sz="2000" b="1" dirty="0">
              <a:solidFill>
                <a:srgbClr val="1C2A5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ea typeface="+mj-ea"/>
            </a:endParaRPr>
          </a:p>
        </p:txBody>
      </p:sp>
      <p:pic>
        <p:nvPicPr>
          <p:cNvPr id="46" name="Picture 4" descr="http://www.dentalshop.com.tw/M-WELL/image/high_speed_rail_34493831_std.png">
            <a:extLst>
              <a:ext uri="{FF2B5EF4-FFF2-40B4-BE49-F238E27FC236}">
                <a16:creationId xmlns:a16="http://schemas.microsoft.com/office/drawing/2014/main" id="{6ADFF153-2307-4FA4-BFB5-3B9B4876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92551">
            <a:off x="4520450" y="5984545"/>
            <a:ext cx="868481" cy="373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標題 2">
            <a:extLst>
              <a:ext uri="{FF2B5EF4-FFF2-40B4-BE49-F238E27FC236}">
                <a16:creationId xmlns:a16="http://schemas.microsoft.com/office/drawing/2014/main" id="{C2D7AEE0-BFAA-D32C-A0AB-C1E3E08DF671}"/>
              </a:ext>
            </a:extLst>
          </p:cNvPr>
          <p:cNvSpPr txBox="1">
            <a:spLocks/>
          </p:cNvSpPr>
          <p:nvPr/>
        </p:nvSpPr>
        <p:spPr>
          <a:xfrm>
            <a:off x="1680531" y="96795"/>
            <a:ext cx="8884455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</a:rPr>
              <a:t>Industrial Clusters</a:t>
            </a:r>
            <a:endParaRPr lang="en-US" sz="4000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2E473D9-D35A-DA4E-F81B-9341FE0617CC}"/>
              </a:ext>
            </a:extLst>
          </p:cNvPr>
          <p:cNvSpPr txBox="1"/>
          <p:nvPr/>
        </p:nvSpPr>
        <p:spPr>
          <a:xfrm>
            <a:off x="1614978" y="6614872"/>
            <a:ext cx="60500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200" dirty="0"/>
              <a:t>Industrial land cost source: Industrial Development Bureau </a:t>
            </a:r>
            <a:r>
              <a:rPr lang="en-US" altLang="zh-TW" sz="1200" dirty="0">
                <a:hlinkClick r:id="rId12"/>
              </a:rPr>
              <a:t>https://idbpark.moeaidb.gov.tw/ </a:t>
            </a:r>
            <a:endParaRPr lang="zh-TW" altLang="en-US" sz="1200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10A36C30-63D4-E2C7-B320-E8A42D445C49}"/>
              </a:ext>
            </a:extLst>
          </p:cNvPr>
          <p:cNvSpPr txBox="1"/>
          <p:nvPr/>
        </p:nvSpPr>
        <p:spPr>
          <a:xfrm>
            <a:off x="4963407" y="1489860"/>
            <a:ext cx="1034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1C2A52"/>
                </a:solidFill>
              </a:rPr>
              <a:t>Hsinchu</a:t>
            </a:r>
            <a:endParaRPr lang="zh-TW" altLang="en-US" sz="2000" b="1" dirty="0">
              <a:solidFill>
                <a:srgbClr val="1C2A52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3A80A3AE-0D40-47D0-90BF-331868DCA93B}"/>
              </a:ext>
            </a:extLst>
          </p:cNvPr>
          <p:cNvSpPr txBox="1"/>
          <p:nvPr/>
        </p:nvSpPr>
        <p:spPr>
          <a:xfrm>
            <a:off x="5192789" y="3006607"/>
            <a:ext cx="1299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1C2A52"/>
                </a:solidFill>
              </a:rPr>
              <a:t>Changhua</a:t>
            </a:r>
            <a:endParaRPr lang="zh-TW" altLang="en-US" sz="2000" b="1" dirty="0">
              <a:solidFill>
                <a:srgbClr val="1C2A52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59B6FAF1-D746-B013-5A3D-AEABCBE076A4}"/>
              </a:ext>
            </a:extLst>
          </p:cNvPr>
          <p:cNvSpPr txBox="1"/>
          <p:nvPr/>
        </p:nvSpPr>
        <p:spPr>
          <a:xfrm>
            <a:off x="4914689" y="4450617"/>
            <a:ext cx="1031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solidFill>
                  <a:srgbClr val="1C2A52"/>
                </a:solidFill>
              </a:rPr>
              <a:t>Tainan</a:t>
            </a:r>
            <a:endParaRPr lang="zh-TW" altLang="en-US" sz="2000" b="1" dirty="0">
              <a:solidFill>
                <a:srgbClr val="1C2A52"/>
              </a:solidFill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B85290C-7386-095E-3A08-F778C5C59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1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標題 2">
            <a:extLst>
              <a:ext uri="{FF2B5EF4-FFF2-40B4-BE49-F238E27FC236}">
                <a16:creationId xmlns:a16="http://schemas.microsoft.com/office/drawing/2014/main" id="{84773D14-43DB-2066-3234-6ECFCD32F4AE}"/>
              </a:ext>
            </a:extLst>
          </p:cNvPr>
          <p:cNvSpPr txBox="1">
            <a:spLocks/>
          </p:cNvSpPr>
          <p:nvPr/>
        </p:nvSpPr>
        <p:spPr>
          <a:xfrm>
            <a:off x="1778646" y="151445"/>
            <a:ext cx="7974954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</a:rPr>
              <a:t>Business Climate Survey</a:t>
            </a:r>
            <a:endParaRPr lang="en-US" altLang="zh-TW" sz="4000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5DAED74-F90F-370A-F83B-34F593ADD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455"/>
          <a:stretch/>
        </p:blipFill>
        <p:spPr>
          <a:xfrm>
            <a:off x="291646" y="2646114"/>
            <a:ext cx="3600000" cy="1314648"/>
          </a:xfrm>
          <a:prstGeom prst="rect">
            <a:avLst/>
          </a:prstGeom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2E82F56-1BF1-0E23-5656-C9D767C6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62" y="554772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80F49B5E-7EF4-8635-EFF8-A9F155415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7381" y="2646114"/>
            <a:ext cx="3600000" cy="2755366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5391F1A1-BC6C-8132-3C79-80108675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979" y="554772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>
            <a:extLst>
              <a:ext uri="{FF2B5EF4-FFF2-40B4-BE49-F238E27FC236}">
                <a16:creationId xmlns:a16="http://schemas.microsoft.com/office/drawing/2014/main" id="{7D367457-C437-67E7-5176-E20390D4504C}"/>
              </a:ext>
            </a:extLst>
          </p:cNvPr>
          <p:cNvSpPr txBox="1"/>
          <p:nvPr/>
        </p:nvSpPr>
        <p:spPr>
          <a:xfrm>
            <a:off x="291646" y="855323"/>
            <a:ext cx="3600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2021/2022</a:t>
            </a:r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年德商在台商業信心調查報告</a:t>
            </a:r>
            <a:endParaRPr lang="en-US" altLang="zh-TW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德國經濟辦事處</a:t>
            </a: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 Business Confidence Survey &gt;</a:t>
            </a: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  <a:r>
              <a:rPr lang="ja-JP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ドイツ台北貿易オフィス</a:t>
            </a:r>
            <a:endParaRPr lang="en-US" altLang="zh-TW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German Trade office Taipei</a:t>
            </a:r>
            <a:endParaRPr lang="zh-TW" altLang="en-US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DC65AD04-72D6-434C-64CD-3C3DFF7F316C}"/>
              </a:ext>
            </a:extLst>
          </p:cNvPr>
          <p:cNvSpPr txBox="1"/>
          <p:nvPr/>
        </p:nvSpPr>
        <p:spPr>
          <a:xfrm>
            <a:off x="4247381" y="855323"/>
            <a:ext cx="3600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2023</a:t>
            </a:r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年商業景氣調查報告</a:t>
            </a:r>
            <a:endParaRPr lang="en-US" altLang="zh-TW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74">
              <a:defRPr/>
            </a:pPr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美國工商會</a:t>
            </a:r>
            <a:endParaRPr lang="en-US" altLang="zh-TW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 2023 Business Climate Survey &gt;</a:t>
            </a: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ja-JP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台湾アメリカ商工会議所</a:t>
            </a:r>
            <a:endParaRPr lang="en-US" altLang="ja-JP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American Chamber Of Commerce </a:t>
            </a:r>
            <a:endParaRPr lang="zh-TW" altLang="en-US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1E07DA3C-D90C-D554-8862-A1114939C3DB}"/>
              </a:ext>
            </a:extLst>
          </p:cNvPr>
          <p:cNvSpPr txBox="1"/>
          <p:nvPr/>
        </p:nvSpPr>
        <p:spPr>
          <a:xfrm>
            <a:off x="8150569" y="855322"/>
            <a:ext cx="404143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2022</a:t>
            </a:r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瑞典在台企業商業景氣調查報告</a:t>
            </a:r>
            <a:endParaRPr lang="en-US" altLang="zh-TW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瑞典貿易暨投資委員會台北辦事處</a:t>
            </a:r>
            <a:endParaRPr lang="en-US" altLang="zh-TW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&lt;Business Climate Survey For Swedish Companies In Taiwan 2022&gt;</a:t>
            </a:r>
          </a:p>
          <a:p>
            <a:pPr defTabSz="685874">
              <a:defRPr/>
            </a:pPr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-</a:t>
            </a:r>
            <a:r>
              <a:rPr lang="ja-JP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スウェーデン</a:t>
            </a:r>
            <a:r>
              <a:rPr lang="zh-TW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貿易</a:t>
            </a:r>
            <a:r>
              <a:rPr lang="ja-JP" altLang="en-US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及び貿易商工会台北オフィス</a:t>
            </a:r>
            <a:endParaRPr lang="en-US" altLang="ja-JP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74">
              <a:defRPr/>
            </a:pPr>
            <a:r>
              <a:rPr lang="en-US" altLang="zh-TW" sz="1400" b="1" i="1" dirty="0">
                <a:solidFill>
                  <a:srgbClr val="1C2A5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Sweden And The Swedish Chamber Of Commerce In Taipei</a:t>
            </a:r>
            <a:endParaRPr lang="zh-TW" altLang="en-US" sz="1400" b="1" i="1" dirty="0">
              <a:solidFill>
                <a:srgbClr val="1C2A5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2FFDBB3C-E194-668B-EFA9-1F9BD4CAE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0568" y="2646114"/>
            <a:ext cx="3924000" cy="2584904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05D1A7F-0357-1B16-64B9-BBDCBFBE6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49" y="554772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181E5D53-8B38-46CF-683C-7CE29EFA2DFE}"/>
              </a:ext>
            </a:extLst>
          </p:cNvPr>
          <p:cNvCxnSpPr/>
          <p:nvPr/>
        </p:nvCxnSpPr>
        <p:spPr>
          <a:xfrm>
            <a:off x="207838" y="2487290"/>
            <a:ext cx="11772138" cy="0"/>
          </a:xfrm>
          <a:prstGeom prst="line">
            <a:avLst/>
          </a:prstGeom>
          <a:ln w="38100">
            <a:solidFill>
              <a:srgbClr val="1C2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C338EE4B-DCD6-4094-1EF0-6B18143A2A72}"/>
              </a:ext>
            </a:extLst>
          </p:cNvPr>
          <p:cNvCxnSpPr>
            <a:cxnSpLocks/>
          </p:cNvCxnSpPr>
          <p:nvPr/>
        </p:nvCxnSpPr>
        <p:spPr>
          <a:xfrm>
            <a:off x="4028348" y="886852"/>
            <a:ext cx="0" cy="5652000"/>
          </a:xfrm>
          <a:prstGeom prst="line">
            <a:avLst/>
          </a:prstGeom>
          <a:ln w="38100">
            <a:solidFill>
              <a:srgbClr val="1C2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CD63A550-D3D4-247A-240E-2FBD145F11BB}"/>
              </a:ext>
            </a:extLst>
          </p:cNvPr>
          <p:cNvCxnSpPr>
            <a:cxnSpLocks/>
          </p:cNvCxnSpPr>
          <p:nvPr/>
        </p:nvCxnSpPr>
        <p:spPr>
          <a:xfrm>
            <a:off x="8006513" y="886852"/>
            <a:ext cx="0" cy="5652000"/>
          </a:xfrm>
          <a:prstGeom prst="line">
            <a:avLst/>
          </a:prstGeom>
          <a:ln w="38100">
            <a:solidFill>
              <a:srgbClr val="1C2A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圖片 34">
            <a:extLst>
              <a:ext uri="{FF2B5EF4-FFF2-40B4-BE49-F238E27FC236}">
                <a16:creationId xmlns:a16="http://schemas.microsoft.com/office/drawing/2014/main" id="{3E9833A2-3479-50A8-386C-5E3637BE71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5974" y="5547726"/>
            <a:ext cx="664445" cy="900000"/>
          </a:xfrm>
          <a:prstGeom prst="rect">
            <a:avLst/>
          </a:prstGeom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C014C6F6-75FC-B497-1D22-25E2A7A688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1032" y="5547726"/>
            <a:ext cx="637550" cy="900000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8FCB18B5-4D75-039F-307F-939C7C140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8" b="1200"/>
          <a:stretch/>
        </p:blipFill>
        <p:spPr bwMode="auto">
          <a:xfrm>
            <a:off x="437539" y="5547726"/>
            <a:ext cx="631226" cy="900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投影片編號版面配置區 31">
            <a:extLst>
              <a:ext uri="{FF2B5EF4-FFF2-40B4-BE49-F238E27FC236}">
                <a16:creationId xmlns:a16="http://schemas.microsoft.com/office/drawing/2014/main" id="{FCE8641F-47AD-95AE-9A70-02A9CF0D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1355" y="6187589"/>
            <a:ext cx="2844800" cy="365125"/>
          </a:xfrm>
        </p:spPr>
        <p:txBody>
          <a:bodyPr/>
          <a:lstStyle/>
          <a:p>
            <a:fld id="{44203AF4-5BF8-4CD7-BB93-E1849A371B09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945C581-965D-E45C-74F6-6DBB5242ACE7}"/>
              </a:ext>
            </a:extLst>
          </p:cNvPr>
          <p:cNvSpPr/>
          <p:nvPr/>
        </p:nvSpPr>
        <p:spPr>
          <a:xfrm>
            <a:off x="4245974" y="3058510"/>
            <a:ext cx="3599993" cy="1312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4FB6CA9-B11A-CC82-7EDA-293A4FEBD037}"/>
              </a:ext>
            </a:extLst>
          </p:cNvPr>
          <p:cNvSpPr txBox="1"/>
          <p:nvPr/>
        </p:nvSpPr>
        <p:spPr>
          <a:xfrm>
            <a:off x="10581854" y="28318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63%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75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字方塊 34">
            <a:extLst>
              <a:ext uri="{FF2B5EF4-FFF2-40B4-BE49-F238E27FC236}">
                <a16:creationId xmlns:a16="http://schemas.microsoft.com/office/drawing/2014/main" id="{298810C1-2018-4381-856F-EF2DAE5868E6}"/>
              </a:ext>
            </a:extLst>
          </p:cNvPr>
          <p:cNvSpPr txBox="1"/>
          <p:nvPr/>
        </p:nvSpPr>
        <p:spPr>
          <a:xfrm flipH="1">
            <a:off x="6292232" y="4282575"/>
            <a:ext cx="356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Smart Machinery</a:t>
            </a:r>
          </a:p>
        </p:txBody>
      </p:sp>
      <p:sp>
        <p:nvSpPr>
          <p:cNvPr id="38" name="圓角矩形 10">
            <a:extLst>
              <a:ext uri="{FF2B5EF4-FFF2-40B4-BE49-F238E27FC236}">
                <a16:creationId xmlns:a16="http://schemas.microsoft.com/office/drawing/2014/main" id="{F49D3445-A129-40FC-9290-AAF94AEA4D5F}"/>
              </a:ext>
            </a:extLst>
          </p:cNvPr>
          <p:cNvSpPr/>
          <p:nvPr/>
        </p:nvSpPr>
        <p:spPr>
          <a:xfrm>
            <a:off x="7355228" y="2788903"/>
            <a:ext cx="1436716" cy="1436710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C9AC4E8D-7D2D-4034-A630-D9568A5A0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47" y="3089821"/>
            <a:ext cx="834878" cy="834875"/>
          </a:xfrm>
          <a:prstGeom prst="rect">
            <a:avLst/>
          </a:prstGeom>
        </p:spPr>
      </p:pic>
      <p:sp>
        <p:nvSpPr>
          <p:cNvPr id="29" name="圓角矩形 15">
            <a:extLst>
              <a:ext uri="{FF2B5EF4-FFF2-40B4-BE49-F238E27FC236}">
                <a16:creationId xmlns:a16="http://schemas.microsoft.com/office/drawing/2014/main" id="{7E3E66AB-701A-44B0-937A-0C928AB27A68}"/>
              </a:ext>
            </a:extLst>
          </p:cNvPr>
          <p:cNvSpPr/>
          <p:nvPr/>
        </p:nvSpPr>
        <p:spPr>
          <a:xfrm>
            <a:off x="8964417" y="1084552"/>
            <a:ext cx="1436716" cy="1436711"/>
          </a:xfrm>
          <a:prstGeom prst="ellipse">
            <a:avLst/>
          </a:prstGeom>
          <a:solidFill>
            <a:srgbClr val="1C2A5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74">
              <a:defRPr/>
            </a:pPr>
            <a:endParaRPr kumimoji="1" lang="zh-TW" altLang="en-US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F505D3ED-C2A8-4F75-8E55-FC1780676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35" y="1364379"/>
            <a:ext cx="834880" cy="834876"/>
          </a:xfrm>
          <a:prstGeom prst="ellipse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FE85EA5C-8C4D-4AAB-85CF-37AAB207E348}"/>
              </a:ext>
            </a:extLst>
          </p:cNvPr>
          <p:cNvSpPr txBox="1"/>
          <p:nvPr/>
        </p:nvSpPr>
        <p:spPr>
          <a:xfrm flipH="1">
            <a:off x="8802033" y="2568946"/>
            <a:ext cx="1761484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Agricultural</a:t>
            </a:r>
          </a:p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Modernization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5DB5293-F7E5-449E-A1BB-38FD1AEAFF7B}"/>
              </a:ext>
            </a:extLst>
          </p:cNvPr>
          <p:cNvSpPr txBox="1"/>
          <p:nvPr/>
        </p:nvSpPr>
        <p:spPr>
          <a:xfrm flipH="1">
            <a:off x="3410633" y="6055795"/>
            <a:ext cx="197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Biomedicine</a:t>
            </a:r>
          </a:p>
        </p:txBody>
      </p:sp>
      <p:sp>
        <p:nvSpPr>
          <p:cNvPr id="40" name="圓角矩形 11">
            <a:extLst>
              <a:ext uri="{FF2B5EF4-FFF2-40B4-BE49-F238E27FC236}">
                <a16:creationId xmlns:a16="http://schemas.microsoft.com/office/drawing/2014/main" id="{757903B0-51DD-45E8-93DB-07A5BF782971}"/>
              </a:ext>
            </a:extLst>
          </p:cNvPr>
          <p:cNvSpPr/>
          <p:nvPr/>
        </p:nvSpPr>
        <p:spPr>
          <a:xfrm>
            <a:off x="3678723" y="4562123"/>
            <a:ext cx="1436715" cy="1436710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79E68E06-BFCA-4A2F-9470-6476BF704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640" y="4863041"/>
            <a:ext cx="834878" cy="834875"/>
          </a:xfrm>
          <a:prstGeom prst="rect">
            <a:avLst/>
          </a:prstGeom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3BBD1A4A-F2EE-4BC8-AC52-BB8F1096E84C}"/>
              </a:ext>
            </a:extLst>
          </p:cNvPr>
          <p:cNvSpPr txBox="1"/>
          <p:nvPr/>
        </p:nvSpPr>
        <p:spPr>
          <a:xfrm flipH="1">
            <a:off x="3363929" y="3455848"/>
            <a:ext cx="217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Asia Silicon Valley</a:t>
            </a:r>
          </a:p>
        </p:txBody>
      </p:sp>
      <p:sp>
        <p:nvSpPr>
          <p:cNvPr id="43" name="圓角矩形 9">
            <a:extLst>
              <a:ext uri="{FF2B5EF4-FFF2-40B4-BE49-F238E27FC236}">
                <a16:creationId xmlns:a16="http://schemas.microsoft.com/office/drawing/2014/main" id="{C5DD6B21-361A-4B84-B2DA-3E103DA43F00}"/>
              </a:ext>
            </a:extLst>
          </p:cNvPr>
          <p:cNvSpPr/>
          <p:nvPr/>
        </p:nvSpPr>
        <p:spPr>
          <a:xfrm>
            <a:off x="3733150" y="1950709"/>
            <a:ext cx="1436717" cy="1436710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924CAFBC-47A3-4D90-A4E1-2DE45C3F91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68" y="2251627"/>
            <a:ext cx="834878" cy="834875"/>
          </a:xfrm>
          <a:prstGeom prst="rect">
            <a:avLst/>
          </a:prstGeom>
        </p:spPr>
      </p:pic>
      <p:sp>
        <p:nvSpPr>
          <p:cNvPr id="47" name="圓角矩形 14">
            <a:extLst>
              <a:ext uri="{FF2B5EF4-FFF2-40B4-BE49-F238E27FC236}">
                <a16:creationId xmlns:a16="http://schemas.microsoft.com/office/drawing/2014/main" id="{ADF24151-FC9D-445B-A19C-6362D6224869}"/>
              </a:ext>
            </a:extLst>
          </p:cNvPr>
          <p:cNvSpPr/>
          <p:nvPr/>
        </p:nvSpPr>
        <p:spPr>
          <a:xfrm>
            <a:off x="8574425" y="4562127"/>
            <a:ext cx="1436716" cy="1436712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A3398D3A-EBFA-46BB-8930-97FC4CFD61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343" y="4847908"/>
            <a:ext cx="834880" cy="834876"/>
          </a:xfrm>
          <a:prstGeom prst="ellipse">
            <a:avLst/>
          </a:prstGeom>
        </p:spPr>
      </p:pic>
      <p:sp>
        <p:nvSpPr>
          <p:cNvPr id="49" name="文字方塊 48">
            <a:extLst>
              <a:ext uri="{FF2B5EF4-FFF2-40B4-BE49-F238E27FC236}">
                <a16:creationId xmlns:a16="http://schemas.microsoft.com/office/drawing/2014/main" id="{6D1D333B-DCF8-4299-8649-41C20B215DE5}"/>
              </a:ext>
            </a:extLst>
          </p:cNvPr>
          <p:cNvSpPr txBox="1"/>
          <p:nvPr/>
        </p:nvSpPr>
        <p:spPr>
          <a:xfrm flipH="1">
            <a:off x="8102349" y="6027470"/>
            <a:ext cx="2380871" cy="36933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Circular Economy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1EC12573-BCA0-4CD3-A244-5839E9A7FD44}"/>
              </a:ext>
            </a:extLst>
          </p:cNvPr>
          <p:cNvSpPr txBox="1"/>
          <p:nvPr/>
        </p:nvSpPr>
        <p:spPr>
          <a:xfrm flipH="1">
            <a:off x="5081213" y="4784813"/>
            <a:ext cx="2175157" cy="6463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National Defense Industry</a:t>
            </a:r>
          </a:p>
        </p:txBody>
      </p:sp>
      <p:sp>
        <p:nvSpPr>
          <p:cNvPr id="46" name="圓角矩形 13">
            <a:extLst>
              <a:ext uri="{FF2B5EF4-FFF2-40B4-BE49-F238E27FC236}">
                <a16:creationId xmlns:a16="http://schemas.microsoft.com/office/drawing/2014/main" id="{EEA4FFBC-55F8-4CB7-9917-78350CEAF602}"/>
              </a:ext>
            </a:extLst>
          </p:cNvPr>
          <p:cNvSpPr/>
          <p:nvPr/>
        </p:nvSpPr>
        <p:spPr>
          <a:xfrm>
            <a:off x="5450432" y="3319471"/>
            <a:ext cx="1436716" cy="1436709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7B297E15-E5A5-4C58-A051-05A3BE3B37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351" y="3605251"/>
            <a:ext cx="834878" cy="834876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1A7942AA-A775-7948-9720-0A160B2F15E9}"/>
              </a:ext>
            </a:extLst>
          </p:cNvPr>
          <p:cNvSpPr txBox="1"/>
          <p:nvPr/>
        </p:nvSpPr>
        <p:spPr>
          <a:xfrm flipH="1">
            <a:off x="5542740" y="2585962"/>
            <a:ext cx="197289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Next-Generation Vehicle</a:t>
            </a:r>
          </a:p>
        </p:txBody>
      </p:sp>
      <p:sp>
        <p:nvSpPr>
          <p:cNvPr id="58" name="圓角矩形 12">
            <a:extLst>
              <a:ext uri="{FF2B5EF4-FFF2-40B4-BE49-F238E27FC236}">
                <a16:creationId xmlns:a16="http://schemas.microsoft.com/office/drawing/2014/main" id="{C6766AE7-F0A6-ED40-A8B8-0A3A5FA596BB}"/>
              </a:ext>
            </a:extLst>
          </p:cNvPr>
          <p:cNvSpPr/>
          <p:nvPr/>
        </p:nvSpPr>
        <p:spPr>
          <a:xfrm>
            <a:off x="5810830" y="1084551"/>
            <a:ext cx="1436715" cy="1436711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grpSp>
        <p:nvGrpSpPr>
          <p:cNvPr id="22" name="圖形 6" descr="電動車 外框">
            <a:extLst>
              <a:ext uri="{FF2B5EF4-FFF2-40B4-BE49-F238E27FC236}">
                <a16:creationId xmlns:a16="http://schemas.microsoft.com/office/drawing/2014/main" id="{EB783056-5197-304C-5A24-5B3E5C8602AD}"/>
              </a:ext>
            </a:extLst>
          </p:cNvPr>
          <p:cNvGrpSpPr/>
          <p:nvPr/>
        </p:nvGrpSpPr>
        <p:grpSpPr>
          <a:xfrm>
            <a:off x="5968254" y="1479140"/>
            <a:ext cx="1121867" cy="647533"/>
            <a:chOff x="4372372" y="2324584"/>
            <a:chExt cx="1121867" cy="647532"/>
          </a:xfrm>
          <a:solidFill>
            <a:schemeClr val="bg1"/>
          </a:solidFill>
        </p:grpSpPr>
        <p:sp>
          <p:nvSpPr>
            <p:cNvPr id="23" name="手繪多邊形: 圖案 22">
              <a:extLst>
                <a:ext uri="{FF2B5EF4-FFF2-40B4-BE49-F238E27FC236}">
                  <a16:creationId xmlns:a16="http://schemas.microsoft.com/office/drawing/2014/main" id="{952A0314-AD90-FDA5-2258-2FE78B791023}"/>
                </a:ext>
              </a:extLst>
            </p:cNvPr>
            <p:cNvSpPr/>
            <p:nvPr/>
          </p:nvSpPr>
          <p:spPr>
            <a:xfrm>
              <a:off x="5155805" y="2768275"/>
              <a:ext cx="203821" cy="203840"/>
            </a:xfrm>
            <a:custGeom>
              <a:avLst/>
              <a:gdLst>
                <a:gd name="connsiteX0" fmla="*/ 121895 w 203821"/>
                <a:gd name="connsiteY0" fmla="*/ 1997 h 203840"/>
                <a:gd name="connsiteX1" fmla="*/ 1996 w 203821"/>
                <a:gd name="connsiteY1" fmla="*/ 81945 h 203840"/>
                <a:gd name="connsiteX2" fmla="*/ 81946 w 203821"/>
                <a:gd name="connsiteY2" fmla="*/ 201844 h 203840"/>
                <a:gd name="connsiteX3" fmla="*/ 201845 w 203821"/>
                <a:gd name="connsiteY3" fmla="*/ 121895 h 203840"/>
                <a:gd name="connsiteX4" fmla="*/ 201848 w 203821"/>
                <a:gd name="connsiteY4" fmla="*/ 81962 h 203840"/>
                <a:gd name="connsiteX5" fmla="*/ 121895 w 203821"/>
                <a:gd name="connsiteY5" fmla="*/ 1997 h 203840"/>
                <a:gd name="connsiteX6" fmla="*/ 119261 w 203821"/>
                <a:gd name="connsiteY6" fmla="*/ 175747 h 203840"/>
                <a:gd name="connsiteX7" fmla="*/ 28125 w 203821"/>
                <a:gd name="connsiteY7" fmla="*/ 118981 h 203840"/>
                <a:gd name="connsiteX8" fmla="*/ 28129 w 203821"/>
                <a:gd name="connsiteY8" fmla="*/ 84594 h 203840"/>
                <a:gd name="connsiteX9" fmla="*/ 84598 w 203821"/>
                <a:gd name="connsiteY9" fmla="*/ 28103 h 203840"/>
                <a:gd name="connsiteX10" fmla="*/ 175744 w 203821"/>
                <a:gd name="connsiteY10" fmla="*/ 84854 h 203840"/>
                <a:gd name="connsiteX11" fmla="*/ 175738 w 203821"/>
                <a:gd name="connsiteY11" fmla="*/ 119274 h 203840"/>
                <a:gd name="connsiteX12" fmla="*/ 119261 w 203821"/>
                <a:gd name="connsiteY12" fmla="*/ 175747 h 20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821" h="203840">
                  <a:moveTo>
                    <a:pt x="121895" y="1997"/>
                  </a:moveTo>
                  <a:cubicBezTo>
                    <a:pt x="66708" y="-9035"/>
                    <a:pt x="13028" y="26760"/>
                    <a:pt x="1996" y="81945"/>
                  </a:cubicBezTo>
                  <a:cubicBezTo>
                    <a:pt x="-9035" y="137132"/>
                    <a:pt x="26760" y="190813"/>
                    <a:pt x="81946" y="201844"/>
                  </a:cubicBezTo>
                  <a:cubicBezTo>
                    <a:pt x="137133" y="212876"/>
                    <a:pt x="190813" y="177080"/>
                    <a:pt x="201845" y="121895"/>
                  </a:cubicBezTo>
                  <a:cubicBezTo>
                    <a:pt x="204479" y="108715"/>
                    <a:pt x="204480" y="95143"/>
                    <a:pt x="201848" y="81962"/>
                  </a:cubicBezTo>
                  <a:cubicBezTo>
                    <a:pt x="193755" y="41626"/>
                    <a:pt x="162230" y="10096"/>
                    <a:pt x="121895" y="1997"/>
                  </a:cubicBezTo>
                  <a:close/>
                  <a:moveTo>
                    <a:pt x="119261" y="175747"/>
                  </a:moveTo>
                  <a:cubicBezTo>
                    <a:pt x="78419" y="185239"/>
                    <a:pt x="37616" y="159823"/>
                    <a:pt x="28125" y="118981"/>
                  </a:cubicBezTo>
                  <a:cubicBezTo>
                    <a:pt x="25497" y="107670"/>
                    <a:pt x="25498" y="95906"/>
                    <a:pt x="28129" y="84594"/>
                  </a:cubicBezTo>
                  <a:cubicBezTo>
                    <a:pt x="34556" y="56490"/>
                    <a:pt x="56497" y="34541"/>
                    <a:pt x="84598" y="28103"/>
                  </a:cubicBezTo>
                  <a:cubicBezTo>
                    <a:pt x="125438" y="18605"/>
                    <a:pt x="166247" y="44013"/>
                    <a:pt x="175744" y="84854"/>
                  </a:cubicBezTo>
                  <a:cubicBezTo>
                    <a:pt x="178377" y="96177"/>
                    <a:pt x="178376" y="107953"/>
                    <a:pt x="175738" y="119274"/>
                  </a:cubicBezTo>
                  <a:cubicBezTo>
                    <a:pt x="169305" y="147373"/>
                    <a:pt x="147362" y="169315"/>
                    <a:pt x="119261" y="175747"/>
                  </a:cubicBezTo>
                  <a:close/>
                </a:path>
              </a:pathLst>
            </a:custGeom>
            <a:grpFill/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1C2A52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4" name="手繪多邊形: 圖案 23">
              <a:extLst>
                <a:ext uri="{FF2B5EF4-FFF2-40B4-BE49-F238E27FC236}">
                  <a16:creationId xmlns:a16="http://schemas.microsoft.com/office/drawing/2014/main" id="{F51A6754-D435-B5F0-2C8D-F1110D3FCC26}"/>
                </a:ext>
              </a:extLst>
            </p:cNvPr>
            <p:cNvSpPr/>
            <p:nvPr/>
          </p:nvSpPr>
          <p:spPr>
            <a:xfrm>
              <a:off x="4885284" y="2859426"/>
              <a:ext cx="245555" cy="26089"/>
            </a:xfrm>
            <a:custGeom>
              <a:avLst/>
              <a:gdLst>
                <a:gd name="connsiteX0" fmla="*/ 245094 w 245555"/>
                <a:gd name="connsiteY0" fmla="*/ 0 h 26089"/>
                <a:gd name="connsiteX1" fmla="*/ 462 w 245555"/>
                <a:gd name="connsiteY1" fmla="*/ 0 h 26089"/>
                <a:gd name="connsiteX2" fmla="*/ 1007 w 245555"/>
                <a:gd name="connsiteY2" fmla="*/ 10771 h 26089"/>
                <a:gd name="connsiteX3" fmla="*/ 0 w 245555"/>
                <a:gd name="connsiteY3" fmla="*/ 26090 h 26089"/>
                <a:gd name="connsiteX4" fmla="*/ 245556 w 245555"/>
                <a:gd name="connsiteY4" fmla="*/ 26090 h 26089"/>
                <a:gd name="connsiteX5" fmla="*/ 244549 w 245555"/>
                <a:gd name="connsiteY5" fmla="*/ 10771 h 26089"/>
                <a:gd name="connsiteX6" fmla="*/ 245094 w 245555"/>
                <a:gd name="connsiteY6" fmla="*/ 0 h 26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555" h="26089">
                  <a:moveTo>
                    <a:pt x="245094" y="0"/>
                  </a:moveTo>
                  <a:lnTo>
                    <a:pt x="462" y="0"/>
                  </a:lnTo>
                  <a:cubicBezTo>
                    <a:pt x="761" y="3560"/>
                    <a:pt x="1007" y="7134"/>
                    <a:pt x="1007" y="10771"/>
                  </a:cubicBezTo>
                  <a:cubicBezTo>
                    <a:pt x="977" y="15893"/>
                    <a:pt x="642" y="21009"/>
                    <a:pt x="0" y="26090"/>
                  </a:cubicBezTo>
                  <a:lnTo>
                    <a:pt x="245556" y="26090"/>
                  </a:lnTo>
                  <a:cubicBezTo>
                    <a:pt x="244914" y="21009"/>
                    <a:pt x="244579" y="15893"/>
                    <a:pt x="244549" y="10771"/>
                  </a:cubicBezTo>
                  <a:cubicBezTo>
                    <a:pt x="244546" y="7134"/>
                    <a:pt x="244797" y="3560"/>
                    <a:pt x="245094" y="0"/>
                  </a:cubicBezTo>
                  <a:close/>
                </a:path>
              </a:pathLst>
            </a:custGeom>
            <a:grpFill/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1C2A52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5" name="手繪多邊形: 圖案 24">
              <a:extLst>
                <a:ext uri="{FF2B5EF4-FFF2-40B4-BE49-F238E27FC236}">
                  <a16:creationId xmlns:a16="http://schemas.microsoft.com/office/drawing/2014/main" id="{3F25195D-7CF3-2499-FED2-22A6EB5464F0}"/>
                </a:ext>
              </a:extLst>
            </p:cNvPr>
            <p:cNvSpPr/>
            <p:nvPr/>
          </p:nvSpPr>
          <p:spPr>
            <a:xfrm>
              <a:off x="4372372" y="2324584"/>
              <a:ext cx="1121867" cy="560931"/>
            </a:xfrm>
            <a:custGeom>
              <a:avLst/>
              <a:gdLst>
                <a:gd name="connsiteX0" fmla="*/ 1009403 w 1121867"/>
                <a:gd name="connsiteY0" fmla="*/ 336136 h 560931"/>
                <a:gd name="connsiteX1" fmla="*/ 919899 w 1121867"/>
                <a:gd name="connsiteY1" fmla="*/ 336136 h 560931"/>
                <a:gd name="connsiteX2" fmla="*/ 919377 w 1121867"/>
                <a:gd name="connsiteY2" fmla="*/ 336031 h 560931"/>
                <a:gd name="connsiteX3" fmla="*/ 915195 w 1121867"/>
                <a:gd name="connsiteY3" fmla="*/ 336031 h 560931"/>
                <a:gd name="connsiteX4" fmla="*/ 884908 w 1121867"/>
                <a:gd name="connsiteY4" fmla="*/ 322789 h 560931"/>
                <a:gd name="connsiteX5" fmla="*/ 743398 w 1121867"/>
                <a:gd name="connsiteY5" fmla="*/ 182375 h 560931"/>
                <a:gd name="connsiteX6" fmla="*/ 679383 w 1121867"/>
                <a:gd name="connsiteY6" fmla="*/ 156539 h 560931"/>
                <a:gd name="connsiteX7" fmla="*/ 370395 w 1121867"/>
                <a:gd name="connsiteY7" fmla="*/ 156539 h 560931"/>
                <a:gd name="connsiteX8" fmla="*/ 306381 w 1121867"/>
                <a:gd name="connsiteY8" fmla="*/ 182368 h 560931"/>
                <a:gd name="connsiteX9" fmla="*/ 167122 w 1121867"/>
                <a:gd name="connsiteY9" fmla="*/ 322789 h 560931"/>
                <a:gd name="connsiteX10" fmla="*/ 153645 w 1121867"/>
                <a:gd name="connsiteY10" fmla="*/ 355366 h 560931"/>
                <a:gd name="connsiteX11" fmla="*/ 153645 w 1121867"/>
                <a:gd name="connsiteY11" fmla="*/ 443528 h 560931"/>
                <a:gd name="connsiteX12" fmla="*/ 117405 w 1121867"/>
                <a:gd name="connsiteY12" fmla="*/ 443528 h 560931"/>
                <a:gd name="connsiteX13" fmla="*/ 78270 w 1121867"/>
                <a:gd name="connsiteY13" fmla="*/ 404393 h 560931"/>
                <a:gd name="connsiteX14" fmla="*/ 78270 w 1121867"/>
                <a:gd name="connsiteY14" fmla="*/ 181310 h 560931"/>
                <a:gd name="connsiteX15" fmla="*/ 130450 w 1121867"/>
                <a:gd name="connsiteY15" fmla="*/ 117404 h 560931"/>
                <a:gd name="connsiteX16" fmla="*/ 130450 w 1121867"/>
                <a:gd name="connsiteY16" fmla="*/ 65225 h 560931"/>
                <a:gd name="connsiteX17" fmla="*/ 110882 w 1121867"/>
                <a:gd name="connsiteY17" fmla="*/ 65225 h 560931"/>
                <a:gd name="connsiteX18" fmla="*/ 110882 w 1121867"/>
                <a:gd name="connsiteY18" fmla="*/ 13045 h 560931"/>
                <a:gd name="connsiteX19" fmla="*/ 97837 w 1121867"/>
                <a:gd name="connsiteY19" fmla="*/ 0 h 560931"/>
                <a:gd name="connsiteX20" fmla="*/ 84792 w 1121867"/>
                <a:gd name="connsiteY20" fmla="*/ 13045 h 560931"/>
                <a:gd name="connsiteX21" fmla="*/ 84792 w 1121867"/>
                <a:gd name="connsiteY21" fmla="*/ 65225 h 560931"/>
                <a:gd name="connsiteX22" fmla="*/ 45657 w 1121867"/>
                <a:gd name="connsiteY22" fmla="*/ 65225 h 560931"/>
                <a:gd name="connsiteX23" fmla="*/ 45657 w 1121867"/>
                <a:gd name="connsiteY23" fmla="*/ 13045 h 560931"/>
                <a:gd name="connsiteX24" fmla="*/ 32612 w 1121867"/>
                <a:gd name="connsiteY24" fmla="*/ 0 h 560931"/>
                <a:gd name="connsiteX25" fmla="*/ 19567 w 1121867"/>
                <a:gd name="connsiteY25" fmla="*/ 13045 h 560931"/>
                <a:gd name="connsiteX26" fmla="*/ 19567 w 1121867"/>
                <a:gd name="connsiteY26" fmla="*/ 65225 h 560931"/>
                <a:gd name="connsiteX27" fmla="*/ 0 w 1121867"/>
                <a:gd name="connsiteY27" fmla="*/ 65225 h 560931"/>
                <a:gd name="connsiteX28" fmla="*/ 0 w 1121867"/>
                <a:gd name="connsiteY28" fmla="*/ 117404 h 560931"/>
                <a:gd name="connsiteX29" fmla="*/ 52180 w 1121867"/>
                <a:gd name="connsiteY29" fmla="*/ 181310 h 560931"/>
                <a:gd name="connsiteX30" fmla="*/ 52180 w 1121867"/>
                <a:gd name="connsiteY30" fmla="*/ 404393 h 560931"/>
                <a:gd name="connsiteX31" fmla="*/ 117405 w 1121867"/>
                <a:gd name="connsiteY31" fmla="*/ 469617 h 560931"/>
                <a:gd name="connsiteX32" fmla="*/ 153645 w 1121867"/>
                <a:gd name="connsiteY32" fmla="*/ 469617 h 560931"/>
                <a:gd name="connsiteX33" fmla="*/ 153645 w 1121867"/>
                <a:gd name="connsiteY33" fmla="*/ 471067 h 560931"/>
                <a:gd name="connsiteX34" fmla="*/ 243510 w 1121867"/>
                <a:gd name="connsiteY34" fmla="*/ 560932 h 560931"/>
                <a:gd name="connsiteX35" fmla="*/ 259111 w 1121867"/>
                <a:gd name="connsiteY35" fmla="*/ 560932 h 560931"/>
                <a:gd name="connsiteX36" fmla="*/ 258103 w 1121867"/>
                <a:gd name="connsiteY36" fmla="*/ 545613 h 560931"/>
                <a:gd name="connsiteX37" fmla="*/ 258649 w 1121867"/>
                <a:gd name="connsiteY37" fmla="*/ 534842 h 560931"/>
                <a:gd name="connsiteX38" fmla="*/ 243487 w 1121867"/>
                <a:gd name="connsiteY38" fmla="*/ 534842 h 560931"/>
                <a:gd name="connsiteX39" fmla="*/ 179734 w 1121867"/>
                <a:gd name="connsiteY39" fmla="*/ 471088 h 560931"/>
                <a:gd name="connsiteX40" fmla="*/ 179734 w 1121867"/>
                <a:gd name="connsiteY40" fmla="*/ 362127 h 560931"/>
                <a:gd name="connsiteX41" fmla="*/ 915261 w 1121867"/>
                <a:gd name="connsiteY41" fmla="*/ 362127 h 560931"/>
                <a:gd name="connsiteX42" fmla="*/ 916348 w 1121867"/>
                <a:gd name="connsiteY42" fmla="*/ 362233 h 560931"/>
                <a:gd name="connsiteX43" fmla="*/ 1009562 w 1121867"/>
                <a:gd name="connsiteY43" fmla="*/ 362233 h 560931"/>
                <a:gd name="connsiteX44" fmla="*/ 1095777 w 1121867"/>
                <a:gd name="connsiteY44" fmla="*/ 448447 h 560931"/>
                <a:gd name="connsiteX45" fmla="*/ 1095777 w 1121867"/>
                <a:gd name="connsiteY45" fmla="*/ 516008 h 560931"/>
                <a:gd name="connsiteX46" fmla="*/ 1076937 w 1121867"/>
                <a:gd name="connsiteY46" fmla="*/ 534842 h 560931"/>
                <a:gd name="connsiteX47" fmla="*/ 1012733 w 1121867"/>
                <a:gd name="connsiteY47" fmla="*/ 534842 h 560931"/>
                <a:gd name="connsiteX48" fmla="*/ 1013278 w 1121867"/>
                <a:gd name="connsiteY48" fmla="*/ 545613 h 560931"/>
                <a:gd name="connsiteX49" fmla="*/ 1012271 w 1121867"/>
                <a:gd name="connsiteY49" fmla="*/ 560932 h 560931"/>
                <a:gd name="connsiteX50" fmla="*/ 1076946 w 1121867"/>
                <a:gd name="connsiteY50" fmla="*/ 560932 h 560931"/>
                <a:gd name="connsiteX51" fmla="*/ 1121867 w 1121867"/>
                <a:gd name="connsiteY51" fmla="*/ 516010 h 560931"/>
                <a:gd name="connsiteX52" fmla="*/ 1121867 w 1121867"/>
                <a:gd name="connsiteY52" fmla="*/ 448601 h 560931"/>
                <a:gd name="connsiteX53" fmla="*/ 1009403 w 1121867"/>
                <a:gd name="connsiteY53" fmla="*/ 336136 h 560931"/>
                <a:gd name="connsiteX54" fmla="*/ 26090 w 1121867"/>
                <a:gd name="connsiteY54" fmla="*/ 115860 h 560931"/>
                <a:gd name="connsiteX55" fmla="*/ 26090 w 1121867"/>
                <a:gd name="connsiteY55" fmla="*/ 91314 h 560931"/>
                <a:gd name="connsiteX56" fmla="*/ 104360 w 1121867"/>
                <a:gd name="connsiteY56" fmla="*/ 91314 h 560931"/>
                <a:gd name="connsiteX57" fmla="*/ 104360 w 1121867"/>
                <a:gd name="connsiteY57" fmla="*/ 117404 h 560931"/>
                <a:gd name="connsiteX58" fmla="*/ 65112 w 1121867"/>
                <a:gd name="connsiteY58" fmla="*/ 156551 h 560931"/>
                <a:gd name="connsiteX59" fmla="*/ 57425 w 1121867"/>
                <a:gd name="connsiteY59" fmla="*/ 155780 h 560931"/>
                <a:gd name="connsiteX60" fmla="*/ 26090 w 1121867"/>
                <a:gd name="connsiteY60" fmla="*/ 115860 h 560931"/>
                <a:gd name="connsiteX61" fmla="*/ 725021 w 1121867"/>
                <a:gd name="connsiteY61" fmla="*/ 200892 h 560931"/>
                <a:gd name="connsiteX62" fmla="*/ 861205 w 1121867"/>
                <a:gd name="connsiteY62" fmla="*/ 336037 h 560931"/>
                <a:gd name="connsiteX63" fmla="*/ 521799 w 1121867"/>
                <a:gd name="connsiteY63" fmla="*/ 336037 h 560931"/>
                <a:gd name="connsiteX64" fmla="*/ 521799 w 1121867"/>
                <a:gd name="connsiteY64" fmla="*/ 182629 h 560931"/>
                <a:gd name="connsiteX65" fmla="*/ 679382 w 1121867"/>
                <a:gd name="connsiteY65" fmla="*/ 182629 h 560931"/>
                <a:gd name="connsiteX66" fmla="*/ 725021 w 1121867"/>
                <a:gd name="connsiteY66" fmla="*/ 200892 h 560931"/>
                <a:gd name="connsiteX67" fmla="*/ 324830 w 1121867"/>
                <a:gd name="connsiteY67" fmla="*/ 200819 h 560931"/>
                <a:gd name="connsiteX68" fmla="*/ 370395 w 1121867"/>
                <a:gd name="connsiteY68" fmla="*/ 182629 h 560931"/>
                <a:gd name="connsiteX69" fmla="*/ 495709 w 1121867"/>
                <a:gd name="connsiteY69" fmla="*/ 182629 h 560931"/>
                <a:gd name="connsiteX70" fmla="*/ 495709 w 1121867"/>
                <a:gd name="connsiteY70" fmla="*/ 336037 h 560931"/>
                <a:gd name="connsiteX71" fmla="*/ 191046 w 1121867"/>
                <a:gd name="connsiteY71" fmla="*/ 336037 h 560931"/>
                <a:gd name="connsiteX72" fmla="*/ 190954 w 1121867"/>
                <a:gd name="connsiteY72" fmla="*/ 335816 h 560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21867" h="560931">
                  <a:moveTo>
                    <a:pt x="1009403" y="336136"/>
                  </a:moveTo>
                  <a:lnTo>
                    <a:pt x="919899" y="336136"/>
                  </a:lnTo>
                  <a:cubicBezTo>
                    <a:pt x="919716" y="336130"/>
                    <a:pt x="919562" y="336031"/>
                    <a:pt x="919377" y="336031"/>
                  </a:cubicBezTo>
                  <a:lnTo>
                    <a:pt x="915195" y="336031"/>
                  </a:lnTo>
                  <a:cubicBezTo>
                    <a:pt x="903672" y="336142"/>
                    <a:pt x="892650" y="331324"/>
                    <a:pt x="884908" y="322789"/>
                  </a:cubicBezTo>
                  <a:lnTo>
                    <a:pt x="743398" y="182375"/>
                  </a:lnTo>
                  <a:cubicBezTo>
                    <a:pt x="726403" y="165505"/>
                    <a:pt x="703327" y="156192"/>
                    <a:pt x="679383" y="156539"/>
                  </a:cubicBezTo>
                  <a:lnTo>
                    <a:pt x="370395" y="156539"/>
                  </a:lnTo>
                  <a:cubicBezTo>
                    <a:pt x="346491" y="156401"/>
                    <a:pt x="323494" y="165680"/>
                    <a:pt x="306381" y="182368"/>
                  </a:cubicBezTo>
                  <a:lnTo>
                    <a:pt x="167122" y="322789"/>
                  </a:lnTo>
                  <a:cubicBezTo>
                    <a:pt x="158384" y="331362"/>
                    <a:pt x="153518" y="343126"/>
                    <a:pt x="153645" y="355366"/>
                  </a:cubicBezTo>
                  <a:lnTo>
                    <a:pt x="153645" y="443528"/>
                  </a:lnTo>
                  <a:lnTo>
                    <a:pt x="117405" y="443528"/>
                  </a:lnTo>
                  <a:cubicBezTo>
                    <a:pt x="95791" y="443528"/>
                    <a:pt x="78270" y="426007"/>
                    <a:pt x="78270" y="404393"/>
                  </a:cubicBezTo>
                  <a:lnTo>
                    <a:pt x="78270" y="181310"/>
                  </a:lnTo>
                  <a:cubicBezTo>
                    <a:pt x="108615" y="175075"/>
                    <a:pt x="130408" y="148383"/>
                    <a:pt x="130450" y="117404"/>
                  </a:cubicBezTo>
                  <a:lnTo>
                    <a:pt x="130450" y="65225"/>
                  </a:lnTo>
                  <a:lnTo>
                    <a:pt x="110882" y="65225"/>
                  </a:lnTo>
                  <a:lnTo>
                    <a:pt x="110882" y="13045"/>
                  </a:lnTo>
                  <a:cubicBezTo>
                    <a:pt x="110882" y="5840"/>
                    <a:pt x="105042" y="0"/>
                    <a:pt x="97837" y="0"/>
                  </a:cubicBezTo>
                  <a:cubicBezTo>
                    <a:pt x="90633" y="0"/>
                    <a:pt x="84792" y="5840"/>
                    <a:pt x="84792" y="13045"/>
                  </a:cubicBezTo>
                  <a:lnTo>
                    <a:pt x="84792" y="65225"/>
                  </a:lnTo>
                  <a:lnTo>
                    <a:pt x="45657" y="65225"/>
                  </a:lnTo>
                  <a:lnTo>
                    <a:pt x="45657" y="13045"/>
                  </a:lnTo>
                  <a:cubicBezTo>
                    <a:pt x="45657" y="5840"/>
                    <a:pt x="39817" y="0"/>
                    <a:pt x="32612" y="0"/>
                  </a:cubicBezTo>
                  <a:cubicBezTo>
                    <a:pt x="25408" y="0"/>
                    <a:pt x="19567" y="5840"/>
                    <a:pt x="19567" y="13045"/>
                  </a:cubicBezTo>
                  <a:lnTo>
                    <a:pt x="19567" y="65225"/>
                  </a:lnTo>
                  <a:lnTo>
                    <a:pt x="0" y="65225"/>
                  </a:lnTo>
                  <a:lnTo>
                    <a:pt x="0" y="117404"/>
                  </a:lnTo>
                  <a:cubicBezTo>
                    <a:pt x="41" y="148383"/>
                    <a:pt x="21835" y="175075"/>
                    <a:pt x="52180" y="181310"/>
                  </a:cubicBezTo>
                  <a:lnTo>
                    <a:pt x="52180" y="404393"/>
                  </a:lnTo>
                  <a:cubicBezTo>
                    <a:pt x="52180" y="440415"/>
                    <a:pt x="81382" y="469617"/>
                    <a:pt x="117405" y="469617"/>
                  </a:cubicBezTo>
                  <a:lnTo>
                    <a:pt x="153645" y="469617"/>
                  </a:lnTo>
                  <a:lnTo>
                    <a:pt x="153645" y="471067"/>
                  </a:lnTo>
                  <a:cubicBezTo>
                    <a:pt x="153790" y="520637"/>
                    <a:pt x="193940" y="560787"/>
                    <a:pt x="243510" y="560932"/>
                  </a:cubicBezTo>
                  <a:lnTo>
                    <a:pt x="259111" y="560932"/>
                  </a:lnTo>
                  <a:cubicBezTo>
                    <a:pt x="258469" y="555851"/>
                    <a:pt x="258131" y="550735"/>
                    <a:pt x="258103" y="545613"/>
                  </a:cubicBezTo>
                  <a:cubicBezTo>
                    <a:pt x="258103" y="541976"/>
                    <a:pt x="258350" y="538402"/>
                    <a:pt x="258649" y="534842"/>
                  </a:cubicBezTo>
                  <a:lnTo>
                    <a:pt x="243487" y="534842"/>
                  </a:lnTo>
                  <a:cubicBezTo>
                    <a:pt x="208277" y="534841"/>
                    <a:pt x="179734" y="506297"/>
                    <a:pt x="179734" y="471088"/>
                  </a:cubicBezTo>
                  <a:lnTo>
                    <a:pt x="179734" y="362127"/>
                  </a:lnTo>
                  <a:lnTo>
                    <a:pt x="915261" y="362127"/>
                  </a:lnTo>
                  <a:cubicBezTo>
                    <a:pt x="915633" y="362127"/>
                    <a:pt x="915975" y="362233"/>
                    <a:pt x="916348" y="362233"/>
                  </a:cubicBezTo>
                  <a:lnTo>
                    <a:pt x="1009562" y="362233"/>
                  </a:lnTo>
                  <a:cubicBezTo>
                    <a:pt x="1057177" y="362233"/>
                    <a:pt x="1095776" y="400832"/>
                    <a:pt x="1095777" y="448447"/>
                  </a:cubicBezTo>
                  <a:lnTo>
                    <a:pt x="1095777" y="516008"/>
                  </a:lnTo>
                  <a:cubicBezTo>
                    <a:pt x="1095774" y="526410"/>
                    <a:pt x="1087339" y="534841"/>
                    <a:pt x="1076937" y="534842"/>
                  </a:cubicBezTo>
                  <a:lnTo>
                    <a:pt x="1012733" y="534842"/>
                  </a:lnTo>
                  <a:cubicBezTo>
                    <a:pt x="1013032" y="538402"/>
                    <a:pt x="1013278" y="541976"/>
                    <a:pt x="1013278" y="545613"/>
                  </a:cubicBezTo>
                  <a:cubicBezTo>
                    <a:pt x="1013248" y="550735"/>
                    <a:pt x="1012913" y="555851"/>
                    <a:pt x="1012271" y="560932"/>
                  </a:cubicBezTo>
                  <a:lnTo>
                    <a:pt x="1076946" y="560932"/>
                  </a:lnTo>
                  <a:cubicBezTo>
                    <a:pt x="1101725" y="560860"/>
                    <a:pt x="1121796" y="540789"/>
                    <a:pt x="1121867" y="516010"/>
                  </a:cubicBezTo>
                  <a:lnTo>
                    <a:pt x="1121867" y="448601"/>
                  </a:lnTo>
                  <a:cubicBezTo>
                    <a:pt x="1121686" y="386564"/>
                    <a:pt x="1071439" y="336319"/>
                    <a:pt x="1009403" y="336136"/>
                  </a:cubicBezTo>
                  <a:close/>
                  <a:moveTo>
                    <a:pt x="26090" y="115860"/>
                  </a:moveTo>
                  <a:lnTo>
                    <a:pt x="26090" y="91314"/>
                  </a:lnTo>
                  <a:lnTo>
                    <a:pt x="104360" y="91314"/>
                  </a:lnTo>
                  <a:lnTo>
                    <a:pt x="104360" y="117404"/>
                  </a:lnTo>
                  <a:cubicBezTo>
                    <a:pt x="104332" y="139052"/>
                    <a:pt x="86759" y="156580"/>
                    <a:pt x="65112" y="156551"/>
                  </a:cubicBezTo>
                  <a:cubicBezTo>
                    <a:pt x="62530" y="156548"/>
                    <a:pt x="59956" y="156290"/>
                    <a:pt x="57425" y="155780"/>
                  </a:cubicBezTo>
                  <a:cubicBezTo>
                    <a:pt x="38835" y="151589"/>
                    <a:pt x="25746" y="134915"/>
                    <a:pt x="26090" y="115860"/>
                  </a:cubicBezTo>
                  <a:close/>
                  <a:moveTo>
                    <a:pt x="725021" y="200892"/>
                  </a:moveTo>
                  <a:lnTo>
                    <a:pt x="861205" y="336037"/>
                  </a:lnTo>
                  <a:lnTo>
                    <a:pt x="521799" y="336037"/>
                  </a:lnTo>
                  <a:lnTo>
                    <a:pt x="521799" y="182629"/>
                  </a:lnTo>
                  <a:lnTo>
                    <a:pt x="679382" y="182629"/>
                  </a:lnTo>
                  <a:cubicBezTo>
                    <a:pt x="696442" y="182279"/>
                    <a:pt x="712913" y="188870"/>
                    <a:pt x="725021" y="200892"/>
                  </a:cubicBezTo>
                  <a:close/>
                  <a:moveTo>
                    <a:pt x="324830" y="200819"/>
                  </a:moveTo>
                  <a:cubicBezTo>
                    <a:pt x="337035" y="188999"/>
                    <a:pt x="353405" y="182465"/>
                    <a:pt x="370395" y="182629"/>
                  </a:cubicBezTo>
                  <a:lnTo>
                    <a:pt x="495709" y="182629"/>
                  </a:lnTo>
                  <a:lnTo>
                    <a:pt x="495709" y="336037"/>
                  </a:lnTo>
                  <a:lnTo>
                    <a:pt x="191046" y="336037"/>
                  </a:lnTo>
                  <a:cubicBezTo>
                    <a:pt x="190874" y="336037"/>
                    <a:pt x="190832" y="335938"/>
                    <a:pt x="190954" y="335816"/>
                  </a:cubicBezTo>
                  <a:close/>
                </a:path>
              </a:pathLst>
            </a:custGeom>
            <a:grpFill/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 dirty="0">
                <a:solidFill>
                  <a:srgbClr val="1C2A52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  <p:sp>
          <p:nvSpPr>
            <p:cNvPr id="26" name="手繪多邊形: 圖案 25">
              <a:extLst>
                <a:ext uri="{FF2B5EF4-FFF2-40B4-BE49-F238E27FC236}">
                  <a16:creationId xmlns:a16="http://schemas.microsoft.com/office/drawing/2014/main" id="{8B2CC6B2-9EBF-8374-8C73-B369714517B0}"/>
                </a:ext>
              </a:extLst>
            </p:cNvPr>
            <p:cNvSpPr/>
            <p:nvPr/>
          </p:nvSpPr>
          <p:spPr>
            <a:xfrm>
              <a:off x="4656445" y="2768275"/>
              <a:ext cx="203821" cy="203840"/>
            </a:xfrm>
            <a:custGeom>
              <a:avLst/>
              <a:gdLst>
                <a:gd name="connsiteX0" fmla="*/ 121894 w 203821"/>
                <a:gd name="connsiteY0" fmla="*/ 1996 h 203840"/>
                <a:gd name="connsiteX1" fmla="*/ 1996 w 203821"/>
                <a:gd name="connsiteY1" fmla="*/ 81947 h 203840"/>
                <a:gd name="connsiteX2" fmla="*/ 81948 w 203821"/>
                <a:gd name="connsiteY2" fmla="*/ 201845 h 203840"/>
                <a:gd name="connsiteX3" fmla="*/ 201845 w 203821"/>
                <a:gd name="connsiteY3" fmla="*/ 121893 h 203840"/>
                <a:gd name="connsiteX4" fmla="*/ 201848 w 203821"/>
                <a:gd name="connsiteY4" fmla="*/ 81962 h 203840"/>
                <a:gd name="connsiteX5" fmla="*/ 121894 w 203821"/>
                <a:gd name="connsiteY5" fmla="*/ 1996 h 203840"/>
                <a:gd name="connsiteX6" fmla="*/ 119263 w 203821"/>
                <a:gd name="connsiteY6" fmla="*/ 175747 h 203840"/>
                <a:gd name="connsiteX7" fmla="*/ 28127 w 203821"/>
                <a:gd name="connsiteY7" fmla="*/ 118982 h 203840"/>
                <a:gd name="connsiteX8" fmla="*/ 28131 w 203821"/>
                <a:gd name="connsiteY8" fmla="*/ 84591 h 203840"/>
                <a:gd name="connsiteX9" fmla="*/ 84600 w 203821"/>
                <a:gd name="connsiteY9" fmla="*/ 28107 h 203840"/>
                <a:gd name="connsiteX10" fmla="*/ 175745 w 203821"/>
                <a:gd name="connsiteY10" fmla="*/ 84858 h 203840"/>
                <a:gd name="connsiteX11" fmla="*/ 175740 w 203821"/>
                <a:gd name="connsiteY11" fmla="*/ 119277 h 203840"/>
                <a:gd name="connsiteX12" fmla="*/ 119263 w 203821"/>
                <a:gd name="connsiteY12" fmla="*/ 175747 h 20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3821" h="203840">
                  <a:moveTo>
                    <a:pt x="121894" y="1996"/>
                  </a:moveTo>
                  <a:cubicBezTo>
                    <a:pt x="66707" y="-9035"/>
                    <a:pt x="13027" y="26761"/>
                    <a:pt x="1996" y="81947"/>
                  </a:cubicBezTo>
                  <a:cubicBezTo>
                    <a:pt x="-9035" y="137134"/>
                    <a:pt x="26761" y="190814"/>
                    <a:pt x="81948" y="201845"/>
                  </a:cubicBezTo>
                  <a:cubicBezTo>
                    <a:pt x="137134" y="212875"/>
                    <a:pt x="190814" y="177080"/>
                    <a:pt x="201845" y="121893"/>
                  </a:cubicBezTo>
                  <a:cubicBezTo>
                    <a:pt x="204479" y="108713"/>
                    <a:pt x="204480" y="95142"/>
                    <a:pt x="201848" y="81962"/>
                  </a:cubicBezTo>
                  <a:cubicBezTo>
                    <a:pt x="193755" y="41625"/>
                    <a:pt x="162229" y="10095"/>
                    <a:pt x="121894" y="1996"/>
                  </a:cubicBezTo>
                  <a:close/>
                  <a:moveTo>
                    <a:pt x="119263" y="175747"/>
                  </a:moveTo>
                  <a:cubicBezTo>
                    <a:pt x="78420" y="185238"/>
                    <a:pt x="37617" y="159823"/>
                    <a:pt x="28127" y="118982"/>
                  </a:cubicBezTo>
                  <a:cubicBezTo>
                    <a:pt x="25497" y="107669"/>
                    <a:pt x="25498" y="95904"/>
                    <a:pt x="28131" y="84591"/>
                  </a:cubicBezTo>
                  <a:cubicBezTo>
                    <a:pt x="34559" y="56490"/>
                    <a:pt x="56499" y="34543"/>
                    <a:pt x="84600" y="28107"/>
                  </a:cubicBezTo>
                  <a:cubicBezTo>
                    <a:pt x="125441" y="18609"/>
                    <a:pt x="166248" y="44018"/>
                    <a:pt x="175745" y="84858"/>
                  </a:cubicBezTo>
                  <a:cubicBezTo>
                    <a:pt x="178379" y="96181"/>
                    <a:pt x="178376" y="107955"/>
                    <a:pt x="175740" y="119277"/>
                  </a:cubicBezTo>
                  <a:cubicBezTo>
                    <a:pt x="169302" y="147374"/>
                    <a:pt x="147360" y="169313"/>
                    <a:pt x="119263" y="175747"/>
                  </a:cubicBezTo>
                  <a:close/>
                </a:path>
              </a:pathLst>
            </a:custGeom>
            <a:grpFill/>
            <a:ln w="129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TW" altLang="en-US">
                <a:solidFill>
                  <a:srgbClr val="1C2A52"/>
                </a:solidFill>
                <a:latin typeface="Calibri"/>
                <a:ea typeface="新細明體" panose="02020500000000000000" pitchFamily="18" charset="-120"/>
              </a:endParaRPr>
            </a:p>
          </p:txBody>
        </p:sp>
      </p:grpSp>
      <p:sp>
        <p:nvSpPr>
          <p:cNvPr id="5" name="標題 2">
            <a:extLst>
              <a:ext uri="{FF2B5EF4-FFF2-40B4-BE49-F238E27FC236}">
                <a16:creationId xmlns:a16="http://schemas.microsoft.com/office/drawing/2014/main" id="{45E968DE-4DD8-585E-A17B-7A72C997CCF9}"/>
              </a:ext>
            </a:extLst>
          </p:cNvPr>
          <p:cNvSpPr txBox="1">
            <a:spLocks/>
          </p:cNvSpPr>
          <p:nvPr/>
        </p:nvSpPr>
        <p:spPr>
          <a:xfrm>
            <a:off x="1778647" y="151445"/>
            <a:ext cx="8646289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</a:rPr>
              <a:t>Focus on Innovative Industries</a:t>
            </a:r>
            <a:endParaRPr lang="en-US" sz="4000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sp>
        <p:nvSpPr>
          <p:cNvPr id="60" name="文字方塊 59">
            <a:extLst>
              <a:ext uri="{FF2B5EF4-FFF2-40B4-BE49-F238E27FC236}">
                <a16:creationId xmlns:a16="http://schemas.microsoft.com/office/drawing/2014/main" id="{B5C3AE1C-E591-EB4A-9A37-8B89EBBE8B86}"/>
              </a:ext>
            </a:extLst>
          </p:cNvPr>
          <p:cNvSpPr txBox="1"/>
          <p:nvPr/>
        </p:nvSpPr>
        <p:spPr>
          <a:xfrm flipH="1">
            <a:off x="1832156" y="2601920"/>
            <a:ext cx="197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Semiconductors</a:t>
            </a:r>
          </a:p>
        </p:txBody>
      </p:sp>
      <p:sp>
        <p:nvSpPr>
          <p:cNvPr id="62" name="圓角矩形 12">
            <a:extLst>
              <a:ext uri="{FF2B5EF4-FFF2-40B4-BE49-F238E27FC236}">
                <a16:creationId xmlns:a16="http://schemas.microsoft.com/office/drawing/2014/main" id="{AEF753BA-0417-D448-BA73-8F1884132C3D}"/>
              </a:ext>
            </a:extLst>
          </p:cNvPr>
          <p:cNvSpPr/>
          <p:nvPr/>
        </p:nvSpPr>
        <p:spPr>
          <a:xfrm>
            <a:off x="2100246" y="1097651"/>
            <a:ext cx="1436715" cy="1436710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605625-8628-A344-805B-9CCD0825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08" y="1364311"/>
            <a:ext cx="903391" cy="903390"/>
          </a:xfrm>
          <a:prstGeom prst="rect">
            <a:avLst/>
          </a:prstGeom>
          <a:solidFill>
            <a:srgbClr val="1C2A52"/>
          </a:solidFill>
        </p:spPr>
      </p:pic>
      <p:sp>
        <p:nvSpPr>
          <p:cNvPr id="37" name="文字方塊 36">
            <a:extLst>
              <a:ext uri="{FF2B5EF4-FFF2-40B4-BE49-F238E27FC236}">
                <a16:creationId xmlns:a16="http://schemas.microsoft.com/office/drawing/2014/main" id="{C0DD2F00-1F93-4EF6-AE00-FAB96425D238}"/>
              </a:ext>
            </a:extLst>
          </p:cNvPr>
          <p:cNvSpPr txBox="1"/>
          <p:nvPr/>
        </p:nvSpPr>
        <p:spPr>
          <a:xfrm flipH="1">
            <a:off x="1562652" y="4784814"/>
            <a:ext cx="197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74">
              <a:defRPr/>
            </a:pPr>
            <a:r>
              <a:rPr kumimoji="1" lang="en-US" b="1" dirty="0">
                <a:solidFill>
                  <a:srgbClr val="1C2A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Microsoft YaHei" panose="020B0503020204020204" pitchFamily="34" charset="-122"/>
              </a:rPr>
              <a:t>Green Energy Technology</a:t>
            </a:r>
          </a:p>
        </p:txBody>
      </p:sp>
      <p:sp>
        <p:nvSpPr>
          <p:cNvPr id="42" name="圓角矩形 12">
            <a:extLst>
              <a:ext uri="{FF2B5EF4-FFF2-40B4-BE49-F238E27FC236}">
                <a16:creationId xmlns:a16="http://schemas.microsoft.com/office/drawing/2014/main" id="{0EC648CD-9917-4F5C-8DF9-22DA6BC76A69}"/>
              </a:ext>
            </a:extLst>
          </p:cNvPr>
          <p:cNvSpPr/>
          <p:nvPr/>
        </p:nvSpPr>
        <p:spPr>
          <a:xfrm>
            <a:off x="1830742" y="3319471"/>
            <a:ext cx="1436715" cy="1436711"/>
          </a:xfrm>
          <a:prstGeom prst="ellipse">
            <a:avLst/>
          </a:prstGeom>
          <a:solidFill>
            <a:srgbClr val="1C2A52"/>
          </a:solidFill>
          <a:ln w="1270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74">
              <a:defRPr/>
            </a:pPr>
            <a:endParaRPr kumimoji="1" lang="zh-TW" altLang="en-US" b="1" kern="0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D8B5431-377F-5A51-2F76-041C62D5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061" y="3570812"/>
            <a:ext cx="1000077" cy="10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投影片編號版面配置區 96">
            <a:extLst>
              <a:ext uri="{FF2B5EF4-FFF2-40B4-BE49-F238E27FC236}">
                <a16:creationId xmlns:a16="http://schemas.microsoft.com/office/drawing/2014/main" id="{35D418DB-63D9-B3AF-8AAC-FDCA047B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>
                <a:solidFill>
                  <a:srgbClr val="1C2A52"/>
                </a:solidFill>
              </a:rPr>
              <a:pPr/>
              <a:t>7</a:t>
            </a:fld>
            <a:endParaRPr lang="zh-TW" altLang="en-US" dirty="0">
              <a:solidFill>
                <a:srgbClr val="1C2A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44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4B0A307-1552-8193-7AD0-FE6DD07F7DE3}"/>
              </a:ext>
            </a:extLst>
          </p:cNvPr>
          <p:cNvSpPr txBox="1">
            <a:spLocks/>
          </p:cNvSpPr>
          <p:nvPr/>
        </p:nvSpPr>
        <p:spPr>
          <a:xfrm>
            <a:off x="1778647" y="151445"/>
            <a:ext cx="8646289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  <a:cs typeface="Century Gothic" charset="0"/>
              </a:rPr>
              <a:t>2050 Net-Zero Transition</a:t>
            </a:r>
            <a:endParaRPr lang="en-US" sz="4000" b="1" dirty="0">
              <a:solidFill>
                <a:srgbClr val="1C2A52"/>
              </a:solidFill>
              <a:latin typeface="Calibri"/>
              <a:ea typeface="Microsoft YaHei" panose="020B0503020204020204" pitchFamily="34" charset="-122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FFEA6EA-0564-C158-4380-84B44E27F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>
                <a:solidFill>
                  <a:srgbClr val="1C2A52"/>
                </a:solidFill>
              </a:rPr>
              <a:pPr/>
              <a:t>8</a:t>
            </a:fld>
            <a:endParaRPr lang="zh-TW" altLang="en-US" dirty="0">
              <a:solidFill>
                <a:srgbClr val="1C2A52"/>
              </a:solidFill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E83B767-F079-74EA-58E6-C35125E10D1C}"/>
              </a:ext>
            </a:extLst>
          </p:cNvPr>
          <p:cNvGrpSpPr/>
          <p:nvPr/>
        </p:nvGrpSpPr>
        <p:grpSpPr>
          <a:xfrm>
            <a:off x="1657167" y="1018904"/>
            <a:ext cx="8870439" cy="5423937"/>
            <a:chOff x="1741247" y="1018904"/>
            <a:chExt cx="8870439" cy="542393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D88E0E9-D411-9E28-A109-A9EF58E2CFA2}"/>
                </a:ext>
              </a:extLst>
            </p:cNvPr>
            <p:cNvSpPr/>
            <p:nvPr/>
          </p:nvSpPr>
          <p:spPr>
            <a:xfrm flipH="1">
              <a:off x="5623031" y="1018904"/>
              <a:ext cx="4214653" cy="5423937"/>
            </a:xfrm>
            <a:prstGeom prst="rect">
              <a:avLst/>
            </a:prstGeom>
            <a:noFill/>
            <a:ln w="571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ABCF16A7-3CAE-2EEF-6D26-9D6904FC7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247" y="1269267"/>
              <a:ext cx="6618296" cy="4968000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091D02DF-D1D0-0F93-6727-F463E5810B31}"/>
                </a:ext>
              </a:extLst>
            </p:cNvPr>
            <p:cNvSpPr txBox="1"/>
            <p:nvPr/>
          </p:nvSpPr>
          <p:spPr>
            <a:xfrm>
              <a:off x="9063686" y="1870301"/>
              <a:ext cx="1548000" cy="8309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solidFill>
                    <a:schemeClr val="bg1"/>
                  </a:solidFill>
                </a:rPr>
                <a:t>Production Processes</a:t>
              </a: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DDC15A6-0280-CE75-ED22-2715B5F29B8D}"/>
                </a:ext>
              </a:extLst>
            </p:cNvPr>
            <p:cNvSpPr txBox="1"/>
            <p:nvPr/>
          </p:nvSpPr>
          <p:spPr>
            <a:xfrm>
              <a:off x="9063686" y="3068807"/>
              <a:ext cx="1548000" cy="8309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Green Energy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5CC37C2-B9DC-0660-489C-795463912A82}"/>
                </a:ext>
              </a:extLst>
            </p:cNvPr>
            <p:cNvSpPr txBox="1"/>
            <p:nvPr/>
          </p:nvSpPr>
          <p:spPr>
            <a:xfrm>
              <a:off x="9063686" y="4267313"/>
              <a:ext cx="1548000" cy="8309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Circular Economy</a:t>
              </a:r>
              <a:endParaRPr lang="zh-TW" altLang="en-US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535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5192F3-1FB2-93D9-72A4-0C4F90DC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F4-5BF8-4CD7-BB93-E1849A371B09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0E24E4D-2956-CB05-28CA-C21BB23FD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9414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FAB3F354-395B-1B3D-208F-FD6FF92BBD59}"/>
              </a:ext>
            </a:extLst>
          </p:cNvPr>
          <p:cNvSpPr txBox="1">
            <a:spLocks/>
          </p:cNvSpPr>
          <p:nvPr/>
        </p:nvSpPr>
        <p:spPr>
          <a:xfrm>
            <a:off x="2968468" y="3291253"/>
            <a:ext cx="5694463" cy="7038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500"/>
              </a:lnSpc>
            </a:pPr>
            <a:r>
              <a:rPr lang="en-US" altLang="zh-TW" sz="4000" b="1" dirty="0">
                <a:solidFill>
                  <a:srgbClr val="1C2A52"/>
                </a:solidFill>
                <a:latin typeface="Calibri"/>
                <a:ea typeface="Microsoft YaHei" panose="020B0503020204020204" pitchFamily="34" charset="-122"/>
              </a:rPr>
              <a:t>Start Business in Taiwan</a:t>
            </a:r>
          </a:p>
        </p:txBody>
      </p:sp>
    </p:spTree>
    <p:extLst>
      <p:ext uri="{BB962C8B-B14F-4D97-AF65-F5344CB8AC3E}">
        <p14:creationId xmlns:p14="http://schemas.microsoft.com/office/powerpoint/2010/main" val="260217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13390</TotalTime>
  <Words>868</Words>
  <Application>Microsoft Office PowerPoint</Application>
  <PresentationFormat>寬螢幕</PresentationFormat>
  <Paragraphs>244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30" baseType="lpstr">
      <vt:lpstr>-apple-system</vt:lpstr>
      <vt:lpstr>Arial MT</vt:lpstr>
      <vt:lpstr>Century Gothic 粗體</vt:lpstr>
      <vt:lpstr>Google Sans</vt:lpstr>
      <vt:lpstr>Microsoft YaHei</vt:lpstr>
      <vt:lpstr>微軟正黑體</vt:lpstr>
      <vt:lpstr>Arial</vt:lpstr>
      <vt:lpstr>Arial</vt:lpstr>
      <vt:lpstr>Calibri</vt:lpstr>
      <vt:lpstr>Calibri Light</vt:lpstr>
      <vt:lpstr>Century Gothic</vt:lpstr>
      <vt:lpstr>Wingdings</vt:lpstr>
      <vt:lpstr>Wingdings 3</vt:lpstr>
      <vt:lpstr>Office 佈景主題</vt:lpstr>
      <vt:lpstr>Office Theme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SAMI-PC</dc:creator>
  <cp:lastModifiedBy>美杏 林</cp:lastModifiedBy>
  <cp:revision>712</cp:revision>
  <cp:lastPrinted>2018-03-30T09:33:30Z</cp:lastPrinted>
  <dcterms:created xsi:type="dcterms:W3CDTF">2017-02-03T03:36:50Z</dcterms:created>
  <dcterms:modified xsi:type="dcterms:W3CDTF">2023-09-05T06:07:49Z</dcterms:modified>
</cp:coreProperties>
</file>