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19"/>
  </p:notesMasterIdLst>
  <p:handoutMasterIdLst>
    <p:handoutMasterId r:id="rId20"/>
  </p:handoutMasterIdLst>
  <p:sldIdLst>
    <p:sldId id="256" r:id="rId3"/>
    <p:sldId id="286" r:id="rId4"/>
    <p:sldId id="257" r:id="rId5"/>
    <p:sldId id="282" r:id="rId6"/>
    <p:sldId id="273" r:id="rId7"/>
    <p:sldId id="259" r:id="rId8"/>
    <p:sldId id="283" r:id="rId9"/>
    <p:sldId id="267" r:id="rId10"/>
    <p:sldId id="276" r:id="rId11"/>
    <p:sldId id="275" r:id="rId12"/>
    <p:sldId id="277" r:id="rId13"/>
    <p:sldId id="278" r:id="rId14"/>
    <p:sldId id="279" r:id="rId15"/>
    <p:sldId id="280" r:id="rId16"/>
    <p:sldId id="284" r:id="rId17"/>
    <p:sldId id="285" r:id="rId18"/>
  </p:sldIdLst>
  <p:sldSz cx="9144000" cy="5143500" type="screen16x9"/>
  <p:notesSz cx="6797675" cy="99298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FFFFFF"/>
    <a:srgbClr val="D60093"/>
    <a:srgbClr val="660033"/>
    <a:srgbClr val="CC0000"/>
    <a:srgbClr val="FF6699"/>
    <a:srgbClr val="33CC3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0" autoAdjust="0"/>
    <p:restoredTop sz="94660"/>
  </p:normalViewPr>
  <p:slideViewPr>
    <p:cSldViewPr>
      <p:cViewPr varScale="1">
        <p:scale>
          <a:sx n="145" d="100"/>
          <a:sy n="145" d="100"/>
        </p:scale>
        <p:origin x="-834" y="-10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27963;&#38913;&#31807;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27963;&#38913;&#31807;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27963;&#38913;&#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Taiwan</c:v>
          </c:tx>
          <c:marker>
            <c:symbol val="none"/>
          </c:marker>
          <c:cat>
            <c:strRef>
              <c:f>工作表1!$E$10:$I$10</c:f>
              <c:strCache>
                <c:ptCount val="5"/>
                <c:pt idx="0">
                  <c:v>2016</c:v>
                </c:pt>
                <c:pt idx="1">
                  <c:v>2017</c:v>
                </c:pt>
                <c:pt idx="2">
                  <c:v>2018</c:v>
                </c:pt>
                <c:pt idx="3">
                  <c:v>2019</c:v>
                </c:pt>
                <c:pt idx="4">
                  <c:v>2020(e)</c:v>
                </c:pt>
              </c:strCache>
            </c:strRef>
          </c:cat>
          <c:val>
            <c:numRef>
              <c:f>工作表1!$E$11:$I$11</c:f>
              <c:numCache>
                <c:formatCode>General</c:formatCode>
                <c:ptCount val="5"/>
                <c:pt idx="0">
                  <c:v>2.2000000000000002</c:v>
                </c:pt>
                <c:pt idx="1">
                  <c:v>3.3</c:v>
                </c:pt>
                <c:pt idx="2">
                  <c:v>2.7</c:v>
                </c:pt>
                <c:pt idx="3">
                  <c:v>2.7</c:v>
                </c:pt>
                <c:pt idx="4">
                  <c:v>0</c:v>
                </c:pt>
              </c:numCache>
            </c:numRef>
          </c:val>
          <c:smooth val="0"/>
        </c:ser>
        <c:ser>
          <c:idx val="1"/>
          <c:order val="1"/>
          <c:tx>
            <c:v>Hong Kong, China</c:v>
          </c:tx>
          <c:marker>
            <c:symbol val="none"/>
          </c:marker>
          <c:cat>
            <c:strRef>
              <c:f>工作表1!$E$10:$I$10</c:f>
              <c:strCache>
                <c:ptCount val="5"/>
                <c:pt idx="0">
                  <c:v>2016</c:v>
                </c:pt>
                <c:pt idx="1">
                  <c:v>2017</c:v>
                </c:pt>
                <c:pt idx="2">
                  <c:v>2018</c:v>
                </c:pt>
                <c:pt idx="3">
                  <c:v>2019</c:v>
                </c:pt>
                <c:pt idx="4">
                  <c:v>2020(e)</c:v>
                </c:pt>
              </c:strCache>
            </c:strRef>
          </c:cat>
          <c:val>
            <c:numRef>
              <c:f>工作表1!$E$12:$I$12</c:f>
              <c:numCache>
                <c:formatCode>General</c:formatCode>
                <c:ptCount val="5"/>
                <c:pt idx="0">
                  <c:v>2.2000000000000002</c:v>
                </c:pt>
                <c:pt idx="1">
                  <c:v>3.8</c:v>
                </c:pt>
                <c:pt idx="2">
                  <c:v>2.8</c:v>
                </c:pt>
                <c:pt idx="3">
                  <c:v>-1.2</c:v>
                </c:pt>
                <c:pt idx="4">
                  <c:v>-7.5</c:v>
                </c:pt>
              </c:numCache>
            </c:numRef>
          </c:val>
          <c:smooth val="0"/>
        </c:ser>
        <c:ser>
          <c:idx val="2"/>
          <c:order val="2"/>
          <c:tx>
            <c:v>South Korea</c:v>
          </c:tx>
          <c:marker>
            <c:symbol val="none"/>
          </c:marker>
          <c:cat>
            <c:strRef>
              <c:f>工作表1!$E$10:$I$10</c:f>
              <c:strCache>
                <c:ptCount val="5"/>
                <c:pt idx="0">
                  <c:v>2016</c:v>
                </c:pt>
                <c:pt idx="1">
                  <c:v>2017</c:v>
                </c:pt>
                <c:pt idx="2">
                  <c:v>2018</c:v>
                </c:pt>
                <c:pt idx="3">
                  <c:v>2019</c:v>
                </c:pt>
                <c:pt idx="4">
                  <c:v>2020(e)</c:v>
                </c:pt>
              </c:strCache>
            </c:strRef>
          </c:cat>
          <c:val>
            <c:numRef>
              <c:f>工作表1!$E$13:$I$13</c:f>
              <c:numCache>
                <c:formatCode>General</c:formatCode>
                <c:ptCount val="5"/>
                <c:pt idx="0">
                  <c:v>2.9</c:v>
                </c:pt>
                <c:pt idx="1">
                  <c:v>3.2</c:v>
                </c:pt>
                <c:pt idx="2">
                  <c:v>2.9</c:v>
                </c:pt>
                <c:pt idx="3">
                  <c:v>2</c:v>
                </c:pt>
                <c:pt idx="4">
                  <c:v>-1.9</c:v>
                </c:pt>
              </c:numCache>
            </c:numRef>
          </c:val>
          <c:smooth val="0"/>
        </c:ser>
        <c:ser>
          <c:idx val="3"/>
          <c:order val="3"/>
          <c:tx>
            <c:v>Singapore</c:v>
          </c:tx>
          <c:marker>
            <c:symbol val="none"/>
          </c:marker>
          <c:cat>
            <c:strRef>
              <c:f>工作表1!$E$10:$I$10</c:f>
              <c:strCache>
                <c:ptCount val="5"/>
                <c:pt idx="0">
                  <c:v>2016</c:v>
                </c:pt>
                <c:pt idx="1">
                  <c:v>2017</c:v>
                </c:pt>
                <c:pt idx="2">
                  <c:v>2018</c:v>
                </c:pt>
                <c:pt idx="3">
                  <c:v>2019</c:v>
                </c:pt>
                <c:pt idx="4">
                  <c:v>2020(e)</c:v>
                </c:pt>
              </c:strCache>
            </c:strRef>
          </c:cat>
          <c:val>
            <c:numRef>
              <c:f>工作表1!$E$14:$I$14</c:f>
              <c:numCache>
                <c:formatCode>General</c:formatCode>
                <c:ptCount val="5"/>
                <c:pt idx="0">
                  <c:v>3.2</c:v>
                </c:pt>
                <c:pt idx="1">
                  <c:v>4.3</c:v>
                </c:pt>
                <c:pt idx="2">
                  <c:v>3.4</c:v>
                </c:pt>
                <c:pt idx="3">
                  <c:v>0.7</c:v>
                </c:pt>
                <c:pt idx="4">
                  <c:v>-6</c:v>
                </c:pt>
              </c:numCache>
            </c:numRef>
          </c:val>
          <c:smooth val="0"/>
        </c:ser>
        <c:dLbls>
          <c:showLegendKey val="0"/>
          <c:showVal val="0"/>
          <c:showCatName val="0"/>
          <c:showSerName val="0"/>
          <c:showPercent val="0"/>
          <c:showBubbleSize val="0"/>
        </c:dLbls>
        <c:marker val="1"/>
        <c:smooth val="0"/>
        <c:axId val="167803136"/>
        <c:axId val="167804288"/>
      </c:lineChart>
      <c:catAx>
        <c:axId val="167803136"/>
        <c:scaling>
          <c:orientation val="minMax"/>
        </c:scaling>
        <c:delete val="0"/>
        <c:axPos val="b"/>
        <c:numFmt formatCode="General" sourceLinked="1"/>
        <c:majorTickMark val="none"/>
        <c:minorTickMark val="none"/>
        <c:tickLblPos val="nextTo"/>
        <c:txPr>
          <a:bodyPr/>
          <a:lstStyle/>
          <a:p>
            <a:pPr>
              <a:defRPr>
                <a:latin typeface="Cambria" panose="02040503050406030204" pitchFamily="18" charset="0"/>
                <a:ea typeface="Cambria" panose="02040503050406030204" pitchFamily="18" charset="0"/>
              </a:defRPr>
            </a:pPr>
            <a:endParaRPr lang="zh-TW"/>
          </a:p>
        </c:txPr>
        <c:crossAx val="167804288"/>
        <c:crosses val="autoZero"/>
        <c:auto val="1"/>
        <c:lblAlgn val="ctr"/>
        <c:lblOffset val="100"/>
        <c:noMultiLvlLbl val="0"/>
      </c:catAx>
      <c:valAx>
        <c:axId val="167804288"/>
        <c:scaling>
          <c:orientation val="minMax"/>
        </c:scaling>
        <c:delete val="0"/>
        <c:axPos val="l"/>
        <c:majorGridlines/>
        <c:numFmt formatCode="General" sourceLinked="1"/>
        <c:majorTickMark val="none"/>
        <c:minorTickMark val="none"/>
        <c:tickLblPos val="nextTo"/>
        <c:spPr>
          <a:ln w="9525">
            <a:noFill/>
          </a:ln>
        </c:spPr>
        <c:txPr>
          <a:bodyPr/>
          <a:lstStyle/>
          <a:p>
            <a:pPr>
              <a:defRPr>
                <a:latin typeface="Cambria" panose="02040503050406030204" pitchFamily="18" charset="0"/>
                <a:ea typeface="Cambria" panose="02040503050406030204" pitchFamily="18" charset="0"/>
              </a:defRPr>
            </a:pPr>
            <a:endParaRPr lang="zh-TW"/>
          </a:p>
        </c:txPr>
        <c:crossAx val="167803136"/>
        <c:crosses val="autoZero"/>
        <c:crossBetween val="between"/>
      </c:valAx>
    </c:plotArea>
    <c:legend>
      <c:legendPos val="b"/>
      <c:layout/>
      <c:overlay val="0"/>
      <c:txPr>
        <a:bodyPr/>
        <a:lstStyle/>
        <a:p>
          <a:pPr>
            <a:defRPr>
              <a:latin typeface="Cambria" panose="02040503050406030204" pitchFamily="18" charset="0"/>
              <a:ea typeface="Cambria" panose="02040503050406030204" pitchFamily="18" charset="0"/>
            </a:defRPr>
          </a:pPr>
          <a:endParaRPr lang="zh-TW"/>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lineChart>
        <c:grouping val="standard"/>
        <c:varyColors val="0"/>
        <c:ser>
          <c:idx val="0"/>
          <c:order val="0"/>
          <c:spPr>
            <a:ln>
              <a:solidFill>
                <a:srgbClr val="0070C0"/>
              </a:solidFill>
            </a:ln>
          </c:spPr>
          <c:marker>
            <c:symbol val="none"/>
          </c:marker>
          <c:dLbls>
            <c:dLbl>
              <c:idx val="10"/>
              <c:layout>
                <c:manualLayout>
                  <c:x val="-2.7370689655172413E-2"/>
                  <c:y val="-3.6059088672687159E-2"/>
                </c:manualLayout>
              </c:layout>
              <c:showLegendKey val="0"/>
              <c:showVal val="1"/>
              <c:showCatName val="0"/>
              <c:showSerName val="0"/>
              <c:showPercent val="0"/>
              <c:showBubbleSize val="0"/>
            </c:dLbl>
            <c:dLbl>
              <c:idx val="11"/>
              <c:layout>
                <c:manualLayout>
                  <c:x val="0"/>
                  <c:y val="6.0469471646007585E-2"/>
                </c:manualLayout>
              </c:layout>
              <c:showLegendKey val="0"/>
              <c:showVal val="1"/>
              <c:showCatName val="0"/>
              <c:showSerName val="0"/>
              <c:showPercent val="0"/>
              <c:showBubbleSize val="0"/>
            </c:dLbl>
            <c:numFmt formatCode="#,##0.00_);[Red]\(#,##0.00\)" sourceLinked="0"/>
            <c:txPr>
              <a:bodyPr/>
              <a:lstStyle/>
              <a:p>
                <a:pPr>
                  <a:defRPr>
                    <a:latin typeface="Cambria" panose="02040503050406030204" pitchFamily="18" charset="0"/>
                    <a:ea typeface="Cambria" panose="02040503050406030204" pitchFamily="18" charset="0"/>
                  </a:defRPr>
                </a:pPr>
                <a:endParaRPr lang="zh-TW"/>
              </a:p>
            </c:txPr>
            <c:showLegendKey val="0"/>
            <c:showVal val="1"/>
            <c:showCatName val="0"/>
            <c:showSerName val="0"/>
            <c:showPercent val="0"/>
            <c:showBubbleSize val="0"/>
            <c:showLeaderLines val="0"/>
          </c:dLbls>
          <c:cat>
            <c:strRef>
              <c:f>'1'!$A$83:$A$94</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'1'!$E$83:$E$94</c:f>
              <c:numCache>
                <c:formatCode>#,##0_ </c:formatCode>
                <c:ptCount val="12"/>
                <c:pt idx="0">
                  <c:v>8203434.9406000003</c:v>
                </c:pt>
                <c:pt idx="1">
                  <c:v>4788993.3662</c:v>
                </c:pt>
                <c:pt idx="2">
                  <c:v>3798679.5214</c:v>
                </c:pt>
                <c:pt idx="3">
                  <c:v>4903901.4826999996</c:v>
                </c:pt>
                <c:pt idx="4">
                  <c:v>5547319.2048000004</c:v>
                </c:pt>
                <c:pt idx="5">
                  <c:v>4924480.2982999999</c:v>
                </c:pt>
                <c:pt idx="6">
                  <c:v>5751212.8452000003</c:v>
                </c:pt>
                <c:pt idx="7">
                  <c:v>4782003.3019000003</c:v>
                </c:pt>
                <c:pt idx="8">
                  <c:v>11026233.978499999</c:v>
                </c:pt>
                <c:pt idx="9">
                  <c:v>7503791.2275</c:v>
                </c:pt>
                <c:pt idx="10">
                  <c:v>11428462.1942</c:v>
                </c:pt>
                <c:pt idx="11">
                  <c:v>11157221.006100001</c:v>
                </c:pt>
              </c:numCache>
            </c:numRef>
          </c:val>
          <c:smooth val="0"/>
        </c:ser>
        <c:dLbls>
          <c:showLegendKey val="0"/>
          <c:showVal val="1"/>
          <c:showCatName val="0"/>
          <c:showSerName val="0"/>
          <c:showPercent val="0"/>
          <c:showBubbleSize val="0"/>
        </c:dLbls>
        <c:marker val="1"/>
        <c:smooth val="0"/>
        <c:axId val="135632384"/>
        <c:axId val="135758208"/>
      </c:lineChart>
      <c:catAx>
        <c:axId val="135632384"/>
        <c:scaling>
          <c:orientation val="minMax"/>
        </c:scaling>
        <c:delete val="0"/>
        <c:axPos val="b"/>
        <c:numFmt formatCode="#,##0_ " sourceLinked="1"/>
        <c:majorTickMark val="out"/>
        <c:minorTickMark val="none"/>
        <c:tickLblPos val="nextTo"/>
        <c:txPr>
          <a:bodyPr/>
          <a:lstStyle/>
          <a:p>
            <a:pPr>
              <a:defRPr sz="1000">
                <a:latin typeface="Cambria" panose="02040503050406030204" pitchFamily="18" charset="0"/>
                <a:ea typeface="Cambria" panose="02040503050406030204" pitchFamily="18" charset="0"/>
              </a:defRPr>
            </a:pPr>
            <a:endParaRPr lang="zh-TW"/>
          </a:p>
        </c:txPr>
        <c:crossAx val="135758208"/>
        <c:crosses val="autoZero"/>
        <c:auto val="1"/>
        <c:lblAlgn val="ctr"/>
        <c:lblOffset val="100"/>
        <c:noMultiLvlLbl val="0"/>
      </c:catAx>
      <c:valAx>
        <c:axId val="135758208"/>
        <c:scaling>
          <c:orientation val="minMax"/>
        </c:scaling>
        <c:delete val="0"/>
        <c:axPos val="l"/>
        <c:majorGridlines/>
        <c:numFmt formatCode="#,##0_ " sourceLinked="1"/>
        <c:majorTickMark val="out"/>
        <c:minorTickMark val="none"/>
        <c:tickLblPos val="nextTo"/>
        <c:txPr>
          <a:bodyPr/>
          <a:lstStyle/>
          <a:p>
            <a:pPr>
              <a:defRPr sz="1000">
                <a:latin typeface="Cambria" panose="02040503050406030204" pitchFamily="18" charset="0"/>
                <a:ea typeface="Cambria" panose="02040503050406030204" pitchFamily="18" charset="0"/>
              </a:defRPr>
            </a:pPr>
            <a:endParaRPr lang="zh-TW"/>
          </a:p>
        </c:txPr>
        <c:crossAx val="135632384"/>
        <c:crosses val="autoZero"/>
        <c:crossBetween val="between"/>
        <c:dispUnits>
          <c:builtInUnit val="millions"/>
        </c:dispUnits>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B0F0"/>
            </a:solidFill>
          </c:spPr>
          <c:invertIfNegative val="0"/>
          <c:cat>
            <c:strRef>
              <c:f>工作表1!$C$5:$C$14</c:f>
              <c:strCache>
                <c:ptCount val="10"/>
                <c:pt idx="0">
                  <c:v> Denmark </c:v>
                </c:pt>
                <c:pt idx="1">
                  <c:v>BOTs*</c:v>
                </c:pt>
                <c:pt idx="2">
                  <c:v>Japan</c:v>
                </c:pt>
                <c:pt idx="3">
                  <c:v>Luxembourg</c:v>
                </c:pt>
                <c:pt idx="4">
                  <c:v>Hong Kong, China</c:v>
                </c:pt>
                <c:pt idx="5">
                  <c:v>United Kingdom</c:v>
                </c:pt>
                <c:pt idx="6">
                  <c:v>Netherlands</c:v>
                </c:pt>
                <c:pt idx="7">
                  <c:v>United States</c:v>
                </c:pt>
                <c:pt idx="8">
                  <c:v>Samoa</c:v>
                </c:pt>
                <c:pt idx="9">
                  <c:v>Singapore</c:v>
                </c:pt>
              </c:strCache>
            </c:strRef>
          </c:cat>
          <c:val>
            <c:numRef>
              <c:f>工作表1!$D$5:$D$14</c:f>
              <c:numCache>
                <c:formatCode>#,##0_ </c:formatCode>
                <c:ptCount val="10"/>
                <c:pt idx="0">
                  <c:v>2314780740.3000002</c:v>
                </c:pt>
                <c:pt idx="1">
                  <c:v>1412618848.1999998</c:v>
                </c:pt>
                <c:pt idx="2">
                  <c:v>778429213.20000005</c:v>
                </c:pt>
                <c:pt idx="3">
                  <c:v>492060186.19999999</c:v>
                </c:pt>
                <c:pt idx="4">
                  <c:v>361041701.79999995</c:v>
                </c:pt>
                <c:pt idx="5">
                  <c:v>324469122.09999996</c:v>
                </c:pt>
                <c:pt idx="6">
                  <c:v>248714323.40000001</c:v>
                </c:pt>
                <c:pt idx="7">
                  <c:v>245706602.60000002</c:v>
                </c:pt>
                <c:pt idx="8">
                  <c:v>205997442.90000001</c:v>
                </c:pt>
                <c:pt idx="9">
                  <c:v>195650598.5</c:v>
                </c:pt>
              </c:numCache>
            </c:numRef>
          </c:val>
        </c:ser>
        <c:dLbls>
          <c:showLegendKey val="0"/>
          <c:showVal val="0"/>
          <c:showCatName val="0"/>
          <c:showSerName val="0"/>
          <c:showPercent val="0"/>
          <c:showBubbleSize val="0"/>
        </c:dLbls>
        <c:gapWidth val="150"/>
        <c:axId val="201079808"/>
        <c:axId val="201110272"/>
      </c:barChart>
      <c:catAx>
        <c:axId val="201079808"/>
        <c:scaling>
          <c:orientation val="minMax"/>
        </c:scaling>
        <c:delete val="0"/>
        <c:axPos val="b"/>
        <c:majorTickMark val="out"/>
        <c:minorTickMark val="none"/>
        <c:tickLblPos val="nextTo"/>
        <c:txPr>
          <a:bodyPr/>
          <a:lstStyle/>
          <a:p>
            <a:pPr>
              <a:defRPr>
                <a:latin typeface="Cambria" panose="02040503050406030204" pitchFamily="18" charset="0"/>
                <a:ea typeface="Cambria" panose="02040503050406030204" pitchFamily="18" charset="0"/>
              </a:defRPr>
            </a:pPr>
            <a:endParaRPr lang="zh-TW"/>
          </a:p>
        </c:txPr>
        <c:crossAx val="201110272"/>
        <c:crosses val="autoZero"/>
        <c:auto val="1"/>
        <c:lblAlgn val="ctr"/>
        <c:lblOffset val="100"/>
        <c:noMultiLvlLbl val="0"/>
      </c:catAx>
      <c:valAx>
        <c:axId val="201110272"/>
        <c:scaling>
          <c:orientation val="minMax"/>
        </c:scaling>
        <c:delete val="0"/>
        <c:axPos val="l"/>
        <c:majorGridlines/>
        <c:numFmt formatCode="#,##0.0_ " sourceLinked="0"/>
        <c:majorTickMark val="out"/>
        <c:minorTickMark val="none"/>
        <c:tickLblPos val="nextTo"/>
        <c:txPr>
          <a:bodyPr/>
          <a:lstStyle/>
          <a:p>
            <a:pPr>
              <a:defRPr>
                <a:latin typeface="Cambria" panose="02040503050406030204" pitchFamily="18" charset="0"/>
                <a:ea typeface="Cambria" panose="02040503050406030204" pitchFamily="18" charset="0"/>
              </a:defRPr>
            </a:pPr>
            <a:endParaRPr lang="zh-TW"/>
          </a:p>
        </c:txPr>
        <c:crossAx val="201079808"/>
        <c:crosses val="autoZero"/>
        <c:crossBetween val="between"/>
        <c:dispUnits>
          <c:builtInUnit val="billions"/>
        </c:dispUnits>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txPr>
              <a:bodyPr/>
              <a:lstStyle/>
              <a:p>
                <a:pPr>
                  <a:defRPr sz="1100">
                    <a:latin typeface="Cambria" panose="02040503050406030204" pitchFamily="18" charset="0"/>
                    <a:ea typeface="Cambria" panose="02040503050406030204" pitchFamily="18" charset="0"/>
                  </a:defRPr>
                </a:pPr>
                <a:endParaRPr lang="zh-TW"/>
              </a:p>
            </c:txPr>
            <c:showLegendKey val="0"/>
            <c:showVal val="0"/>
            <c:showCatName val="0"/>
            <c:showSerName val="0"/>
            <c:showPercent val="1"/>
            <c:showBubbleSize val="0"/>
            <c:showLeaderLines val="1"/>
          </c:dLbls>
          <c:cat>
            <c:strRef>
              <c:f>工作表2!$E$7:$E$16</c:f>
              <c:strCache>
                <c:ptCount val="10"/>
                <c:pt idx="0">
                  <c:v>Finance &amp; Insurance</c:v>
                </c:pt>
                <c:pt idx="1">
                  <c:v>Professional, Scientific &amp; Technical Service Industry</c:v>
                </c:pt>
                <c:pt idx="2">
                  <c:v>Electricity &amp; Gas Supply Industry</c:v>
                </c:pt>
                <c:pt idx="3">
                  <c:v>Wholesale &amp; Retail</c:v>
                </c:pt>
                <c:pt idx="4">
                  <c:v>Electronic Component Manufacturing</c:v>
                </c:pt>
                <c:pt idx="5">
                  <c:v>Real Estate</c:v>
                </c:pt>
                <c:pt idx="6">
                  <c:v>Information &amp; Communication Industry</c:v>
                </c:pt>
                <c:pt idx="7">
                  <c:v>Computer, Electronic Products &amp; Optical Products Manufacturing</c:v>
                </c:pt>
                <c:pt idx="8">
                  <c:v>Accommodation &amp; Food Industry</c:v>
                </c:pt>
                <c:pt idx="9">
                  <c:v>Chemical Material Manufacturing</c:v>
                </c:pt>
              </c:strCache>
            </c:strRef>
          </c:cat>
          <c:val>
            <c:numRef>
              <c:f>工作表2!$F$7:$F$16</c:f>
              <c:numCache>
                <c:formatCode>#,##0_ </c:formatCode>
                <c:ptCount val="10"/>
                <c:pt idx="0">
                  <c:v>1991718.4373000001</c:v>
                </c:pt>
                <c:pt idx="1">
                  <c:v>1153581.4787000001</c:v>
                </c:pt>
                <c:pt idx="2">
                  <c:v>1043040.8352</c:v>
                </c:pt>
                <c:pt idx="3">
                  <c:v>810182.71739999996</c:v>
                </c:pt>
                <c:pt idx="4">
                  <c:v>647807.28189999994</c:v>
                </c:pt>
                <c:pt idx="5">
                  <c:v>408208.0159</c:v>
                </c:pt>
                <c:pt idx="6">
                  <c:v>270185.36119999998</c:v>
                </c:pt>
                <c:pt idx="7">
                  <c:v>133040.45259999999</c:v>
                </c:pt>
                <c:pt idx="8">
                  <c:v>131578.9664</c:v>
                </c:pt>
                <c:pt idx="9">
                  <c:v>92790.873999999996</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rtl="0">
            <a:defRPr sz="800">
              <a:latin typeface="Cambria" panose="02040503050406030204" pitchFamily="18" charset="0"/>
              <a:ea typeface="Cambria" panose="02040503050406030204" pitchFamily="18" charset="0"/>
            </a:defRPr>
          </a:pPr>
          <a:endParaRPr lang="zh-TW"/>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9" y="0"/>
            <a:ext cx="2946400" cy="496888"/>
          </a:xfrm>
          <a:prstGeom prst="rect">
            <a:avLst/>
          </a:prstGeom>
        </p:spPr>
        <p:txBody>
          <a:bodyPr vert="horz" lIns="91440" tIns="45720" rIns="91440" bIns="45720" rtlCol="0"/>
          <a:lstStyle>
            <a:lvl1pPr algn="r">
              <a:defRPr sz="1200"/>
            </a:lvl1pPr>
          </a:lstStyle>
          <a:p>
            <a:fld id="{5CC928DB-F17A-4E32-A4BB-7EE032E3F584}" type="datetimeFigureOut">
              <a:rPr lang="zh-TW" altLang="en-US" smtClean="0"/>
              <a:t>2020/12/8</a:t>
            </a:fld>
            <a:endParaRPr lang="zh-TW" altLang="en-US"/>
          </a:p>
        </p:txBody>
      </p:sp>
      <p:sp>
        <p:nvSpPr>
          <p:cNvPr id="4" name="頁尾版面配置區 3"/>
          <p:cNvSpPr>
            <a:spLocks noGrp="1"/>
          </p:cNvSpPr>
          <p:nvPr>
            <p:ph type="ftr" sz="quarter" idx="2"/>
          </p:nvPr>
        </p:nvSpPr>
        <p:spPr>
          <a:xfrm>
            <a:off x="0" y="9431340"/>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9" y="9431340"/>
            <a:ext cx="2946400" cy="496887"/>
          </a:xfrm>
          <a:prstGeom prst="rect">
            <a:avLst/>
          </a:prstGeom>
        </p:spPr>
        <p:txBody>
          <a:bodyPr vert="horz" lIns="91440" tIns="45720" rIns="91440" bIns="45720" rtlCol="0" anchor="b"/>
          <a:lstStyle>
            <a:lvl1pPr algn="r">
              <a:defRPr sz="1200"/>
            </a:lvl1pPr>
          </a:lstStyle>
          <a:p>
            <a:fld id="{586D95F2-2BAA-4C8E-9C3C-56CE02E1E485}" type="slidenum">
              <a:rPr lang="zh-TW" altLang="en-US" smtClean="0"/>
              <a:t>‹#›</a:t>
            </a:fld>
            <a:endParaRPr lang="zh-TW" altLang="en-US"/>
          </a:p>
        </p:txBody>
      </p:sp>
    </p:spTree>
    <p:extLst>
      <p:ext uri="{BB962C8B-B14F-4D97-AF65-F5344CB8AC3E}">
        <p14:creationId xmlns:p14="http://schemas.microsoft.com/office/powerpoint/2010/main" val="1891585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45659" cy="49649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5" y="0"/>
            <a:ext cx="2945659" cy="496491"/>
          </a:xfrm>
          <a:prstGeom prst="rect">
            <a:avLst/>
          </a:prstGeom>
        </p:spPr>
        <p:txBody>
          <a:bodyPr vert="horz" lIns="91440" tIns="45720" rIns="91440" bIns="45720" rtlCol="0"/>
          <a:lstStyle>
            <a:lvl1pPr algn="r">
              <a:defRPr sz="1200"/>
            </a:lvl1pPr>
          </a:lstStyle>
          <a:p>
            <a:fld id="{06773494-5D93-4BDC-A359-50371D33656E}" type="datetimeFigureOut">
              <a:rPr lang="zh-TW" altLang="en-US" smtClean="0"/>
              <a:t>2020/12/8</a:t>
            </a:fld>
            <a:endParaRPr lang="zh-TW" altLang="en-US"/>
          </a:p>
        </p:txBody>
      </p:sp>
      <p:sp>
        <p:nvSpPr>
          <p:cNvPr id="4" name="投影片圖像版面配置區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6660"/>
            <a:ext cx="5438140" cy="4468416"/>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2" y="9431601"/>
            <a:ext cx="2945659" cy="496491"/>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5" y="9431601"/>
            <a:ext cx="2945659" cy="496491"/>
          </a:xfrm>
          <a:prstGeom prst="rect">
            <a:avLst/>
          </a:prstGeom>
        </p:spPr>
        <p:txBody>
          <a:bodyPr vert="horz" lIns="91440" tIns="45720" rIns="91440" bIns="45720" rtlCol="0" anchor="b"/>
          <a:lstStyle>
            <a:lvl1pPr algn="r">
              <a:defRPr sz="1200"/>
            </a:lvl1pPr>
          </a:lstStyle>
          <a:p>
            <a:fld id="{B81700F3-0E43-40C4-A0B4-230C442B6300}" type="slidenum">
              <a:rPr lang="zh-TW" altLang="en-US" smtClean="0"/>
              <a:t>‹#›</a:t>
            </a:fld>
            <a:endParaRPr lang="zh-TW" altLang="en-US"/>
          </a:p>
        </p:txBody>
      </p:sp>
    </p:spTree>
    <p:extLst>
      <p:ext uri="{BB962C8B-B14F-4D97-AF65-F5344CB8AC3E}">
        <p14:creationId xmlns:p14="http://schemas.microsoft.com/office/powerpoint/2010/main" val="341206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88900" y="744538"/>
            <a:ext cx="6619875" cy="372427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9B12963-637C-4306-ABE9-939B9830E3E3}" type="slidenum">
              <a:rPr lang="zh-TW" altLang="en-US" smtClean="0"/>
              <a:t>2</a:t>
            </a:fld>
            <a:endParaRPr lang="zh-TW" altLang="en-US"/>
          </a:p>
        </p:txBody>
      </p:sp>
    </p:spTree>
    <p:extLst>
      <p:ext uri="{BB962C8B-B14F-4D97-AF65-F5344CB8AC3E}">
        <p14:creationId xmlns:p14="http://schemas.microsoft.com/office/powerpoint/2010/main" val="77984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81700F3-0E43-40C4-A0B4-230C442B6300}" type="slidenum">
              <a:rPr lang="zh-TW" altLang="en-US" smtClean="0"/>
              <a:t>3</a:t>
            </a:fld>
            <a:endParaRPr lang="zh-TW" altLang="en-US"/>
          </a:p>
        </p:txBody>
      </p:sp>
    </p:spTree>
    <p:extLst>
      <p:ext uri="{BB962C8B-B14F-4D97-AF65-F5344CB8AC3E}">
        <p14:creationId xmlns:p14="http://schemas.microsoft.com/office/powerpoint/2010/main" val="2595701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22275" y="1241425"/>
            <a:ext cx="5953125" cy="33496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64046C7-C554-4067-A107-C7F282B6D11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50953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22275" y="1241425"/>
            <a:ext cx="5953125" cy="33496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64046C7-C554-4067-A107-C7F282B6D11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09535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81700F3-0E43-40C4-A0B4-230C442B6300}" type="slidenum">
              <a:rPr lang="zh-TW" altLang="en-US" smtClean="0"/>
              <a:t>7</a:t>
            </a:fld>
            <a:endParaRPr lang="zh-TW" altLang="en-US"/>
          </a:p>
        </p:txBody>
      </p:sp>
    </p:spTree>
    <p:extLst>
      <p:ext uri="{BB962C8B-B14F-4D97-AF65-F5344CB8AC3E}">
        <p14:creationId xmlns:p14="http://schemas.microsoft.com/office/powerpoint/2010/main" val="2711164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81700F3-0E43-40C4-A0B4-230C442B6300}" type="slidenum">
              <a:rPr lang="zh-TW" altLang="en-US" smtClean="0"/>
              <a:t>8</a:t>
            </a:fld>
            <a:endParaRPr lang="zh-TW" altLang="en-US"/>
          </a:p>
        </p:txBody>
      </p:sp>
    </p:spTree>
    <p:extLst>
      <p:ext uri="{BB962C8B-B14F-4D97-AF65-F5344CB8AC3E}">
        <p14:creationId xmlns:p14="http://schemas.microsoft.com/office/powerpoint/2010/main" val="2596983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81700F3-0E43-40C4-A0B4-230C442B6300}" type="slidenum">
              <a:rPr lang="zh-TW" altLang="en-US" smtClean="0"/>
              <a:t>13</a:t>
            </a:fld>
            <a:endParaRPr lang="zh-TW" altLang="en-US"/>
          </a:p>
        </p:txBody>
      </p:sp>
    </p:spTree>
    <p:extLst>
      <p:ext uri="{BB962C8B-B14F-4D97-AF65-F5344CB8AC3E}">
        <p14:creationId xmlns:p14="http://schemas.microsoft.com/office/powerpoint/2010/main" val="912852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81700F3-0E43-40C4-A0B4-230C442B6300}" type="slidenum">
              <a:rPr lang="zh-TW" altLang="en-US" smtClean="0"/>
              <a:t>15</a:t>
            </a:fld>
            <a:endParaRPr lang="zh-TW" altLang="en-US"/>
          </a:p>
        </p:txBody>
      </p:sp>
    </p:spTree>
    <p:extLst>
      <p:ext uri="{BB962C8B-B14F-4D97-AF65-F5344CB8AC3E}">
        <p14:creationId xmlns:p14="http://schemas.microsoft.com/office/powerpoint/2010/main" val="3766798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31"/>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627FB776-4A62-4C1C-97C5-1CC7FFC3526F}" type="datetime1">
              <a:rPr lang="zh-TW" altLang="en-US" smtClean="0"/>
              <a:t>2020/12/8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C1509A4-F9E2-43E3-B796-CA585A293057}" type="datetime1">
              <a:rPr lang="zh-TW" altLang="en-US" smtClean="0"/>
              <a:t>2020/12/8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1"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CAC3DEF-444E-4D7A-9728-5B0390E1C6BC}" type="datetime1">
              <a:rPr lang="zh-TW" altLang="en-US" smtClean="0"/>
              <a:t>2020/12/8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訂版面配置">
    <p:bg>
      <p:bgPr>
        <a:gradFill>
          <a:gsLst>
            <a:gs pos="100000">
              <a:schemeClr val="bg1"/>
            </a:gs>
            <a:gs pos="38000">
              <a:srgbClr val="D2D2CA"/>
            </a:gs>
          </a:gsLst>
          <a:path path="circle">
            <a:fillToRect l="100000" t="100000"/>
          </a:path>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lumMod val="75000"/>
                    <a:lumOff val="25000"/>
                  </a:schemeClr>
                </a:solidFill>
                <a:effectLst/>
                <a:latin typeface="Century Gothic" panose="020B0502020202020204" pitchFamily="34" charset="0"/>
              </a:defRPr>
            </a:lvl1pPr>
          </a:lstStyle>
          <a:p>
            <a:r>
              <a:rPr kumimoji="1" lang="zh-TW" altLang="en-US" dirty="0"/>
              <a:t>按一下以編輯母片標題樣式</a:t>
            </a:r>
          </a:p>
        </p:txBody>
      </p:sp>
      <p:sp>
        <p:nvSpPr>
          <p:cNvPr id="3" name="日期版面配置區 2"/>
          <p:cNvSpPr>
            <a:spLocks noGrp="1"/>
          </p:cNvSpPr>
          <p:nvPr>
            <p:ph type="dt" sz="half" idx="10"/>
          </p:nvPr>
        </p:nvSpPr>
        <p:spPr/>
        <p:txBody>
          <a:bodyPr/>
          <a:lstStyle/>
          <a:p>
            <a:fld id="{1422E958-669D-4ED1-8A24-7C150F15829F}" type="datetime1">
              <a:rPr lang="zh-TW" altLang="en-US" smtClean="0">
                <a:solidFill>
                  <a:srgbClr val="262626">
                    <a:tint val="75000"/>
                  </a:srgbClr>
                </a:solidFill>
              </a:rPr>
              <a:t>2020/12/8</a:t>
            </a:fld>
            <a:endParaRPr lang="en-US" dirty="0">
              <a:solidFill>
                <a:srgbClr val="262626">
                  <a:tint val="75000"/>
                </a:srgbClr>
              </a:solidFill>
            </a:endParaRPr>
          </a:p>
        </p:txBody>
      </p:sp>
      <p:sp>
        <p:nvSpPr>
          <p:cNvPr id="4" name="投影片編號版面配置區 3"/>
          <p:cNvSpPr>
            <a:spLocks noGrp="1"/>
          </p:cNvSpPr>
          <p:nvPr>
            <p:ph type="sldNum" sz="quarter" idx="11"/>
          </p:nvPr>
        </p:nvSpPr>
        <p:spPr/>
        <p:txBody>
          <a:bodyPr/>
          <a:lstStyle/>
          <a:p>
            <a:fld id="{06348AD2-EFC9-4ABF-B7A9-FBC243415C0F}"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3884282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標題投影片">
    <p:bg>
      <p:bgPr>
        <a:gradFill flip="none" rotWithShape="1">
          <a:gsLst>
            <a:gs pos="100000">
              <a:schemeClr val="accent1">
                <a:lumMod val="60000"/>
                <a:lumOff val="40000"/>
              </a:schemeClr>
            </a:gs>
            <a:gs pos="60000">
              <a:srgbClr val="903E9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557389"/>
            <a:ext cx="6858000" cy="1790700"/>
          </a:xfrm>
        </p:spPr>
        <p:txBody>
          <a:bodyPr anchor="ctr">
            <a:normAutofit/>
          </a:bodyPr>
          <a:lstStyle>
            <a:lvl1pPr algn="ctr">
              <a:defRPr sz="5400">
                <a:solidFill>
                  <a:schemeClr val="bg2"/>
                </a:solidFill>
                <a:effectLst>
                  <a:outerShdw blurRad="38100" dist="38100" dir="2700000" algn="tl">
                    <a:srgbClr val="000000">
                      <a:alpha val="43137"/>
                    </a:srgbClr>
                  </a:outerShdw>
                </a:effectLst>
              </a:defRPr>
            </a:lvl1pPr>
          </a:lstStyle>
          <a:p>
            <a:r>
              <a:rPr lang="zh-TW" altLang="en-US" dirty="0"/>
              <a:t>按一下以編輯母片標題樣式</a:t>
            </a:r>
            <a:endParaRPr lang="en-US" dirty="0"/>
          </a:p>
        </p:txBody>
      </p:sp>
    </p:spTree>
    <p:extLst>
      <p:ext uri="{BB962C8B-B14F-4D97-AF65-F5344CB8AC3E}">
        <p14:creationId xmlns:p14="http://schemas.microsoft.com/office/powerpoint/2010/main" val="1542217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標題投影片">
    <p:bg>
      <p:bgPr>
        <a:gradFill flip="none" rotWithShape="1">
          <a:gsLst>
            <a:gs pos="100000">
              <a:schemeClr val="accent2">
                <a:lumMod val="20000"/>
                <a:lumOff val="80000"/>
              </a:schemeClr>
            </a:gs>
            <a:gs pos="60000">
              <a:srgbClr val="FFF2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標題 1"/>
          <p:cNvSpPr>
            <a:spLocks noGrp="1"/>
          </p:cNvSpPr>
          <p:nvPr>
            <p:ph type="ctrTitle"/>
          </p:nvPr>
        </p:nvSpPr>
        <p:spPr>
          <a:xfrm>
            <a:off x="1143000" y="1557389"/>
            <a:ext cx="6858000" cy="1790700"/>
          </a:xfrm>
        </p:spPr>
        <p:txBody>
          <a:bodyPr anchor="ctr">
            <a:normAutofit/>
          </a:bodyPr>
          <a:lstStyle>
            <a:lvl1pPr algn="ctr">
              <a:defRPr sz="5400">
                <a:solidFill>
                  <a:schemeClr val="tx1"/>
                </a:solidFill>
                <a:effectLst/>
              </a:defRPr>
            </a:lvl1pPr>
          </a:lstStyle>
          <a:p>
            <a:r>
              <a:rPr lang="zh-TW" altLang="en-US" dirty="0"/>
              <a:t>按一下以編輯母片標題樣式</a:t>
            </a:r>
            <a:endParaRPr lang="en-US" dirty="0"/>
          </a:p>
        </p:txBody>
      </p:sp>
    </p:spTree>
    <p:extLst>
      <p:ext uri="{BB962C8B-B14F-4D97-AF65-F5344CB8AC3E}">
        <p14:creationId xmlns:p14="http://schemas.microsoft.com/office/powerpoint/2010/main" val="522912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訂版面配置">
    <p:bg>
      <p:bgPr>
        <a:gradFill>
          <a:gsLst>
            <a:gs pos="100000">
              <a:schemeClr val="bg1"/>
            </a:gs>
            <a:gs pos="38000">
              <a:srgbClr val="D2D2CA"/>
            </a:gs>
          </a:gsLst>
          <a:path path="circle">
            <a:fillToRect l="100000" t="100000"/>
          </a:path>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lumMod val="75000"/>
                    <a:lumOff val="25000"/>
                  </a:schemeClr>
                </a:solidFill>
                <a:effectLst/>
                <a:latin typeface="Century Gothic" panose="020B0502020202020204" pitchFamily="34" charset="0"/>
              </a:defRPr>
            </a:lvl1pPr>
          </a:lstStyle>
          <a:p>
            <a:r>
              <a:rPr kumimoji="1" lang="zh-TW" altLang="en-US" dirty="0"/>
              <a:t>按一下以編輯母片標題樣式</a:t>
            </a:r>
          </a:p>
        </p:txBody>
      </p:sp>
      <p:sp>
        <p:nvSpPr>
          <p:cNvPr id="3" name="日期版面配置區 2"/>
          <p:cNvSpPr>
            <a:spLocks noGrp="1"/>
          </p:cNvSpPr>
          <p:nvPr>
            <p:ph type="dt" sz="half" idx="10"/>
          </p:nvPr>
        </p:nvSpPr>
        <p:spPr/>
        <p:txBody>
          <a:bodyPr/>
          <a:lstStyle/>
          <a:p>
            <a:fld id="{1422E958-669D-4ED1-8A24-7C150F15829F}" type="datetime1">
              <a:rPr lang="zh-TW" altLang="en-US" smtClean="0">
                <a:solidFill>
                  <a:srgbClr val="262626">
                    <a:tint val="75000"/>
                  </a:srgbClr>
                </a:solidFill>
              </a:rPr>
              <a:t>2020/12/8</a:t>
            </a:fld>
            <a:endParaRPr lang="en-US" dirty="0">
              <a:solidFill>
                <a:srgbClr val="262626">
                  <a:tint val="75000"/>
                </a:srgbClr>
              </a:solidFill>
            </a:endParaRPr>
          </a:p>
        </p:txBody>
      </p:sp>
      <p:sp>
        <p:nvSpPr>
          <p:cNvPr id="4" name="投影片編號版面配置區 3"/>
          <p:cNvSpPr>
            <a:spLocks noGrp="1"/>
          </p:cNvSpPr>
          <p:nvPr>
            <p:ph type="sldNum" sz="quarter" idx="11"/>
          </p:nvPr>
        </p:nvSpPr>
        <p:spPr/>
        <p:txBody>
          <a:bodyPr/>
          <a:lstStyle/>
          <a:p>
            <a:fld id="{06348AD2-EFC9-4ABF-B7A9-FBC243415C0F}"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302829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54EDA3C-8A6F-4FE8-B970-A9C4E25F64ED}" type="datetime1">
              <a:rPr lang="zh-TW" altLang="en-US" smtClean="0"/>
              <a:t>2020/12/8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4" y="3305187"/>
            <a:ext cx="7772400" cy="1021556"/>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C32E6AA-2D20-433B-9393-EE87FA2CFA37}" type="datetime1">
              <a:rPr lang="zh-TW" altLang="en-US" smtClean="0"/>
              <a:t>2020/12/8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1"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4B49D48-C5DE-49CE-94C0-86F088809B1F}" type="datetime1">
              <a:rPr lang="zh-TW" altLang="en-US" smtClean="0"/>
              <a:t>2020/12/8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33" y="115133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8908122-0EEA-423F-A1E6-4A3723E2C446}" type="datetime1">
              <a:rPr lang="zh-TW" altLang="en-US" smtClean="0"/>
              <a:t>2020/12/8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E29706D-AC9B-4C4E-B8A6-018DB028AFD7}" type="datetime1">
              <a:rPr lang="zh-TW" altLang="en-US" smtClean="0"/>
              <a:t>2020/12/8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BCF0413-6F75-4AB5-AAB7-9B20D01CA388}" type="datetime1">
              <a:rPr lang="zh-TW" altLang="en-US" smtClean="0"/>
              <a:t>2020/12/8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4" y="204788"/>
            <a:ext cx="3008313" cy="871538"/>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4"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7F835DA-094F-4C76-868A-42C7211AE210}" type="datetime1">
              <a:rPr lang="zh-TW" altLang="en-US" smtClean="0"/>
              <a:t>2020/12/8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4"/>
            <a:ext cx="5486400" cy="42505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0C7EB2E-B18D-4B3D-BB7F-8B36A5CF2032}" type="datetime1">
              <a:rPr lang="zh-TW" altLang="en-US" smtClean="0"/>
              <a:t>2020/12/8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7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D661604-CB3B-499A-A40B-3B15C4D90594}" type="datetime1">
              <a:rPr lang="zh-TW" altLang="en-US" smtClean="0"/>
              <a:t>2020/12/8</a:t>
            </a:fld>
            <a:endParaRPr lang="zh-TW" altLang="en-US"/>
          </a:p>
        </p:txBody>
      </p:sp>
      <p:sp>
        <p:nvSpPr>
          <p:cNvPr id="5" name="頁尾版面配置區 4"/>
          <p:cNvSpPr>
            <a:spLocks noGrp="1"/>
          </p:cNvSpPr>
          <p:nvPr>
            <p:ph type="ftr" sz="quarter" idx="3"/>
          </p:nvPr>
        </p:nvSpPr>
        <p:spPr>
          <a:xfrm>
            <a:off x="3124200" y="476727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7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38000">
              <a:srgbClr val="D2D2C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273845"/>
            <a:ext cx="7886700" cy="800145"/>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文字版面配置區 2"/>
          <p:cNvSpPr>
            <a:spLocks noGrp="1"/>
          </p:cNvSpPr>
          <p:nvPr>
            <p:ph type="body" idx="1"/>
          </p:nvPr>
        </p:nvSpPr>
        <p:spPr>
          <a:xfrm>
            <a:off x="628650" y="1073990"/>
            <a:ext cx="7886700" cy="3558733"/>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日期版面配置區 3"/>
          <p:cNvSpPr>
            <a:spLocks noGrp="1"/>
          </p:cNvSpPr>
          <p:nvPr>
            <p:ph type="dt" sz="half" idx="2"/>
          </p:nvPr>
        </p:nvSpPr>
        <p:spPr>
          <a:xfrm>
            <a:off x="628650" y="4767273"/>
            <a:ext cx="2057400" cy="273844"/>
          </a:xfrm>
          <a:prstGeom prst="rect">
            <a:avLst/>
          </a:prstGeom>
        </p:spPr>
        <p:txBody>
          <a:bodyPr vert="horz" lIns="91440" tIns="45720" rIns="91440" bIns="45720" rtlCol="0" anchor="ctr"/>
          <a:lstStyle>
            <a:lvl1pPr algn="l">
              <a:defRPr sz="1200" b="0" i="0">
                <a:solidFill>
                  <a:schemeClr val="tx1">
                    <a:tint val="75000"/>
                  </a:schemeClr>
                </a:solidFill>
                <a:latin typeface="Century Gothic" panose="020B0502020202020204" pitchFamily="34" charset="0"/>
                <a:ea typeface="Century Gothic" panose="020B0502020202020204" pitchFamily="34" charset="0"/>
              </a:defRPr>
            </a:lvl1pPr>
          </a:lstStyle>
          <a:p>
            <a:fld id="{8FAA56BE-7905-4FA5-AD8B-24963D7B3AFF}" type="datetime1">
              <a:rPr lang="zh-TW" altLang="en-US" smtClean="0">
                <a:solidFill>
                  <a:srgbClr val="262626">
                    <a:tint val="75000"/>
                  </a:srgbClr>
                </a:solidFill>
              </a:rPr>
              <a:t>2020/12/8</a:t>
            </a:fld>
            <a:endParaRPr lang="en-US" dirty="0">
              <a:solidFill>
                <a:srgbClr val="262626">
                  <a:tint val="75000"/>
                </a:srgbClr>
              </a:solidFill>
            </a:endParaRPr>
          </a:p>
        </p:txBody>
      </p:sp>
      <p:sp>
        <p:nvSpPr>
          <p:cNvPr id="6" name="投影片編號版面配置區 5"/>
          <p:cNvSpPr>
            <a:spLocks noGrp="1"/>
          </p:cNvSpPr>
          <p:nvPr>
            <p:ph type="sldNum" sz="quarter" idx="4"/>
          </p:nvPr>
        </p:nvSpPr>
        <p:spPr>
          <a:xfrm>
            <a:off x="6457950" y="4767273"/>
            <a:ext cx="2057400" cy="273844"/>
          </a:xfrm>
          <a:prstGeom prst="rect">
            <a:avLst/>
          </a:prstGeom>
        </p:spPr>
        <p:txBody>
          <a:bodyPr vert="horz" lIns="91440" tIns="45720" rIns="91440" bIns="45720" rtlCol="0" anchor="ctr"/>
          <a:lstStyle>
            <a:lvl1pPr algn="r">
              <a:defRPr sz="1200" b="0" i="0">
                <a:solidFill>
                  <a:schemeClr val="tx1">
                    <a:tint val="75000"/>
                  </a:schemeClr>
                </a:solidFill>
                <a:latin typeface="Century Gothic" panose="020B0502020202020204" pitchFamily="34" charset="0"/>
                <a:ea typeface="Century Gothic" panose="020B0502020202020204" pitchFamily="34" charset="0"/>
              </a:defRPr>
            </a:lvl1pPr>
          </a:lstStyle>
          <a:p>
            <a:fld id="{06348AD2-EFC9-4ABF-B7A9-FBC243415C0F}"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185137772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hdr="0" ftr="0" dt="0"/>
  <p:txStyles>
    <p:titleStyle>
      <a:lvl1pPr algn="l" defTabSz="914400" rtl="0" eaLnBrk="1" latinLnBrk="0" hangingPunct="1">
        <a:lnSpc>
          <a:spcPct val="90000"/>
        </a:lnSpc>
        <a:spcBef>
          <a:spcPct val="0"/>
        </a:spcBef>
        <a:buNone/>
        <a:defRPr sz="4000" b="0" i="0" kern="1200">
          <a:solidFill>
            <a:schemeClr val="tx1">
              <a:lumMod val="75000"/>
              <a:lumOff val="25000"/>
            </a:schemeClr>
          </a:solidFill>
          <a:effectLst/>
          <a:latin typeface="Century Gothic" panose="020B0502020202020204" pitchFamily="34" charset="0"/>
          <a:ea typeface="Century Gothic" panose="020B0502020202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Century Gothic" panose="020B0502020202020204" pitchFamily="34" charset="0"/>
          <a:ea typeface="Century Gothic" panose="020B0502020202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Century Gothic" panose="020B0502020202020204" pitchFamily="34" charset="0"/>
          <a:ea typeface="Century Gothic" panose="020B0502020202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Century Gothic" panose="020B0502020202020204" pitchFamily="34" charset="0"/>
          <a:ea typeface="Century Gothic" panose="020B0502020202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Century Gothic" panose="020B0502020202020204" pitchFamily="34" charset="0"/>
          <a:ea typeface="Century Gothic" panose="020B0502020202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Century Gothic" panose="020B0502020202020204" pitchFamily="34" charset="0"/>
          <a:ea typeface="Century Gothic" panose="020B0502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investtaiwan.nat.gov.tw/homePage?lang=e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investtaiwan.nat.gov.tw/homePage?lang=e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108428"/>
          </a:xfrm>
          <a:prstGeom prst="rect">
            <a:avLst/>
          </a:prstGeom>
        </p:spPr>
      </p:pic>
      <p:pic>
        <p:nvPicPr>
          <p:cNvPr id="7" name="圖片 6"/>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6667" y="-92547"/>
            <a:ext cx="1676062" cy="767631"/>
          </a:xfrm>
          <a:prstGeom prst="rect">
            <a:avLst/>
          </a:prstGeom>
        </p:spPr>
      </p:pic>
      <p:sp>
        <p:nvSpPr>
          <p:cNvPr id="8" name="文字方塊 7">
            <a:extLst>
              <a:ext uri="{FF2B5EF4-FFF2-40B4-BE49-F238E27FC236}">
                <a16:creationId xmlns:a16="http://schemas.microsoft.com/office/drawing/2014/main" xmlns="" id="{35975DEA-D7A0-4C49-8A21-0A8749C9C796}"/>
              </a:ext>
            </a:extLst>
          </p:cNvPr>
          <p:cNvSpPr txBox="1"/>
          <p:nvPr/>
        </p:nvSpPr>
        <p:spPr>
          <a:xfrm>
            <a:off x="1172014" y="843558"/>
            <a:ext cx="3919792" cy="1323439"/>
          </a:xfrm>
          <a:prstGeom prst="rect">
            <a:avLst/>
          </a:prstGeom>
          <a:noFill/>
        </p:spPr>
        <p:txBody>
          <a:bodyPr wrap="none" rtlCol="0">
            <a:spAutoFit/>
          </a:bodyPr>
          <a:lstStyle/>
          <a:p>
            <a:pPr algn="ctr"/>
            <a:r>
              <a:rPr lang="en-US" altLang="zh-TW" sz="4000" dirty="0" smtClean="0">
                <a:solidFill>
                  <a:schemeClr val="accent5">
                    <a:lumMod val="75000"/>
                  </a:schemeClr>
                </a:solidFill>
                <a:latin typeface="Century Gothic" panose="020B0502020202020204" pitchFamily="34" charset="0"/>
              </a:rPr>
              <a:t>2020</a:t>
            </a:r>
            <a:r>
              <a:rPr kumimoji="1" lang="zh-TW" altLang="en-US" sz="4000" b="1" dirty="0" smtClean="0">
                <a:solidFill>
                  <a:schemeClr val="accent5">
                    <a:lumMod val="50000"/>
                  </a:schemeClr>
                </a:solidFill>
                <a:latin typeface="Franklin Gothic Demi Cond" panose="020B0603020102020204" pitchFamily="34" charset="0"/>
                <a:ea typeface="微軟正黑體"/>
              </a:rPr>
              <a:t> </a:t>
            </a:r>
            <a:r>
              <a:rPr kumimoji="1" lang="en-US" altLang="zh-TW" sz="4000" b="1" dirty="0" smtClean="0">
                <a:solidFill>
                  <a:schemeClr val="accent5">
                    <a:lumMod val="50000"/>
                  </a:schemeClr>
                </a:solidFill>
                <a:latin typeface="Franklin Gothic Demi Cond" panose="020B0603020102020204" pitchFamily="34" charset="0"/>
                <a:ea typeface="微軟正黑體"/>
              </a:rPr>
              <a:t>Welcome</a:t>
            </a:r>
            <a:r>
              <a:rPr kumimoji="1" lang="en-US" altLang="zh-TW" sz="4000" b="1" dirty="0" smtClean="0">
                <a:solidFill>
                  <a:schemeClr val="accent5">
                    <a:lumMod val="75000"/>
                  </a:schemeClr>
                </a:solidFill>
                <a:latin typeface="Franklin Gothic Demi Cond" panose="020B0603020102020204" pitchFamily="34" charset="0"/>
                <a:ea typeface="微軟正黑體"/>
              </a:rPr>
              <a:t> </a:t>
            </a:r>
          </a:p>
          <a:p>
            <a:pPr algn="ctr"/>
            <a:r>
              <a:rPr kumimoji="1" lang="en-US" altLang="zh-TW" sz="4000" b="1" dirty="0" smtClean="0">
                <a:solidFill>
                  <a:schemeClr val="accent5">
                    <a:lumMod val="75000"/>
                  </a:schemeClr>
                </a:solidFill>
                <a:latin typeface="Franklin Gothic Demi Cond" panose="020B0603020102020204" pitchFamily="34" charset="0"/>
                <a:ea typeface="微軟正黑體"/>
              </a:rPr>
              <a:t>to Invest </a:t>
            </a:r>
            <a:r>
              <a:rPr kumimoji="1" lang="en-US" altLang="zh-TW" sz="4000" b="1" dirty="0">
                <a:solidFill>
                  <a:schemeClr val="accent5">
                    <a:lumMod val="50000"/>
                  </a:schemeClr>
                </a:solidFill>
                <a:latin typeface="Franklin Gothic Demi Cond" panose="020B0603020102020204" pitchFamily="34" charset="0"/>
                <a:ea typeface="微軟正黑體"/>
              </a:rPr>
              <a:t>in</a:t>
            </a:r>
            <a:r>
              <a:rPr kumimoji="1" lang="en-US" altLang="zh-TW" sz="4000" b="1" dirty="0" smtClean="0">
                <a:solidFill>
                  <a:schemeClr val="accent5">
                    <a:lumMod val="75000"/>
                  </a:schemeClr>
                </a:solidFill>
                <a:latin typeface="Franklin Gothic Demi Cond" panose="020B0603020102020204" pitchFamily="34" charset="0"/>
                <a:ea typeface="微軟正黑體"/>
              </a:rPr>
              <a:t> </a:t>
            </a:r>
            <a:r>
              <a:rPr kumimoji="1" lang="en-US" altLang="zh-TW" sz="4000" b="1" dirty="0" smtClean="0">
                <a:solidFill>
                  <a:schemeClr val="accent5">
                    <a:lumMod val="50000"/>
                  </a:schemeClr>
                </a:solidFill>
                <a:latin typeface="Franklin Gothic Demi Cond" panose="020B0603020102020204" pitchFamily="34" charset="0"/>
                <a:ea typeface="微軟正黑體"/>
              </a:rPr>
              <a:t>TAIWAN</a:t>
            </a:r>
            <a:endParaRPr kumimoji="1" lang="zh-TW" altLang="en-US" sz="4000" b="1" dirty="0">
              <a:solidFill>
                <a:schemeClr val="accent5">
                  <a:lumMod val="50000"/>
                </a:schemeClr>
              </a:solidFill>
              <a:latin typeface="Franklin Gothic Demi Cond" panose="020B0603020102020204" pitchFamily="34" charset="0"/>
              <a:ea typeface="微軟正黑體"/>
            </a:endParaRPr>
          </a:p>
        </p:txBody>
      </p:sp>
      <p:sp>
        <p:nvSpPr>
          <p:cNvPr id="9" name="文字方塊 8">
            <a:extLst>
              <a:ext uri="{FF2B5EF4-FFF2-40B4-BE49-F238E27FC236}">
                <a16:creationId xmlns:a16="http://schemas.microsoft.com/office/drawing/2014/main" xmlns="" id="{4D82E9C2-46C5-413D-A983-BE61F1D9886A}"/>
              </a:ext>
            </a:extLst>
          </p:cNvPr>
          <p:cNvSpPr txBox="1"/>
          <p:nvPr/>
        </p:nvSpPr>
        <p:spPr>
          <a:xfrm>
            <a:off x="3633952" y="4108429"/>
            <a:ext cx="5510048" cy="523220"/>
          </a:xfrm>
          <a:prstGeom prst="rect">
            <a:avLst/>
          </a:prstGeom>
          <a:noFill/>
        </p:spPr>
        <p:txBody>
          <a:bodyPr wrap="square" rtlCol="0">
            <a:spAutoFit/>
          </a:bodyPr>
          <a:lstStyle/>
          <a:p>
            <a:r>
              <a:rPr lang="en-US" altLang="zh-TW" sz="2800" b="1" dirty="0">
                <a:latin typeface="Century Gothic" charset="0"/>
                <a:ea typeface="Century Gothic" charset="0"/>
                <a:cs typeface="Century Gothic" charset="0"/>
              </a:rPr>
              <a:t>B</a:t>
            </a:r>
            <a:r>
              <a:rPr lang="en-US" altLang="zh-TW" sz="2800" b="1" dirty="0" smtClean="0">
                <a:latin typeface="Century Gothic" charset="0"/>
                <a:ea typeface="Century Gothic" charset="0"/>
                <a:cs typeface="Century Gothic" charset="0"/>
              </a:rPr>
              <a:t>est </a:t>
            </a:r>
            <a:r>
              <a:rPr lang="en-US" altLang="zh-TW" sz="2800" b="1" dirty="0">
                <a:latin typeface="Century Gothic" charset="0"/>
                <a:ea typeface="Century Gothic" charset="0"/>
                <a:cs typeface="Century Gothic" charset="0"/>
              </a:rPr>
              <a:t>I</a:t>
            </a:r>
            <a:r>
              <a:rPr lang="en-US" altLang="zh-TW" sz="2800" b="1" dirty="0" smtClean="0">
                <a:latin typeface="Century Gothic" charset="0"/>
                <a:ea typeface="Century Gothic" charset="0"/>
                <a:cs typeface="Century Gothic" charset="0"/>
              </a:rPr>
              <a:t>nnovative </a:t>
            </a:r>
            <a:r>
              <a:rPr lang="en-US" altLang="zh-TW" sz="2800" b="1" dirty="0">
                <a:latin typeface="Century Gothic" charset="0"/>
                <a:ea typeface="Century Gothic" charset="0"/>
                <a:cs typeface="Century Gothic" charset="0"/>
              </a:rPr>
              <a:t>P</a:t>
            </a:r>
            <a:r>
              <a:rPr lang="en-US" altLang="zh-TW" sz="2800" b="1" dirty="0" smtClean="0">
                <a:latin typeface="Century Gothic" charset="0"/>
                <a:ea typeface="Century Gothic" charset="0"/>
                <a:cs typeface="Century Gothic" charset="0"/>
              </a:rPr>
              <a:t>artner </a:t>
            </a:r>
            <a:r>
              <a:rPr lang="en-US" altLang="zh-TW" sz="2800" b="1" dirty="0">
                <a:latin typeface="Century Gothic" charset="0"/>
                <a:ea typeface="Century Gothic" charset="0"/>
                <a:cs typeface="Century Gothic" charset="0"/>
              </a:rPr>
              <a:t>in Asia </a:t>
            </a:r>
          </a:p>
        </p:txBody>
      </p:sp>
      <p:sp>
        <p:nvSpPr>
          <p:cNvPr id="10" name="矩形 9"/>
          <p:cNvSpPr/>
          <p:nvPr/>
        </p:nvSpPr>
        <p:spPr>
          <a:xfrm>
            <a:off x="5364088" y="4568377"/>
            <a:ext cx="3616696" cy="369332"/>
          </a:xfrm>
          <a:prstGeom prst="rect">
            <a:avLst/>
          </a:prstGeom>
        </p:spPr>
        <p:txBody>
          <a:bodyPr wrap="none">
            <a:spAutoFit/>
          </a:bodyPr>
          <a:lstStyle/>
          <a:p>
            <a:r>
              <a:rPr kumimoji="1" lang="en-US" altLang="zh-CN" b="1" dirty="0">
                <a:latin typeface="Century Gothic" charset="0"/>
                <a:ea typeface="Century Gothic" charset="0"/>
                <a:cs typeface="Century Gothic" charset="0"/>
              </a:rPr>
              <a:t>https://investtaiwan.nat.gov.tw</a:t>
            </a:r>
          </a:p>
        </p:txBody>
      </p:sp>
      <p:pic>
        <p:nvPicPr>
          <p:cNvPr id="1026" name="Picture 2" descr="https://investtaiwan.nat.gov.tw/eng/NewCss0815/images/layout/footer_qr.png">
            <a:hlinkClick r:id="rId4"/>
          </p:cNvPr>
          <p:cNvPicPr>
            <a:picLocks noChangeAspect="1" noChangeArrowheads="1"/>
          </p:cNvPicPr>
          <p:nvPr/>
        </p:nvPicPr>
        <p:blipFill>
          <a:blip r:embed="rId5">
            <a:biLevel thresh="75000"/>
            <a:extLst>
              <a:ext uri="{BEBA8EAE-BF5A-486C-A8C5-ECC9F3942E4B}">
                <a14:imgProps xmlns:a14="http://schemas.microsoft.com/office/drawing/2010/main">
                  <a14:imgLayer r:embed="rId6">
                    <a14:imgEffect>
                      <a14:artisticMarker/>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67544" y="4108428"/>
            <a:ext cx="1143000" cy="1035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15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t>10</a:t>
            </a:fld>
            <a:endParaRPr lang="zh-TW" alt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5" y="292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 name="矩形 112"/>
          <p:cNvSpPr/>
          <p:nvPr/>
        </p:nvSpPr>
        <p:spPr>
          <a:xfrm>
            <a:off x="6199938" y="3173112"/>
            <a:ext cx="2921527" cy="1538883"/>
          </a:xfrm>
          <a:prstGeom prst="rect">
            <a:avLst/>
          </a:prstGeom>
        </p:spPr>
        <p:txBody>
          <a:bodyPr wrap="square">
            <a:spAutoFit/>
          </a:bodyPr>
          <a:lstStyle/>
          <a:p>
            <a:pPr marL="285750" indent="-285750" algn="just">
              <a:spcBef>
                <a:spcPts val="600"/>
              </a:spcBef>
              <a:buFont typeface="Arial" panose="020B0604020202020204" pitchFamily="34" charset="0"/>
              <a:buChar char="•"/>
            </a:pPr>
            <a:r>
              <a:rPr lang="en-US" altLang="zh-TW" sz="1200" b="1" dirty="0">
                <a:solidFill>
                  <a:prstClr val="black"/>
                </a:solidFill>
                <a:latin typeface="Century Gothic" panose="020B0502020202020204" pitchFamily="34" charset="0"/>
              </a:rPr>
              <a:t>The </a:t>
            </a:r>
            <a:r>
              <a:rPr lang="en-US" altLang="zh-TW" sz="1200" b="1" dirty="0" smtClean="0">
                <a:solidFill>
                  <a:prstClr val="black"/>
                </a:solidFill>
                <a:latin typeface="Century Gothic" panose="020B0502020202020204" pitchFamily="34" charset="0"/>
              </a:rPr>
              <a:t>output value of </a:t>
            </a:r>
            <a:r>
              <a:rPr lang="en-US" altLang="zh-TW" sz="1200" b="1" dirty="0">
                <a:solidFill>
                  <a:prstClr val="black"/>
                </a:solidFill>
                <a:latin typeface="Century Gothic" panose="020B0502020202020204" pitchFamily="34" charset="0"/>
              </a:rPr>
              <a:t>Taiwan’s </a:t>
            </a:r>
            <a:r>
              <a:rPr lang="en-US" altLang="zh-TW" sz="1200" b="1" dirty="0" smtClean="0">
                <a:solidFill>
                  <a:prstClr val="black"/>
                </a:solidFill>
                <a:latin typeface="Century Gothic" panose="020B0502020202020204" pitchFamily="34" charset="0"/>
              </a:rPr>
              <a:t> machinery industry reached </a:t>
            </a:r>
            <a:r>
              <a:rPr lang="en-US" altLang="zh-TW" sz="1200" b="1" dirty="0">
                <a:solidFill>
                  <a:prstClr val="black"/>
                </a:solidFill>
                <a:latin typeface="Century Gothic" panose="020B0502020202020204" pitchFamily="34" charset="0"/>
              </a:rPr>
              <a:t>USD </a:t>
            </a:r>
            <a:r>
              <a:rPr lang="en-US" altLang="zh-TW" sz="1200" b="1" dirty="0" smtClean="0">
                <a:solidFill>
                  <a:srgbClr val="C00000"/>
                </a:solidFill>
                <a:latin typeface="Century Gothic" panose="020B0502020202020204" pitchFamily="34" charset="0"/>
              </a:rPr>
              <a:t>36.67 </a:t>
            </a:r>
            <a:r>
              <a:rPr lang="en-US" altLang="zh-TW" sz="1200" b="1" dirty="0">
                <a:solidFill>
                  <a:srgbClr val="C00000"/>
                </a:solidFill>
                <a:latin typeface="Century Gothic" panose="020B0502020202020204" pitchFamily="34" charset="0"/>
              </a:rPr>
              <a:t>Billion </a:t>
            </a:r>
            <a:r>
              <a:rPr lang="en-US" altLang="zh-TW" sz="1200" b="1" dirty="0" smtClean="0">
                <a:solidFill>
                  <a:prstClr val="black"/>
                </a:solidFill>
                <a:latin typeface="Century Gothic" panose="020B0502020202020204" pitchFamily="34" charset="0"/>
              </a:rPr>
              <a:t>in 2019</a:t>
            </a:r>
          </a:p>
          <a:p>
            <a:pPr marL="285750" indent="-285750" algn="just">
              <a:spcBef>
                <a:spcPts val="600"/>
              </a:spcBef>
              <a:buFont typeface="Arial" panose="020B0604020202020204" pitchFamily="34" charset="0"/>
              <a:buChar char="•"/>
            </a:pPr>
            <a:r>
              <a:rPr lang="en-US" altLang="zh-TW" sz="1200" b="1" dirty="0" smtClean="0">
                <a:solidFill>
                  <a:prstClr val="black"/>
                </a:solidFill>
                <a:latin typeface="Century Gothic" panose="020B0502020202020204" pitchFamily="34" charset="0"/>
              </a:rPr>
              <a:t>The world’s highest demand for </a:t>
            </a:r>
            <a:r>
              <a:rPr lang="en-US" altLang="zh-TW" sz="1200" b="1" dirty="0">
                <a:solidFill>
                  <a:prstClr val="black"/>
                </a:solidFill>
                <a:latin typeface="Century Gothic" panose="020B0502020202020204" pitchFamily="34" charset="0"/>
              </a:rPr>
              <a:t>semiconductor </a:t>
            </a:r>
            <a:r>
              <a:rPr lang="en-US" altLang="zh-TW" sz="1200" b="1" dirty="0" smtClean="0">
                <a:solidFill>
                  <a:prstClr val="black"/>
                </a:solidFill>
                <a:latin typeface="Century Gothic" panose="020B0502020202020204" pitchFamily="34" charset="0"/>
              </a:rPr>
              <a:t>equipment  </a:t>
            </a:r>
          </a:p>
          <a:p>
            <a:pPr marL="285750" indent="-285750" algn="just">
              <a:spcBef>
                <a:spcPts val="600"/>
              </a:spcBef>
              <a:buFont typeface="Arial" panose="020B0604020202020204" pitchFamily="34" charset="0"/>
              <a:buChar char="•"/>
            </a:pPr>
            <a:r>
              <a:rPr lang="en-US" altLang="zh-TW" sz="1200" b="1" dirty="0">
                <a:solidFill>
                  <a:prstClr val="black"/>
                </a:solidFill>
                <a:latin typeface="Century Gothic" panose="020B0502020202020204" pitchFamily="34" charset="0"/>
              </a:rPr>
              <a:t>World’s </a:t>
            </a:r>
            <a:r>
              <a:rPr lang="en-US" altLang="zh-TW" sz="1200" b="1" dirty="0">
                <a:solidFill>
                  <a:srgbClr val="C00000"/>
                </a:solidFill>
                <a:latin typeface="Century Gothic" panose="020B0502020202020204" pitchFamily="34" charset="0"/>
              </a:rPr>
              <a:t>7</a:t>
            </a:r>
            <a:r>
              <a:rPr lang="en-US" altLang="zh-TW" sz="1200" b="1" baseline="30000" dirty="0">
                <a:solidFill>
                  <a:srgbClr val="C00000"/>
                </a:solidFill>
                <a:latin typeface="Century Gothic" panose="020B0502020202020204" pitchFamily="34" charset="0"/>
              </a:rPr>
              <a:t>th</a:t>
            </a:r>
            <a:r>
              <a:rPr lang="en-US" altLang="zh-TW" sz="1200" b="1" dirty="0">
                <a:solidFill>
                  <a:srgbClr val="C00000"/>
                </a:solidFill>
                <a:latin typeface="Century Gothic" panose="020B0502020202020204" pitchFamily="34" charset="0"/>
              </a:rPr>
              <a:t> largest </a:t>
            </a:r>
            <a:r>
              <a:rPr lang="en-US" altLang="zh-TW" sz="1200" b="1" dirty="0">
                <a:solidFill>
                  <a:prstClr val="black"/>
                </a:solidFill>
                <a:latin typeface="Century Gothic" panose="020B0502020202020204" pitchFamily="34" charset="0"/>
              </a:rPr>
              <a:t>machine tool manufacturing country </a:t>
            </a:r>
            <a:endParaRPr lang="zh-TW" altLang="en-US" sz="1200" b="1" dirty="0">
              <a:solidFill>
                <a:prstClr val="black"/>
              </a:solidFill>
              <a:latin typeface="Century Gothic" panose="020B0502020202020204" pitchFamily="34" charset="0"/>
            </a:endParaRPr>
          </a:p>
        </p:txBody>
      </p:sp>
      <p:sp>
        <p:nvSpPr>
          <p:cNvPr id="116" name="矩形 115"/>
          <p:cNvSpPr/>
          <p:nvPr/>
        </p:nvSpPr>
        <p:spPr>
          <a:xfrm>
            <a:off x="251520" y="123478"/>
            <a:ext cx="4227439" cy="800219"/>
          </a:xfrm>
          <a:prstGeom prst="rect">
            <a:avLst/>
          </a:prstGeom>
        </p:spPr>
        <p:txBody>
          <a:bodyPr wrap="none">
            <a:spAutoFit/>
          </a:bodyPr>
          <a:lstStyle/>
          <a:p>
            <a:pPr lvl="0"/>
            <a:r>
              <a:rPr lang="en-US" altLang="zh-TW" sz="2800" b="1" dirty="0" smtClean="0">
                <a:solidFill>
                  <a:prstClr val="black"/>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rPr>
              <a:t>Opportunities in Taiwan</a:t>
            </a:r>
          </a:p>
          <a:p>
            <a:pPr lvl="0"/>
            <a:r>
              <a:rPr lang="en-US" altLang="zh-TW" b="1" dirty="0" smtClean="0">
                <a:solidFill>
                  <a:prstClr val="black"/>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rPr>
              <a:t>-Smart Machinery </a:t>
            </a:r>
            <a:endParaRPr lang="en-US" altLang="zh-TW" b="1" dirty="0">
              <a:solidFill>
                <a:prstClr val="black"/>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endParaRPr>
          </a:p>
        </p:txBody>
      </p:sp>
      <p:sp>
        <p:nvSpPr>
          <p:cNvPr id="118" name="投影片編號版面配置區 22"/>
          <p:cNvSpPr txBox="1">
            <a:spLocks/>
          </p:cNvSpPr>
          <p:nvPr/>
        </p:nvSpPr>
        <p:spPr>
          <a:xfrm>
            <a:off x="7543232" y="4730659"/>
            <a:ext cx="2057400" cy="273844"/>
          </a:xfrm>
          <a:prstGeom prst="rect">
            <a:avLst/>
          </a:prstGeom>
        </p:spPr>
        <p:txBody>
          <a:bodyPr vert="horz" lIns="91440" tIns="45720" rIns="91440" bIns="45720" rtlCol="0" anchor="ctr"/>
          <a:lstStyle>
            <a:defPPr>
              <a:defRPr lang="zh-TW"/>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62626">
                    <a:tint val="75000"/>
                  </a:srgbClr>
                </a:solidFill>
                <a:latin typeface="Calibri" panose="020F0502020204030204" pitchFamily="34" charset="0"/>
                <a:cs typeface="Calibri" panose="020F0502020204030204" pitchFamily="34" charset="0"/>
              </a:rPr>
              <a:t>8</a:t>
            </a:r>
          </a:p>
        </p:txBody>
      </p:sp>
      <p:sp>
        <p:nvSpPr>
          <p:cNvPr id="10" name="矩形 9"/>
          <p:cNvSpPr/>
          <p:nvPr/>
        </p:nvSpPr>
        <p:spPr>
          <a:xfrm>
            <a:off x="827584" y="1275606"/>
            <a:ext cx="4225836" cy="276999"/>
          </a:xfrm>
          <a:prstGeom prst="rect">
            <a:avLst/>
          </a:prstGeom>
          <a:noFill/>
        </p:spPr>
        <p:txBody>
          <a:bodyPr wrap="none">
            <a:spAutoFit/>
          </a:bodyPr>
          <a:lstStyle/>
          <a:p>
            <a:pPr lvl="0" algn="ctr">
              <a:defRPr/>
            </a:pPr>
            <a:r>
              <a:rPr kumimoji="1" lang="en-US" altLang="zh-TW" sz="1200" b="1" kern="0" dirty="0" smtClean="0">
                <a:latin typeface="Century Gothic" panose="020B0502020202020204" pitchFamily="34" charset="0"/>
                <a:ea typeface="Century Gothic 標準體" charset="0"/>
              </a:rPr>
              <a:t>Taiwan’s smart machinery application industry clusters</a:t>
            </a:r>
            <a:endParaRPr kumimoji="1" lang="zh-TW" altLang="en-US" sz="1200" b="1" kern="0" dirty="0">
              <a:latin typeface="Century Gothic" panose="020B0502020202020204" pitchFamily="34" charset="0"/>
              <a:ea typeface="Century Gothic 標準體" charset="0"/>
            </a:endParaRPr>
          </a:p>
        </p:txBody>
      </p:sp>
      <p:pic>
        <p:nvPicPr>
          <p:cNvPr id="9" name="Picture 2"/>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1635646"/>
            <a:ext cx="6096580" cy="3231935"/>
          </a:xfrm>
          <a:prstGeom prst="rect">
            <a:avLst/>
          </a:prstGeom>
          <a:noFill/>
          <a:ln>
            <a:noFill/>
          </a:ln>
          <a:effectLst/>
          <a:extLst/>
        </p:spPr>
      </p:pic>
    </p:spTree>
    <p:extLst>
      <p:ext uri="{BB962C8B-B14F-4D97-AF65-F5344CB8AC3E}">
        <p14:creationId xmlns:p14="http://schemas.microsoft.com/office/powerpoint/2010/main" val="366976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t>11</a:t>
            </a:fld>
            <a:endParaRPr lang="zh-TW" altLang="en-US"/>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251520" y="123478"/>
            <a:ext cx="4227439" cy="800219"/>
          </a:xfrm>
          <a:prstGeom prst="rect">
            <a:avLst/>
          </a:prstGeom>
        </p:spPr>
        <p:txBody>
          <a:bodyPr wrap="none">
            <a:spAutoFit/>
          </a:bodyPr>
          <a:lstStyle/>
          <a:p>
            <a:pPr lvl="0"/>
            <a:r>
              <a:rPr lang="en-US" altLang="zh-TW" sz="2800" b="1" dirty="0" smtClean="0">
                <a:solidFill>
                  <a:prstClr val="black"/>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rPr>
              <a:t>Opportunities in Taiwan</a:t>
            </a:r>
          </a:p>
          <a:p>
            <a:pPr lvl="0"/>
            <a:r>
              <a:rPr lang="en-US" altLang="zh-TW" b="1" dirty="0" smtClean="0">
                <a:solidFill>
                  <a:prstClr val="black"/>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rPr>
              <a:t>-Biomedicine </a:t>
            </a:r>
            <a:endParaRPr lang="en-US" altLang="zh-TW" b="1" dirty="0">
              <a:solidFill>
                <a:prstClr val="black"/>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endParaRPr>
          </a:p>
        </p:txBody>
      </p:sp>
      <p:sp>
        <p:nvSpPr>
          <p:cNvPr id="32" name="投影片編號版面配置區 22"/>
          <p:cNvSpPr txBox="1">
            <a:spLocks/>
          </p:cNvSpPr>
          <p:nvPr/>
        </p:nvSpPr>
        <p:spPr>
          <a:xfrm>
            <a:off x="7543232" y="4730659"/>
            <a:ext cx="2057400" cy="273844"/>
          </a:xfrm>
          <a:prstGeom prst="rect">
            <a:avLst/>
          </a:prstGeom>
        </p:spPr>
        <p:txBody>
          <a:bodyPr vert="horz" lIns="91440" tIns="45720" rIns="91440" bIns="45720" rtlCol="0" anchor="ctr"/>
          <a:lstStyle>
            <a:defPPr>
              <a:defRPr lang="zh-TW"/>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62626">
                    <a:tint val="75000"/>
                  </a:srgbClr>
                </a:solidFill>
                <a:latin typeface="Calibri" panose="020F0502020204030204" pitchFamily="34" charset="0"/>
                <a:cs typeface="Calibri" panose="020F0502020204030204" pitchFamily="34" charset="0"/>
              </a:rPr>
              <a:t>9</a:t>
            </a:r>
          </a:p>
        </p:txBody>
      </p:sp>
      <p:sp>
        <p:nvSpPr>
          <p:cNvPr id="12" name="矩形 11"/>
          <p:cNvSpPr/>
          <p:nvPr/>
        </p:nvSpPr>
        <p:spPr>
          <a:xfrm>
            <a:off x="6948264" y="1885397"/>
            <a:ext cx="1887173" cy="2862322"/>
          </a:xfrm>
          <a:prstGeom prst="rect">
            <a:avLst/>
          </a:prstGeom>
        </p:spPr>
        <p:txBody>
          <a:bodyPr wrap="square">
            <a:spAutoFit/>
          </a:bodyPr>
          <a:lstStyle/>
          <a:p>
            <a:pPr marL="171450" indent="-171450">
              <a:buFont typeface="Arial" panose="020B0604020202020204" pitchFamily="34" charset="0"/>
              <a:buChar char="•"/>
            </a:pPr>
            <a:r>
              <a:rPr lang="en-US" altLang="zh-TW" sz="1200" b="1" dirty="0">
                <a:latin typeface="Century Gothic" panose="020B0502020202020204" pitchFamily="34" charset="0"/>
              </a:rPr>
              <a:t>Health and </a:t>
            </a:r>
            <a:r>
              <a:rPr lang="en-US" altLang="zh-TW" sz="1200" b="1" dirty="0" smtClean="0">
                <a:latin typeface="Century Gothic" panose="020B0502020202020204" pitchFamily="34" charset="0"/>
              </a:rPr>
              <a:t>Wellness</a:t>
            </a:r>
          </a:p>
          <a:p>
            <a:pPr algn="ctr"/>
            <a:r>
              <a:rPr lang="en-US" altLang="zh-TW" sz="1200" dirty="0">
                <a:latin typeface="Century Gothic" panose="020B0502020202020204" pitchFamily="34" charset="0"/>
              </a:rPr>
              <a:t>Operating Revenue</a:t>
            </a:r>
            <a:r>
              <a:rPr lang="en-US" altLang="zh-TW" sz="1200" b="1" dirty="0" smtClean="0">
                <a:latin typeface="Century Gothic" panose="020B0502020202020204" pitchFamily="34" charset="0"/>
              </a:rPr>
              <a:t>      </a:t>
            </a:r>
          </a:p>
          <a:p>
            <a:pPr algn="ctr"/>
            <a:r>
              <a:rPr lang="en-US" altLang="zh-TW" sz="1200" dirty="0" smtClean="0">
                <a:latin typeface="Century Gothic" panose="020B0502020202020204" pitchFamily="34" charset="0"/>
              </a:rPr>
              <a:t>USD </a:t>
            </a:r>
            <a:r>
              <a:rPr lang="en-US" altLang="zh-TW" sz="1200" b="1" dirty="0" smtClean="0">
                <a:solidFill>
                  <a:srgbClr val="C00000"/>
                </a:solidFill>
                <a:latin typeface="Century Gothic" panose="020B0502020202020204" pitchFamily="34" charset="0"/>
              </a:rPr>
              <a:t>6.48 Billion </a:t>
            </a:r>
            <a:r>
              <a:rPr lang="en-US" altLang="zh-TW" sz="1200" b="1" dirty="0" smtClean="0">
                <a:latin typeface="Century Gothic" panose="020B0502020202020204" pitchFamily="34" charset="0"/>
              </a:rPr>
              <a:t>in 2019</a:t>
            </a:r>
            <a:endParaRPr lang="en-US" altLang="zh-TW" sz="1200" b="1" dirty="0">
              <a:latin typeface="Century Gothic" panose="020B0502020202020204" pitchFamily="34" charset="0"/>
            </a:endParaRPr>
          </a:p>
          <a:p>
            <a:r>
              <a:rPr lang="en-US" altLang="zh-TW" sz="1200" dirty="0">
                <a:latin typeface="Century Gothic" panose="020B0502020202020204" pitchFamily="34" charset="0"/>
              </a:rPr>
              <a:t>  </a:t>
            </a:r>
            <a:endParaRPr lang="en-US" altLang="zh-TW" sz="1200" b="1" dirty="0" smtClean="0">
              <a:latin typeface="Century Gothic" panose="020B0502020202020204" pitchFamily="34" charset="0"/>
            </a:endParaRPr>
          </a:p>
          <a:p>
            <a:pPr marL="171450" indent="-171450">
              <a:buFont typeface="Arial" panose="020B0604020202020204" pitchFamily="34" charset="0"/>
              <a:buChar char="•"/>
            </a:pPr>
            <a:r>
              <a:rPr lang="en-US" altLang="zh-TW" sz="1200" b="1" dirty="0" smtClean="0">
                <a:latin typeface="Century Gothic" panose="020B0502020202020204" pitchFamily="34" charset="0"/>
              </a:rPr>
              <a:t>Applied Biotech</a:t>
            </a:r>
            <a:endParaRPr lang="en-US" altLang="zh-TW" sz="1200" dirty="0" smtClean="0">
              <a:latin typeface="Century Gothic" panose="020B0502020202020204" pitchFamily="34" charset="0"/>
            </a:endParaRPr>
          </a:p>
          <a:p>
            <a:pPr algn="ctr"/>
            <a:r>
              <a:rPr lang="en-US" altLang="zh-TW" sz="1200" dirty="0">
                <a:latin typeface="Century Gothic" panose="020B0502020202020204" pitchFamily="34" charset="0"/>
              </a:rPr>
              <a:t>Operating Revenue     </a:t>
            </a:r>
          </a:p>
          <a:p>
            <a:pPr algn="ctr"/>
            <a:r>
              <a:rPr lang="en-US" altLang="zh-TW" sz="1200" dirty="0" smtClean="0">
                <a:latin typeface="Century Gothic" panose="020B0502020202020204" pitchFamily="34" charset="0"/>
              </a:rPr>
              <a:t>USD </a:t>
            </a:r>
            <a:r>
              <a:rPr lang="en-US" altLang="zh-TW" sz="1200" b="1" dirty="0" smtClean="0">
                <a:solidFill>
                  <a:srgbClr val="C00000"/>
                </a:solidFill>
                <a:latin typeface="Century Gothic" panose="020B0502020202020204" pitchFamily="34" charset="0"/>
              </a:rPr>
              <a:t>3.68 Billion </a:t>
            </a:r>
            <a:r>
              <a:rPr lang="en-US" altLang="zh-TW" sz="1200" b="1" dirty="0" smtClean="0">
                <a:latin typeface="Century Gothic" panose="020B0502020202020204" pitchFamily="34" charset="0"/>
              </a:rPr>
              <a:t>in 2019</a:t>
            </a:r>
            <a:endParaRPr lang="en-US" altLang="zh-TW" sz="1200" dirty="0" smtClean="0">
              <a:latin typeface="Century Gothic" panose="020B0502020202020204" pitchFamily="34" charset="0"/>
            </a:endParaRPr>
          </a:p>
          <a:p>
            <a:pPr marL="171450" indent="-171450">
              <a:buFont typeface="Arial" panose="020B0604020202020204" pitchFamily="34" charset="0"/>
              <a:buChar char="•"/>
            </a:pPr>
            <a:endParaRPr lang="en-US" altLang="zh-TW" sz="1200" b="1" dirty="0">
              <a:latin typeface="Century Gothic" panose="020B0502020202020204" pitchFamily="34" charset="0"/>
            </a:endParaRPr>
          </a:p>
          <a:p>
            <a:pPr marL="171450" indent="-171450">
              <a:buFont typeface="Arial" panose="020B0604020202020204" pitchFamily="34" charset="0"/>
              <a:buChar char="•"/>
            </a:pPr>
            <a:r>
              <a:rPr lang="en-US" altLang="zh-TW" sz="1200" b="1" dirty="0" smtClean="0">
                <a:latin typeface="Century Gothic" panose="020B0502020202020204" pitchFamily="34" charset="0"/>
              </a:rPr>
              <a:t>Pharmaceutical </a:t>
            </a:r>
            <a:endParaRPr lang="en-US" altLang="zh-TW" sz="1200" dirty="0" smtClean="0">
              <a:latin typeface="Century Gothic" panose="020B0502020202020204" pitchFamily="34" charset="0"/>
            </a:endParaRPr>
          </a:p>
          <a:p>
            <a:pPr algn="ctr"/>
            <a:r>
              <a:rPr lang="en-US" altLang="zh-TW" sz="1200" dirty="0">
                <a:latin typeface="Century Gothic" panose="020B0502020202020204" pitchFamily="34" charset="0"/>
              </a:rPr>
              <a:t>Operating </a:t>
            </a:r>
            <a:r>
              <a:rPr lang="en-US" altLang="zh-TW" sz="1200" dirty="0" smtClean="0">
                <a:latin typeface="Century Gothic" panose="020B0502020202020204" pitchFamily="34" charset="0"/>
              </a:rPr>
              <a:t>Revenue</a:t>
            </a:r>
            <a:r>
              <a:rPr lang="en-US" altLang="zh-TW" sz="1200" dirty="0" smtClean="0">
                <a:latin typeface="Century Gothic" panose="020B0502020202020204" pitchFamily="34" charset="0"/>
              </a:rPr>
              <a:t>     </a:t>
            </a:r>
          </a:p>
          <a:p>
            <a:pPr algn="ctr"/>
            <a:r>
              <a:rPr lang="en-US" altLang="zh-TW" sz="1200" dirty="0" smtClean="0">
                <a:latin typeface="Century Gothic" panose="020B0502020202020204" pitchFamily="34" charset="0"/>
              </a:rPr>
              <a:t>USD </a:t>
            </a:r>
            <a:r>
              <a:rPr lang="en-US" altLang="zh-TW" sz="1200" b="1" dirty="0" smtClean="0">
                <a:solidFill>
                  <a:srgbClr val="C00000"/>
                </a:solidFill>
                <a:latin typeface="Century Gothic" panose="020B0502020202020204" pitchFamily="34" charset="0"/>
              </a:rPr>
              <a:t>2.85 Billion </a:t>
            </a:r>
            <a:r>
              <a:rPr lang="en-US" altLang="zh-TW" sz="1200" b="1" dirty="0" smtClean="0">
                <a:latin typeface="Century Gothic" panose="020B0502020202020204" pitchFamily="34" charset="0"/>
              </a:rPr>
              <a:t>in 2019</a:t>
            </a:r>
            <a:r>
              <a:rPr lang="en-US" altLang="zh-TW" sz="1200" dirty="0" smtClean="0">
                <a:latin typeface="Century Gothic" panose="020B0502020202020204" pitchFamily="34" charset="0"/>
              </a:rPr>
              <a:t> </a:t>
            </a:r>
          </a:p>
          <a:p>
            <a:r>
              <a:rPr lang="en-US" altLang="zh-TW" sz="1200" dirty="0" smtClean="0">
                <a:latin typeface="Century Gothic" panose="020B0502020202020204" pitchFamily="34" charset="0"/>
              </a:rPr>
              <a:t>  </a:t>
            </a:r>
            <a:endParaRPr lang="en-US" altLang="zh-TW" sz="1200" b="1" dirty="0" smtClean="0">
              <a:latin typeface="Century Gothic" panose="020B0502020202020204" pitchFamily="34" charset="0"/>
            </a:endParaRPr>
          </a:p>
          <a:p>
            <a:pPr marL="171450" indent="-171450">
              <a:buFont typeface="Arial" panose="020B0604020202020204" pitchFamily="34" charset="0"/>
              <a:buChar char="•"/>
            </a:pPr>
            <a:r>
              <a:rPr lang="en-US" altLang="zh-TW" sz="1200" b="1" dirty="0">
                <a:latin typeface="Century Gothic" panose="020B0502020202020204" pitchFamily="34" charset="0"/>
              </a:rPr>
              <a:t>Medical Devices </a:t>
            </a:r>
            <a:endParaRPr lang="en-US" altLang="zh-TW" sz="1200" b="1" dirty="0" smtClean="0">
              <a:latin typeface="Century Gothic" panose="020B0502020202020204" pitchFamily="34" charset="0"/>
            </a:endParaRPr>
          </a:p>
          <a:p>
            <a:pPr algn="ctr"/>
            <a:r>
              <a:rPr lang="en-US" altLang="zh-TW" sz="1200" dirty="0">
                <a:solidFill>
                  <a:srgbClr val="C00000"/>
                </a:solidFill>
                <a:latin typeface="Century Gothic" panose="020B0502020202020204" pitchFamily="34" charset="0"/>
              </a:rPr>
              <a:t> </a:t>
            </a:r>
            <a:r>
              <a:rPr lang="en-US" altLang="zh-TW" sz="1200" dirty="0">
                <a:latin typeface="Century Gothic" panose="020B0502020202020204" pitchFamily="34" charset="0"/>
              </a:rPr>
              <a:t>Operating Revenue</a:t>
            </a:r>
            <a:r>
              <a:rPr lang="en-US" altLang="zh-TW" sz="1200" b="1" dirty="0" smtClean="0">
                <a:latin typeface="Century Gothic" panose="020B0502020202020204" pitchFamily="34" charset="0"/>
              </a:rPr>
              <a:t>     </a:t>
            </a:r>
          </a:p>
          <a:p>
            <a:pPr algn="ctr"/>
            <a:r>
              <a:rPr lang="en-US" altLang="zh-TW" sz="1200" dirty="0" smtClean="0">
                <a:latin typeface="Century Gothic" panose="020B0502020202020204" pitchFamily="34" charset="0"/>
              </a:rPr>
              <a:t>USD </a:t>
            </a:r>
            <a:r>
              <a:rPr lang="en-US" altLang="zh-TW" sz="1200" b="1" dirty="0" smtClean="0">
                <a:solidFill>
                  <a:srgbClr val="C00000"/>
                </a:solidFill>
                <a:latin typeface="Century Gothic" panose="020B0502020202020204" pitchFamily="34" charset="0"/>
              </a:rPr>
              <a:t>5.64 Billion </a:t>
            </a:r>
            <a:r>
              <a:rPr lang="en-US" altLang="zh-TW" sz="1200" b="1" dirty="0" smtClean="0">
                <a:latin typeface="Century Gothic" panose="020B0502020202020204" pitchFamily="34" charset="0"/>
              </a:rPr>
              <a:t>in 2019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07" y="1159816"/>
            <a:ext cx="6349742" cy="373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63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t>12</a:t>
            </a:fld>
            <a:endParaRPr lang="zh-TW" alt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251520" y="123478"/>
            <a:ext cx="4328429" cy="800219"/>
          </a:xfrm>
          <a:prstGeom prst="rect">
            <a:avLst/>
          </a:prstGeom>
        </p:spPr>
        <p:txBody>
          <a:bodyPr wrap="none">
            <a:spAutoFit/>
          </a:bodyPr>
          <a:lstStyle/>
          <a:p>
            <a:pPr lvl="0"/>
            <a:r>
              <a:rPr lang="en-US" altLang="zh-TW" sz="2800" b="1" dirty="0" smtClean="0">
                <a:solidFill>
                  <a:prstClr val="black"/>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rPr>
              <a:t>Opportunities in Taiwan</a:t>
            </a:r>
          </a:p>
          <a:p>
            <a:pPr lvl="0"/>
            <a:r>
              <a:rPr lang="en-US" altLang="zh-TW" b="1" dirty="0" smtClean="0">
                <a:solidFill>
                  <a:prstClr val="black"/>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rPr>
              <a:t>-Green Energy </a:t>
            </a:r>
            <a:endParaRPr lang="en-US" altLang="zh-TW" b="1" dirty="0">
              <a:solidFill>
                <a:prstClr val="black"/>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00587134"/>
              </p:ext>
            </p:extLst>
          </p:nvPr>
        </p:nvGraphicFramePr>
        <p:xfrm>
          <a:off x="539552" y="1987788"/>
          <a:ext cx="3776928" cy="2422980"/>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xmlns="" val="20000"/>
                    </a:ext>
                  </a:extLst>
                </a:gridCol>
                <a:gridCol w="936104">
                  <a:extLst>
                    <a:ext uri="{9D8B030D-6E8A-4147-A177-3AD203B41FA5}">
                      <a16:colId xmlns:a16="http://schemas.microsoft.com/office/drawing/2014/main" xmlns="" val="20001"/>
                    </a:ext>
                  </a:extLst>
                </a:gridCol>
                <a:gridCol w="896608">
                  <a:extLst>
                    <a:ext uri="{9D8B030D-6E8A-4147-A177-3AD203B41FA5}">
                      <a16:colId xmlns:a16="http://schemas.microsoft.com/office/drawing/2014/main" xmlns="" val="20002"/>
                    </a:ext>
                  </a:extLst>
                </a:gridCol>
              </a:tblGrid>
              <a:tr h="376248">
                <a:tc>
                  <a:txBody>
                    <a:bodyPr/>
                    <a:lstStyle>
                      <a:lvl1pPr marL="0" algn="l" defTabSz="914400" rtl="0" eaLnBrk="1" latinLnBrk="0" hangingPunct="1">
                        <a:defRPr sz="1800" b="1" kern="1200">
                          <a:solidFill>
                            <a:schemeClr val="lt1"/>
                          </a:solidFill>
                          <a:latin typeface="Eras Medium ITC"/>
                          <a:ea typeface="微軟正黑體 Light"/>
                        </a:defRPr>
                      </a:lvl1pPr>
                      <a:lvl2pPr marL="457200" algn="l" defTabSz="914400" rtl="0" eaLnBrk="1" latinLnBrk="0" hangingPunct="1">
                        <a:defRPr sz="1800" b="1" kern="1200">
                          <a:solidFill>
                            <a:schemeClr val="lt1"/>
                          </a:solidFill>
                          <a:latin typeface="Eras Medium ITC"/>
                          <a:ea typeface="微軟正黑體 Light"/>
                        </a:defRPr>
                      </a:lvl2pPr>
                      <a:lvl3pPr marL="914400" algn="l" defTabSz="914400" rtl="0" eaLnBrk="1" latinLnBrk="0" hangingPunct="1">
                        <a:defRPr sz="1800" b="1" kern="1200">
                          <a:solidFill>
                            <a:schemeClr val="lt1"/>
                          </a:solidFill>
                          <a:latin typeface="Eras Medium ITC"/>
                          <a:ea typeface="微軟正黑體 Light"/>
                        </a:defRPr>
                      </a:lvl3pPr>
                      <a:lvl4pPr marL="1371600" algn="l" defTabSz="914400" rtl="0" eaLnBrk="1" latinLnBrk="0" hangingPunct="1">
                        <a:defRPr sz="1800" b="1" kern="1200">
                          <a:solidFill>
                            <a:schemeClr val="lt1"/>
                          </a:solidFill>
                          <a:latin typeface="Eras Medium ITC"/>
                          <a:ea typeface="微軟正黑體 Light"/>
                        </a:defRPr>
                      </a:lvl4pPr>
                      <a:lvl5pPr marL="1828800" algn="l" defTabSz="914400" rtl="0" eaLnBrk="1" latinLnBrk="0" hangingPunct="1">
                        <a:defRPr sz="1800" b="1" kern="1200">
                          <a:solidFill>
                            <a:schemeClr val="lt1"/>
                          </a:solidFill>
                          <a:latin typeface="Eras Medium ITC"/>
                          <a:ea typeface="微軟正黑體 Light"/>
                        </a:defRPr>
                      </a:lvl5pPr>
                      <a:lvl6pPr marL="2286000" algn="l" defTabSz="914400" rtl="0" eaLnBrk="1" latinLnBrk="0" hangingPunct="1">
                        <a:defRPr sz="1800" b="1" kern="1200">
                          <a:solidFill>
                            <a:schemeClr val="lt1"/>
                          </a:solidFill>
                          <a:latin typeface="Eras Medium ITC"/>
                          <a:ea typeface="微軟正黑體 Light"/>
                        </a:defRPr>
                      </a:lvl6pPr>
                      <a:lvl7pPr marL="2743200" algn="l" defTabSz="914400" rtl="0" eaLnBrk="1" latinLnBrk="0" hangingPunct="1">
                        <a:defRPr sz="1800" b="1" kern="1200">
                          <a:solidFill>
                            <a:schemeClr val="lt1"/>
                          </a:solidFill>
                          <a:latin typeface="Eras Medium ITC"/>
                          <a:ea typeface="微軟正黑體 Light"/>
                        </a:defRPr>
                      </a:lvl7pPr>
                      <a:lvl8pPr marL="3200400" algn="l" defTabSz="914400" rtl="0" eaLnBrk="1" latinLnBrk="0" hangingPunct="1">
                        <a:defRPr sz="1800" b="1" kern="1200">
                          <a:solidFill>
                            <a:schemeClr val="lt1"/>
                          </a:solidFill>
                          <a:latin typeface="Eras Medium ITC"/>
                          <a:ea typeface="微軟正黑體 Light"/>
                        </a:defRPr>
                      </a:lvl8pPr>
                      <a:lvl9pPr marL="3657600" algn="l" defTabSz="914400" rtl="0" eaLnBrk="1" latinLnBrk="0" hangingPunct="1">
                        <a:defRPr sz="1800" b="1" kern="1200">
                          <a:solidFill>
                            <a:schemeClr val="lt1"/>
                          </a:solidFill>
                          <a:latin typeface="Eras Medium ITC"/>
                          <a:ea typeface="微軟正黑體 Light"/>
                        </a:defRPr>
                      </a:lvl9pPr>
                    </a:lstStyle>
                    <a:p>
                      <a:pPr algn="ctr"/>
                      <a:endParaRPr lang="zh-TW" altLang="en-US" sz="1600" b="1" dirty="0">
                        <a:solidFill>
                          <a:schemeClr val="tx1"/>
                        </a:solidFill>
                        <a:latin typeface="Century Gothic" panose="020B0502020202020204" pitchFamily="34" charset="0"/>
                        <a:ea typeface="微軟正黑體" panose="020B0604030504040204" pitchFamily="34" charset="-120"/>
                      </a:endParaRPr>
                    </a:p>
                  </a:txBody>
                  <a:tcPr marL="68580" marR="68580" marT="66040" marB="66040" anchor="ctr"/>
                </a:tc>
                <a:tc>
                  <a:txBody>
                    <a:bodyPr/>
                    <a:lstStyle>
                      <a:lvl1pPr marL="0" algn="l" defTabSz="914400" rtl="0" eaLnBrk="1" latinLnBrk="0" hangingPunct="1">
                        <a:defRPr sz="1800" b="1" kern="1200">
                          <a:solidFill>
                            <a:schemeClr val="lt1"/>
                          </a:solidFill>
                          <a:latin typeface="Eras Medium ITC"/>
                          <a:ea typeface="微軟正黑體 Light"/>
                        </a:defRPr>
                      </a:lvl1pPr>
                      <a:lvl2pPr marL="457200" algn="l" defTabSz="914400" rtl="0" eaLnBrk="1" latinLnBrk="0" hangingPunct="1">
                        <a:defRPr sz="1800" b="1" kern="1200">
                          <a:solidFill>
                            <a:schemeClr val="lt1"/>
                          </a:solidFill>
                          <a:latin typeface="Eras Medium ITC"/>
                          <a:ea typeface="微軟正黑體 Light"/>
                        </a:defRPr>
                      </a:lvl2pPr>
                      <a:lvl3pPr marL="914400" algn="l" defTabSz="914400" rtl="0" eaLnBrk="1" latinLnBrk="0" hangingPunct="1">
                        <a:defRPr sz="1800" b="1" kern="1200">
                          <a:solidFill>
                            <a:schemeClr val="lt1"/>
                          </a:solidFill>
                          <a:latin typeface="Eras Medium ITC"/>
                          <a:ea typeface="微軟正黑體 Light"/>
                        </a:defRPr>
                      </a:lvl3pPr>
                      <a:lvl4pPr marL="1371600" algn="l" defTabSz="914400" rtl="0" eaLnBrk="1" latinLnBrk="0" hangingPunct="1">
                        <a:defRPr sz="1800" b="1" kern="1200">
                          <a:solidFill>
                            <a:schemeClr val="lt1"/>
                          </a:solidFill>
                          <a:latin typeface="Eras Medium ITC"/>
                          <a:ea typeface="微軟正黑體 Light"/>
                        </a:defRPr>
                      </a:lvl4pPr>
                      <a:lvl5pPr marL="1828800" algn="l" defTabSz="914400" rtl="0" eaLnBrk="1" latinLnBrk="0" hangingPunct="1">
                        <a:defRPr sz="1800" b="1" kern="1200">
                          <a:solidFill>
                            <a:schemeClr val="lt1"/>
                          </a:solidFill>
                          <a:latin typeface="Eras Medium ITC"/>
                          <a:ea typeface="微軟正黑體 Light"/>
                        </a:defRPr>
                      </a:lvl5pPr>
                      <a:lvl6pPr marL="2286000" algn="l" defTabSz="914400" rtl="0" eaLnBrk="1" latinLnBrk="0" hangingPunct="1">
                        <a:defRPr sz="1800" b="1" kern="1200">
                          <a:solidFill>
                            <a:schemeClr val="lt1"/>
                          </a:solidFill>
                          <a:latin typeface="Eras Medium ITC"/>
                          <a:ea typeface="微軟正黑體 Light"/>
                        </a:defRPr>
                      </a:lvl6pPr>
                      <a:lvl7pPr marL="2743200" algn="l" defTabSz="914400" rtl="0" eaLnBrk="1" latinLnBrk="0" hangingPunct="1">
                        <a:defRPr sz="1800" b="1" kern="1200">
                          <a:solidFill>
                            <a:schemeClr val="lt1"/>
                          </a:solidFill>
                          <a:latin typeface="Eras Medium ITC"/>
                          <a:ea typeface="微軟正黑體 Light"/>
                        </a:defRPr>
                      </a:lvl7pPr>
                      <a:lvl8pPr marL="3200400" algn="l" defTabSz="914400" rtl="0" eaLnBrk="1" latinLnBrk="0" hangingPunct="1">
                        <a:defRPr sz="1800" b="1" kern="1200">
                          <a:solidFill>
                            <a:schemeClr val="lt1"/>
                          </a:solidFill>
                          <a:latin typeface="Eras Medium ITC"/>
                          <a:ea typeface="微軟正黑體 Light"/>
                        </a:defRPr>
                      </a:lvl8pPr>
                      <a:lvl9pPr marL="3657600" algn="l" defTabSz="914400" rtl="0" eaLnBrk="1" latinLnBrk="0" hangingPunct="1">
                        <a:defRPr sz="1800" b="1" kern="1200">
                          <a:solidFill>
                            <a:schemeClr val="lt1"/>
                          </a:solidFill>
                          <a:latin typeface="Eras Medium ITC"/>
                          <a:ea typeface="微軟正黑體 Light"/>
                        </a:defRPr>
                      </a:lvl9pPr>
                    </a:lstStyle>
                    <a:p>
                      <a:pPr algn="ctr"/>
                      <a:r>
                        <a:rPr lang="en-US" altLang="zh-TW" sz="1600" dirty="0" smtClean="0">
                          <a:latin typeface="Century Gothic" panose="020B0502020202020204" pitchFamily="34" charset="0"/>
                        </a:rPr>
                        <a:t>2019</a:t>
                      </a:r>
                      <a:endParaRPr lang="en-US" altLang="en-US" sz="1600" b="1" dirty="0">
                        <a:solidFill>
                          <a:schemeClr val="tx1"/>
                        </a:solidFill>
                        <a:latin typeface="Century Gothic" panose="020B0502020202020204" pitchFamily="34" charset="0"/>
                        <a:ea typeface="微軟正黑體" panose="020B0604030504040204" pitchFamily="34" charset="-120"/>
                      </a:endParaRPr>
                    </a:p>
                  </a:txBody>
                  <a:tcPr marL="68580" marR="68580" marT="66040" marB="66040" anchor="ctr"/>
                </a:tc>
                <a:tc>
                  <a:txBody>
                    <a:bodyPr/>
                    <a:lstStyle>
                      <a:lvl1pPr marL="0" algn="l" defTabSz="914400" rtl="0" eaLnBrk="1" latinLnBrk="0" hangingPunct="1">
                        <a:defRPr sz="1800" b="1" kern="1200">
                          <a:solidFill>
                            <a:schemeClr val="lt1"/>
                          </a:solidFill>
                          <a:latin typeface="Eras Medium ITC"/>
                          <a:ea typeface="微軟正黑體 Light"/>
                        </a:defRPr>
                      </a:lvl1pPr>
                      <a:lvl2pPr marL="457200" algn="l" defTabSz="914400" rtl="0" eaLnBrk="1" latinLnBrk="0" hangingPunct="1">
                        <a:defRPr sz="1800" b="1" kern="1200">
                          <a:solidFill>
                            <a:schemeClr val="lt1"/>
                          </a:solidFill>
                          <a:latin typeface="Eras Medium ITC"/>
                          <a:ea typeface="微軟正黑體 Light"/>
                        </a:defRPr>
                      </a:lvl2pPr>
                      <a:lvl3pPr marL="914400" algn="l" defTabSz="914400" rtl="0" eaLnBrk="1" latinLnBrk="0" hangingPunct="1">
                        <a:defRPr sz="1800" b="1" kern="1200">
                          <a:solidFill>
                            <a:schemeClr val="lt1"/>
                          </a:solidFill>
                          <a:latin typeface="Eras Medium ITC"/>
                          <a:ea typeface="微軟正黑體 Light"/>
                        </a:defRPr>
                      </a:lvl3pPr>
                      <a:lvl4pPr marL="1371600" algn="l" defTabSz="914400" rtl="0" eaLnBrk="1" latinLnBrk="0" hangingPunct="1">
                        <a:defRPr sz="1800" b="1" kern="1200">
                          <a:solidFill>
                            <a:schemeClr val="lt1"/>
                          </a:solidFill>
                          <a:latin typeface="Eras Medium ITC"/>
                          <a:ea typeface="微軟正黑體 Light"/>
                        </a:defRPr>
                      </a:lvl4pPr>
                      <a:lvl5pPr marL="1828800" algn="l" defTabSz="914400" rtl="0" eaLnBrk="1" latinLnBrk="0" hangingPunct="1">
                        <a:defRPr sz="1800" b="1" kern="1200">
                          <a:solidFill>
                            <a:schemeClr val="lt1"/>
                          </a:solidFill>
                          <a:latin typeface="Eras Medium ITC"/>
                          <a:ea typeface="微軟正黑體 Light"/>
                        </a:defRPr>
                      </a:lvl5pPr>
                      <a:lvl6pPr marL="2286000" algn="l" defTabSz="914400" rtl="0" eaLnBrk="1" latinLnBrk="0" hangingPunct="1">
                        <a:defRPr sz="1800" b="1" kern="1200">
                          <a:solidFill>
                            <a:schemeClr val="lt1"/>
                          </a:solidFill>
                          <a:latin typeface="Eras Medium ITC"/>
                          <a:ea typeface="微軟正黑體 Light"/>
                        </a:defRPr>
                      </a:lvl6pPr>
                      <a:lvl7pPr marL="2743200" algn="l" defTabSz="914400" rtl="0" eaLnBrk="1" latinLnBrk="0" hangingPunct="1">
                        <a:defRPr sz="1800" b="1" kern="1200">
                          <a:solidFill>
                            <a:schemeClr val="lt1"/>
                          </a:solidFill>
                          <a:latin typeface="Eras Medium ITC"/>
                          <a:ea typeface="微軟正黑體 Light"/>
                        </a:defRPr>
                      </a:lvl7pPr>
                      <a:lvl8pPr marL="3200400" algn="l" defTabSz="914400" rtl="0" eaLnBrk="1" latinLnBrk="0" hangingPunct="1">
                        <a:defRPr sz="1800" b="1" kern="1200">
                          <a:solidFill>
                            <a:schemeClr val="lt1"/>
                          </a:solidFill>
                          <a:latin typeface="Eras Medium ITC"/>
                          <a:ea typeface="微軟正黑體 Light"/>
                        </a:defRPr>
                      </a:lvl8pPr>
                      <a:lvl9pPr marL="3657600" algn="l" defTabSz="914400" rtl="0" eaLnBrk="1" latinLnBrk="0" hangingPunct="1">
                        <a:defRPr sz="1800" b="1" kern="1200">
                          <a:solidFill>
                            <a:schemeClr val="lt1"/>
                          </a:solidFill>
                          <a:latin typeface="Eras Medium ITC"/>
                          <a:ea typeface="微軟正黑體 Light"/>
                        </a:defRPr>
                      </a:lvl9pPr>
                    </a:lstStyle>
                    <a:p>
                      <a:pPr algn="ctr"/>
                      <a:r>
                        <a:rPr lang="en-US" altLang="zh-TW" sz="1600" dirty="0" smtClean="0">
                          <a:latin typeface="Century Gothic" panose="020B0502020202020204" pitchFamily="34" charset="0"/>
                        </a:rPr>
                        <a:t>2025</a:t>
                      </a:r>
                      <a:endParaRPr lang="en-US" altLang="zh-TW" sz="1600" b="1" dirty="0" smtClean="0">
                        <a:solidFill>
                          <a:schemeClr val="tx1"/>
                        </a:solidFill>
                        <a:latin typeface="Century Gothic" panose="020B0502020202020204" pitchFamily="34" charset="0"/>
                      </a:endParaRPr>
                    </a:p>
                  </a:txBody>
                  <a:tcPr marL="68580" marR="68580" marT="66040" marB="66040" anchor="ctr"/>
                </a:tc>
                <a:extLst>
                  <a:ext uri="{0D108BD9-81ED-4DB2-BD59-A6C34878D82A}">
                    <a16:rowId xmlns:a16="http://schemas.microsoft.com/office/drawing/2014/main" xmlns="" val="10000"/>
                  </a:ext>
                </a:extLst>
              </a:tr>
              <a:tr h="620300">
                <a:tc>
                  <a:txBody>
                    <a:bodyPr/>
                    <a:lstStyle>
                      <a:lvl1pPr marL="0" algn="l" defTabSz="914400" rtl="0" eaLnBrk="1" latinLnBrk="0" hangingPunct="1">
                        <a:defRPr sz="1800" kern="1200">
                          <a:solidFill>
                            <a:schemeClr val="dk1"/>
                          </a:solidFill>
                          <a:latin typeface="Eras Medium ITC"/>
                          <a:ea typeface="微軟正黑體 Light"/>
                        </a:defRPr>
                      </a:lvl1pPr>
                      <a:lvl2pPr marL="457200" algn="l" defTabSz="914400" rtl="0" eaLnBrk="1" latinLnBrk="0" hangingPunct="1">
                        <a:defRPr sz="1800" kern="1200">
                          <a:solidFill>
                            <a:schemeClr val="dk1"/>
                          </a:solidFill>
                          <a:latin typeface="Eras Medium ITC"/>
                          <a:ea typeface="微軟正黑體 Light"/>
                        </a:defRPr>
                      </a:lvl2pPr>
                      <a:lvl3pPr marL="914400" algn="l" defTabSz="914400" rtl="0" eaLnBrk="1" latinLnBrk="0" hangingPunct="1">
                        <a:defRPr sz="1800" kern="1200">
                          <a:solidFill>
                            <a:schemeClr val="dk1"/>
                          </a:solidFill>
                          <a:latin typeface="Eras Medium ITC"/>
                          <a:ea typeface="微軟正黑體 Light"/>
                        </a:defRPr>
                      </a:lvl3pPr>
                      <a:lvl4pPr marL="1371600" algn="l" defTabSz="914400" rtl="0" eaLnBrk="1" latinLnBrk="0" hangingPunct="1">
                        <a:defRPr sz="1800" kern="1200">
                          <a:solidFill>
                            <a:schemeClr val="dk1"/>
                          </a:solidFill>
                          <a:latin typeface="Eras Medium ITC"/>
                          <a:ea typeface="微軟正黑體 Light"/>
                        </a:defRPr>
                      </a:lvl4pPr>
                      <a:lvl5pPr marL="1828800" algn="l" defTabSz="914400" rtl="0" eaLnBrk="1" latinLnBrk="0" hangingPunct="1">
                        <a:defRPr sz="1800" kern="1200">
                          <a:solidFill>
                            <a:schemeClr val="dk1"/>
                          </a:solidFill>
                          <a:latin typeface="Eras Medium ITC"/>
                          <a:ea typeface="微軟正黑體 Light"/>
                        </a:defRPr>
                      </a:lvl5pPr>
                      <a:lvl6pPr marL="2286000" algn="l" defTabSz="914400" rtl="0" eaLnBrk="1" latinLnBrk="0" hangingPunct="1">
                        <a:defRPr sz="1800" kern="1200">
                          <a:solidFill>
                            <a:schemeClr val="dk1"/>
                          </a:solidFill>
                          <a:latin typeface="Eras Medium ITC"/>
                          <a:ea typeface="微軟正黑體 Light"/>
                        </a:defRPr>
                      </a:lvl6pPr>
                      <a:lvl7pPr marL="2743200" algn="l" defTabSz="914400" rtl="0" eaLnBrk="1" latinLnBrk="0" hangingPunct="1">
                        <a:defRPr sz="1800" kern="1200">
                          <a:solidFill>
                            <a:schemeClr val="dk1"/>
                          </a:solidFill>
                          <a:latin typeface="Eras Medium ITC"/>
                          <a:ea typeface="微軟正黑體 Light"/>
                        </a:defRPr>
                      </a:lvl7pPr>
                      <a:lvl8pPr marL="3200400" algn="l" defTabSz="914400" rtl="0" eaLnBrk="1" latinLnBrk="0" hangingPunct="1">
                        <a:defRPr sz="1800" kern="1200">
                          <a:solidFill>
                            <a:schemeClr val="dk1"/>
                          </a:solidFill>
                          <a:latin typeface="Eras Medium ITC"/>
                          <a:ea typeface="微軟正黑體 Light"/>
                        </a:defRPr>
                      </a:lvl8pPr>
                      <a:lvl9pPr marL="3657600" algn="l" defTabSz="914400" rtl="0" eaLnBrk="1" latinLnBrk="0" hangingPunct="1">
                        <a:defRPr sz="1800" kern="1200">
                          <a:solidFill>
                            <a:schemeClr val="dk1"/>
                          </a:solidFill>
                          <a:latin typeface="Eras Medium ITC"/>
                          <a:ea typeface="微軟正黑體 Light"/>
                        </a:defRPr>
                      </a:lvl9pPr>
                    </a:lstStyle>
                    <a:p>
                      <a:pPr algn="ctr"/>
                      <a:r>
                        <a:rPr lang="en-US" altLang="en-US" sz="1600" spc="-50" baseline="0" dirty="0" smtClean="0">
                          <a:latin typeface="Century Gothic" panose="020B0502020202020204" pitchFamily="34" charset="0"/>
                        </a:rPr>
                        <a:t>Renewable energy</a:t>
                      </a:r>
                      <a:endParaRPr lang="en-US" altLang="en-US" sz="1600" b="1" spc="-50" baseline="0" dirty="0">
                        <a:solidFill>
                          <a:schemeClr val="accent1"/>
                        </a:solidFill>
                        <a:latin typeface="Century Gothic" panose="020B0502020202020204" pitchFamily="34" charset="0"/>
                        <a:ea typeface="微軟正黑體" panose="020B0604030504040204" pitchFamily="34" charset="-120"/>
                      </a:endParaRPr>
                    </a:p>
                  </a:txBody>
                  <a:tcPr marL="68580" marR="68580" marT="66040" marB="66040" anchor="ctr"/>
                </a:tc>
                <a:tc>
                  <a:txBody>
                    <a:bodyPr/>
                    <a:lstStyle>
                      <a:lvl1pPr marL="0" algn="l" defTabSz="914400" rtl="0" eaLnBrk="1" latinLnBrk="0" hangingPunct="1">
                        <a:defRPr sz="1800" kern="1200">
                          <a:solidFill>
                            <a:schemeClr val="dk1"/>
                          </a:solidFill>
                          <a:latin typeface="Eras Medium ITC"/>
                          <a:ea typeface="微軟正黑體 Light"/>
                        </a:defRPr>
                      </a:lvl1pPr>
                      <a:lvl2pPr marL="457200" algn="l" defTabSz="914400" rtl="0" eaLnBrk="1" latinLnBrk="0" hangingPunct="1">
                        <a:defRPr sz="1800" kern="1200">
                          <a:solidFill>
                            <a:schemeClr val="dk1"/>
                          </a:solidFill>
                          <a:latin typeface="Eras Medium ITC"/>
                          <a:ea typeface="微軟正黑體 Light"/>
                        </a:defRPr>
                      </a:lvl2pPr>
                      <a:lvl3pPr marL="914400" algn="l" defTabSz="914400" rtl="0" eaLnBrk="1" latinLnBrk="0" hangingPunct="1">
                        <a:defRPr sz="1800" kern="1200">
                          <a:solidFill>
                            <a:schemeClr val="dk1"/>
                          </a:solidFill>
                          <a:latin typeface="Eras Medium ITC"/>
                          <a:ea typeface="微軟正黑體 Light"/>
                        </a:defRPr>
                      </a:lvl3pPr>
                      <a:lvl4pPr marL="1371600" algn="l" defTabSz="914400" rtl="0" eaLnBrk="1" latinLnBrk="0" hangingPunct="1">
                        <a:defRPr sz="1800" kern="1200">
                          <a:solidFill>
                            <a:schemeClr val="dk1"/>
                          </a:solidFill>
                          <a:latin typeface="Eras Medium ITC"/>
                          <a:ea typeface="微軟正黑體 Light"/>
                        </a:defRPr>
                      </a:lvl4pPr>
                      <a:lvl5pPr marL="1828800" algn="l" defTabSz="914400" rtl="0" eaLnBrk="1" latinLnBrk="0" hangingPunct="1">
                        <a:defRPr sz="1800" kern="1200">
                          <a:solidFill>
                            <a:schemeClr val="dk1"/>
                          </a:solidFill>
                          <a:latin typeface="Eras Medium ITC"/>
                          <a:ea typeface="微軟正黑體 Light"/>
                        </a:defRPr>
                      </a:lvl5pPr>
                      <a:lvl6pPr marL="2286000" algn="l" defTabSz="914400" rtl="0" eaLnBrk="1" latinLnBrk="0" hangingPunct="1">
                        <a:defRPr sz="1800" kern="1200">
                          <a:solidFill>
                            <a:schemeClr val="dk1"/>
                          </a:solidFill>
                          <a:latin typeface="Eras Medium ITC"/>
                          <a:ea typeface="微軟正黑體 Light"/>
                        </a:defRPr>
                      </a:lvl6pPr>
                      <a:lvl7pPr marL="2743200" algn="l" defTabSz="914400" rtl="0" eaLnBrk="1" latinLnBrk="0" hangingPunct="1">
                        <a:defRPr sz="1800" kern="1200">
                          <a:solidFill>
                            <a:schemeClr val="dk1"/>
                          </a:solidFill>
                          <a:latin typeface="Eras Medium ITC"/>
                          <a:ea typeface="微軟正黑體 Light"/>
                        </a:defRPr>
                      </a:lvl7pPr>
                      <a:lvl8pPr marL="3200400" algn="l" defTabSz="914400" rtl="0" eaLnBrk="1" latinLnBrk="0" hangingPunct="1">
                        <a:defRPr sz="1800" kern="1200">
                          <a:solidFill>
                            <a:schemeClr val="dk1"/>
                          </a:solidFill>
                          <a:latin typeface="Eras Medium ITC"/>
                          <a:ea typeface="微軟正黑體 Light"/>
                        </a:defRPr>
                      </a:lvl8pPr>
                      <a:lvl9pPr marL="3657600" algn="l" defTabSz="914400" rtl="0" eaLnBrk="1" latinLnBrk="0" hangingPunct="1">
                        <a:defRPr sz="1800" kern="1200">
                          <a:solidFill>
                            <a:schemeClr val="dk1"/>
                          </a:solidFill>
                          <a:latin typeface="Eras Medium ITC"/>
                          <a:ea typeface="微軟正黑體 Light"/>
                        </a:defRPr>
                      </a:lvl9pPr>
                    </a:lstStyle>
                    <a:p>
                      <a:pPr algn="ctr"/>
                      <a:r>
                        <a:rPr lang="en-US" altLang="zh-TW" sz="1600" dirty="0" smtClean="0">
                          <a:latin typeface="Century Gothic" panose="020B0502020202020204" pitchFamily="34" charset="0"/>
                        </a:rPr>
                        <a:t>6.8%</a:t>
                      </a:r>
                      <a:endParaRPr lang="en-US" altLang="en-US" sz="1600" b="1" dirty="0">
                        <a:solidFill>
                          <a:schemeClr val="accent1"/>
                        </a:solidFill>
                        <a:latin typeface="Century Gothic" panose="020B0502020202020204" pitchFamily="34" charset="0"/>
                        <a:ea typeface="微軟正黑體" panose="020B0604030504040204" pitchFamily="34" charset="-120"/>
                      </a:endParaRPr>
                    </a:p>
                  </a:txBody>
                  <a:tcPr marL="68580" marR="68580" marT="66040" marB="66040" anchor="ctr"/>
                </a:tc>
                <a:tc>
                  <a:txBody>
                    <a:bodyPr/>
                    <a:lstStyle>
                      <a:lvl1pPr marL="0" algn="l" defTabSz="914400" rtl="0" eaLnBrk="1" latinLnBrk="0" hangingPunct="1">
                        <a:defRPr sz="1800" kern="1200">
                          <a:solidFill>
                            <a:schemeClr val="dk1"/>
                          </a:solidFill>
                          <a:latin typeface="Eras Medium ITC"/>
                          <a:ea typeface="微軟正黑體 Light"/>
                        </a:defRPr>
                      </a:lvl1pPr>
                      <a:lvl2pPr marL="457200" algn="l" defTabSz="914400" rtl="0" eaLnBrk="1" latinLnBrk="0" hangingPunct="1">
                        <a:defRPr sz="1800" kern="1200">
                          <a:solidFill>
                            <a:schemeClr val="dk1"/>
                          </a:solidFill>
                          <a:latin typeface="Eras Medium ITC"/>
                          <a:ea typeface="微軟正黑體 Light"/>
                        </a:defRPr>
                      </a:lvl2pPr>
                      <a:lvl3pPr marL="914400" algn="l" defTabSz="914400" rtl="0" eaLnBrk="1" latinLnBrk="0" hangingPunct="1">
                        <a:defRPr sz="1800" kern="1200">
                          <a:solidFill>
                            <a:schemeClr val="dk1"/>
                          </a:solidFill>
                          <a:latin typeface="Eras Medium ITC"/>
                          <a:ea typeface="微軟正黑體 Light"/>
                        </a:defRPr>
                      </a:lvl3pPr>
                      <a:lvl4pPr marL="1371600" algn="l" defTabSz="914400" rtl="0" eaLnBrk="1" latinLnBrk="0" hangingPunct="1">
                        <a:defRPr sz="1800" kern="1200">
                          <a:solidFill>
                            <a:schemeClr val="dk1"/>
                          </a:solidFill>
                          <a:latin typeface="Eras Medium ITC"/>
                          <a:ea typeface="微軟正黑體 Light"/>
                        </a:defRPr>
                      </a:lvl4pPr>
                      <a:lvl5pPr marL="1828800" algn="l" defTabSz="914400" rtl="0" eaLnBrk="1" latinLnBrk="0" hangingPunct="1">
                        <a:defRPr sz="1800" kern="1200">
                          <a:solidFill>
                            <a:schemeClr val="dk1"/>
                          </a:solidFill>
                          <a:latin typeface="Eras Medium ITC"/>
                          <a:ea typeface="微軟正黑體 Light"/>
                        </a:defRPr>
                      </a:lvl5pPr>
                      <a:lvl6pPr marL="2286000" algn="l" defTabSz="914400" rtl="0" eaLnBrk="1" latinLnBrk="0" hangingPunct="1">
                        <a:defRPr sz="1800" kern="1200">
                          <a:solidFill>
                            <a:schemeClr val="dk1"/>
                          </a:solidFill>
                          <a:latin typeface="Eras Medium ITC"/>
                          <a:ea typeface="微軟正黑體 Light"/>
                        </a:defRPr>
                      </a:lvl6pPr>
                      <a:lvl7pPr marL="2743200" algn="l" defTabSz="914400" rtl="0" eaLnBrk="1" latinLnBrk="0" hangingPunct="1">
                        <a:defRPr sz="1800" kern="1200">
                          <a:solidFill>
                            <a:schemeClr val="dk1"/>
                          </a:solidFill>
                          <a:latin typeface="Eras Medium ITC"/>
                          <a:ea typeface="微軟正黑體 Light"/>
                        </a:defRPr>
                      </a:lvl7pPr>
                      <a:lvl8pPr marL="3200400" algn="l" defTabSz="914400" rtl="0" eaLnBrk="1" latinLnBrk="0" hangingPunct="1">
                        <a:defRPr sz="1800" kern="1200">
                          <a:solidFill>
                            <a:schemeClr val="dk1"/>
                          </a:solidFill>
                          <a:latin typeface="Eras Medium ITC"/>
                          <a:ea typeface="微軟正黑體 Light"/>
                        </a:defRPr>
                      </a:lvl8pPr>
                      <a:lvl9pPr marL="3657600" algn="l" defTabSz="914400" rtl="0" eaLnBrk="1" latinLnBrk="0" hangingPunct="1">
                        <a:defRPr sz="1800" kern="1200">
                          <a:solidFill>
                            <a:schemeClr val="dk1"/>
                          </a:solidFill>
                          <a:latin typeface="Eras Medium ITC"/>
                          <a:ea typeface="微軟正黑體 Light"/>
                        </a:defRPr>
                      </a:lvl9pPr>
                    </a:lstStyle>
                    <a:p>
                      <a:pPr algn="ctr"/>
                      <a:r>
                        <a:rPr lang="en-US" altLang="zh-TW" sz="1600" b="1" dirty="0" smtClean="0">
                          <a:solidFill>
                            <a:srgbClr val="C00000"/>
                          </a:solidFill>
                          <a:latin typeface="Century Gothic" panose="020B0502020202020204" pitchFamily="34" charset="0"/>
                        </a:rPr>
                        <a:t>20%</a:t>
                      </a:r>
                      <a:endParaRPr lang="en-US" altLang="en-US" sz="1600" b="1" dirty="0">
                        <a:solidFill>
                          <a:srgbClr val="C00000"/>
                        </a:solidFill>
                        <a:latin typeface="Century Gothic" panose="020B0502020202020204" pitchFamily="34" charset="0"/>
                        <a:ea typeface="微軟正黑體" panose="020B0604030504040204" pitchFamily="34" charset="-120"/>
                      </a:endParaRPr>
                    </a:p>
                  </a:txBody>
                  <a:tcPr marL="68580" marR="68580" marT="66040" marB="66040" anchor="ctr"/>
                </a:tc>
                <a:extLst>
                  <a:ext uri="{0D108BD9-81ED-4DB2-BD59-A6C34878D82A}">
                    <a16:rowId xmlns:a16="http://schemas.microsoft.com/office/drawing/2014/main" xmlns="" val="10001"/>
                  </a:ext>
                </a:extLst>
              </a:tr>
              <a:tr h="620300">
                <a:tc>
                  <a:txBody>
                    <a:bodyPr/>
                    <a:lstStyle>
                      <a:lvl1pPr marL="0" algn="l" defTabSz="914400" rtl="0" eaLnBrk="1" latinLnBrk="0" hangingPunct="1">
                        <a:defRPr sz="1800" kern="1200">
                          <a:solidFill>
                            <a:schemeClr val="dk1"/>
                          </a:solidFill>
                          <a:latin typeface="Eras Medium ITC"/>
                          <a:ea typeface="微軟正黑體 Light"/>
                        </a:defRPr>
                      </a:lvl1pPr>
                      <a:lvl2pPr marL="457200" algn="l" defTabSz="914400" rtl="0" eaLnBrk="1" latinLnBrk="0" hangingPunct="1">
                        <a:defRPr sz="1800" kern="1200">
                          <a:solidFill>
                            <a:schemeClr val="dk1"/>
                          </a:solidFill>
                          <a:latin typeface="Eras Medium ITC"/>
                          <a:ea typeface="微軟正黑體 Light"/>
                        </a:defRPr>
                      </a:lvl2pPr>
                      <a:lvl3pPr marL="914400" algn="l" defTabSz="914400" rtl="0" eaLnBrk="1" latinLnBrk="0" hangingPunct="1">
                        <a:defRPr sz="1800" kern="1200">
                          <a:solidFill>
                            <a:schemeClr val="dk1"/>
                          </a:solidFill>
                          <a:latin typeface="Eras Medium ITC"/>
                          <a:ea typeface="微軟正黑體 Light"/>
                        </a:defRPr>
                      </a:lvl3pPr>
                      <a:lvl4pPr marL="1371600" algn="l" defTabSz="914400" rtl="0" eaLnBrk="1" latinLnBrk="0" hangingPunct="1">
                        <a:defRPr sz="1800" kern="1200">
                          <a:solidFill>
                            <a:schemeClr val="dk1"/>
                          </a:solidFill>
                          <a:latin typeface="Eras Medium ITC"/>
                          <a:ea typeface="微軟正黑體 Light"/>
                        </a:defRPr>
                      </a:lvl4pPr>
                      <a:lvl5pPr marL="1828800" algn="l" defTabSz="914400" rtl="0" eaLnBrk="1" latinLnBrk="0" hangingPunct="1">
                        <a:defRPr sz="1800" kern="1200">
                          <a:solidFill>
                            <a:schemeClr val="dk1"/>
                          </a:solidFill>
                          <a:latin typeface="Eras Medium ITC"/>
                          <a:ea typeface="微軟正黑體 Light"/>
                        </a:defRPr>
                      </a:lvl5pPr>
                      <a:lvl6pPr marL="2286000" algn="l" defTabSz="914400" rtl="0" eaLnBrk="1" latinLnBrk="0" hangingPunct="1">
                        <a:defRPr sz="1800" kern="1200">
                          <a:solidFill>
                            <a:schemeClr val="dk1"/>
                          </a:solidFill>
                          <a:latin typeface="Eras Medium ITC"/>
                          <a:ea typeface="微軟正黑體 Light"/>
                        </a:defRPr>
                      </a:lvl6pPr>
                      <a:lvl7pPr marL="2743200" algn="l" defTabSz="914400" rtl="0" eaLnBrk="1" latinLnBrk="0" hangingPunct="1">
                        <a:defRPr sz="1800" kern="1200">
                          <a:solidFill>
                            <a:schemeClr val="dk1"/>
                          </a:solidFill>
                          <a:latin typeface="Eras Medium ITC"/>
                          <a:ea typeface="微軟正黑體 Light"/>
                        </a:defRPr>
                      </a:lvl7pPr>
                      <a:lvl8pPr marL="3200400" algn="l" defTabSz="914400" rtl="0" eaLnBrk="1" latinLnBrk="0" hangingPunct="1">
                        <a:defRPr sz="1800" kern="1200">
                          <a:solidFill>
                            <a:schemeClr val="dk1"/>
                          </a:solidFill>
                          <a:latin typeface="Eras Medium ITC"/>
                          <a:ea typeface="微軟正黑體 Light"/>
                        </a:defRPr>
                      </a:lvl8pPr>
                      <a:lvl9pPr marL="3657600" algn="l" defTabSz="914400" rtl="0" eaLnBrk="1" latinLnBrk="0" hangingPunct="1">
                        <a:defRPr sz="1800" kern="1200">
                          <a:solidFill>
                            <a:schemeClr val="dk1"/>
                          </a:solidFill>
                          <a:latin typeface="Eras Medium ITC"/>
                          <a:ea typeface="微軟正黑體 Light"/>
                        </a:defRPr>
                      </a:lvl9pPr>
                    </a:lstStyle>
                    <a:p>
                      <a:pPr algn="ctr"/>
                      <a:r>
                        <a:rPr lang="en-US" altLang="en-US" sz="1600" dirty="0" smtClean="0">
                          <a:latin typeface="Century Gothic" panose="020B0502020202020204" pitchFamily="34" charset="0"/>
                        </a:rPr>
                        <a:t>Nuclear energy</a:t>
                      </a:r>
                      <a:endParaRPr lang="en-US" altLang="en-US" sz="1600" b="1" dirty="0">
                        <a:solidFill>
                          <a:srgbClr val="C00000"/>
                        </a:solidFill>
                        <a:latin typeface="Century Gothic" panose="020B0502020202020204" pitchFamily="34" charset="0"/>
                        <a:ea typeface="微軟正黑體" panose="020B0604030504040204" pitchFamily="34" charset="-120"/>
                      </a:endParaRPr>
                    </a:p>
                  </a:txBody>
                  <a:tcPr marL="68580" marR="68580" marT="66040" marB="66040" anchor="ctr"/>
                </a:tc>
                <a:tc>
                  <a:txBody>
                    <a:bodyPr/>
                    <a:lstStyle>
                      <a:lvl1pPr marL="0" algn="l" defTabSz="914400" rtl="0" eaLnBrk="1" latinLnBrk="0" hangingPunct="1">
                        <a:defRPr sz="1800" kern="1200">
                          <a:solidFill>
                            <a:schemeClr val="dk1"/>
                          </a:solidFill>
                          <a:latin typeface="Eras Medium ITC"/>
                          <a:ea typeface="微軟正黑體 Light"/>
                        </a:defRPr>
                      </a:lvl1pPr>
                      <a:lvl2pPr marL="457200" algn="l" defTabSz="914400" rtl="0" eaLnBrk="1" latinLnBrk="0" hangingPunct="1">
                        <a:defRPr sz="1800" kern="1200">
                          <a:solidFill>
                            <a:schemeClr val="dk1"/>
                          </a:solidFill>
                          <a:latin typeface="Eras Medium ITC"/>
                          <a:ea typeface="微軟正黑體 Light"/>
                        </a:defRPr>
                      </a:lvl2pPr>
                      <a:lvl3pPr marL="914400" algn="l" defTabSz="914400" rtl="0" eaLnBrk="1" latinLnBrk="0" hangingPunct="1">
                        <a:defRPr sz="1800" kern="1200">
                          <a:solidFill>
                            <a:schemeClr val="dk1"/>
                          </a:solidFill>
                          <a:latin typeface="Eras Medium ITC"/>
                          <a:ea typeface="微軟正黑體 Light"/>
                        </a:defRPr>
                      </a:lvl3pPr>
                      <a:lvl4pPr marL="1371600" algn="l" defTabSz="914400" rtl="0" eaLnBrk="1" latinLnBrk="0" hangingPunct="1">
                        <a:defRPr sz="1800" kern="1200">
                          <a:solidFill>
                            <a:schemeClr val="dk1"/>
                          </a:solidFill>
                          <a:latin typeface="Eras Medium ITC"/>
                          <a:ea typeface="微軟正黑體 Light"/>
                        </a:defRPr>
                      </a:lvl4pPr>
                      <a:lvl5pPr marL="1828800" algn="l" defTabSz="914400" rtl="0" eaLnBrk="1" latinLnBrk="0" hangingPunct="1">
                        <a:defRPr sz="1800" kern="1200">
                          <a:solidFill>
                            <a:schemeClr val="dk1"/>
                          </a:solidFill>
                          <a:latin typeface="Eras Medium ITC"/>
                          <a:ea typeface="微軟正黑體 Light"/>
                        </a:defRPr>
                      </a:lvl5pPr>
                      <a:lvl6pPr marL="2286000" algn="l" defTabSz="914400" rtl="0" eaLnBrk="1" latinLnBrk="0" hangingPunct="1">
                        <a:defRPr sz="1800" kern="1200">
                          <a:solidFill>
                            <a:schemeClr val="dk1"/>
                          </a:solidFill>
                          <a:latin typeface="Eras Medium ITC"/>
                          <a:ea typeface="微軟正黑體 Light"/>
                        </a:defRPr>
                      </a:lvl6pPr>
                      <a:lvl7pPr marL="2743200" algn="l" defTabSz="914400" rtl="0" eaLnBrk="1" latinLnBrk="0" hangingPunct="1">
                        <a:defRPr sz="1800" kern="1200">
                          <a:solidFill>
                            <a:schemeClr val="dk1"/>
                          </a:solidFill>
                          <a:latin typeface="Eras Medium ITC"/>
                          <a:ea typeface="微軟正黑體 Light"/>
                        </a:defRPr>
                      </a:lvl7pPr>
                      <a:lvl8pPr marL="3200400" algn="l" defTabSz="914400" rtl="0" eaLnBrk="1" latinLnBrk="0" hangingPunct="1">
                        <a:defRPr sz="1800" kern="1200">
                          <a:solidFill>
                            <a:schemeClr val="dk1"/>
                          </a:solidFill>
                          <a:latin typeface="Eras Medium ITC"/>
                          <a:ea typeface="微軟正黑體 Light"/>
                        </a:defRPr>
                      </a:lvl8pPr>
                      <a:lvl9pPr marL="3657600" algn="l" defTabSz="914400" rtl="0" eaLnBrk="1" latinLnBrk="0" hangingPunct="1">
                        <a:defRPr sz="1800" kern="1200">
                          <a:solidFill>
                            <a:schemeClr val="dk1"/>
                          </a:solidFill>
                          <a:latin typeface="Eras Medium ITC"/>
                          <a:ea typeface="微軟正黑體 Light"/>
                        </a:defRPr>
                      </a:lvl9pPr>
                    </a:lstStyle>
                    <a:p>
                      <a:pPr algn="ctr"/>
                      <a:r>
                        <a:rPr lang="en-US" altLang="zh-TW" sz="1600" dirty="0" smtClean="0">
                          <a:latin typeface="Century Gothic" panose="020B0502020202020204" pitchFamily="34" charset="0"/>
                        </a:rPr>
                        <a:t>11.8%</a:t>
                      </a:r>
                      <a:endParaRPr lang="en-US" altLang="en-US" sz="1600" b="1" dirty="0">
                        <a:solidFill>
                          <a:srgbClr val="C00000"/>
                        </a:solidFill>
                        <a:latin typeface="Century Gothic" panose="020B0502020202020204" pitchFamily="34" charset="0"/>
                        <a:ea typeface="微軟正黑體" panose="020B0604030504040204" pitchFamily="34" charset="-120"/>
                      </a:endParaRPr>
                    </a:p>
                  </a:txBody>
                  <a:tcPr marL="68580" marR="68580" marT="66040" marB="66040" anchor="ctr"/>
                </a:tc>
                <a:tc>
                  <a:txBody>
                    <a:bodyPr/>
                    <a:lstStyle>
                      <a:lvl1pPr marL="0" algn="l" defTabSz="914400" rtl="0" eaLnBrk="1" latinLnBrk="0" hangingPunct="1">
                        <a:defRPr sz="1800" kern="1200">
                          <a:solidFill>
                            <a:schemeClr val="dk1"/>
                          </a:solidFill>
                          <a:latin typeface="Eras Medium ITC"/>
                          <a:ea typeface="微軟正黑體 Light"/>
                        </a:defRPr>
                      </a:lvl1pPr>
                      <a:lvl2pPr marL="457200" algn="l" defTabSz="914400" rtl="0" eaLnBrk="1" latinLnBrk="0" hangingPunct="1">
                        <a:defRPr sz="1800" kern="1200">
                          <a:solidFill>
                            <a:schemeClr val="dk1"/>
                          </a:solidFill>
                          <a:latin typeface="Eras Medium ITC"/>
                          <a:ea typeface="微軟正黑體 Light"/>
                        </a:defRPr>
                      </a:lvl2pPr>
                      <a:lvl3pPr marL="914400" algn="l" defTabSz="914400" rtl="0" eaLnBrk="1" latinLnBrk="0" hangingPunct="1">
                        <a:defRPr sz="1800" kern="1200">
                          <a:solidFill>
                            <a:schemeClr val="dk1"/>
                          </a:solidFill>
                          <a:latin typeface="Eras Medium ITC"/>
                          <a:ea typeface="微軟正黑體 Light"/>
                        </a:defRPr>
                      </a:lvl3pPr>
                      <a:lvl4pPr marL="1371600" algn="l" defTabSz="914400" rtl="0" eaLnBrk="1" latinLnBrk="0" hangingPunct="1">
                        <a:defRPr sz="1800" kern="1200">
                          <a:solidFill>
                            <a:schemeClr val="dk1"/>
                          </a:solidFill>
                          <a:latin typeface="Eras Medium ITC"/>
                          <a:ea typeface="微軟正黑體 Light"/>
                        </a:defRPr>
                      </a:lvl4pPr>
                      <a:lvl5pPr marL="1828800" algn="l" defTabSz="914400" rtl="0" eaLnBrk="1" latinLnBrk="0" hangingPunct="1">
                        <a:defRPr sz="1800" kern="1200">
                          <a:solidFill>
                            <a:schemeClr val="dk1"/>
                          </a:solidFill>
                          <a:latin typeface="Eras Medium ITC"/>
                          <a:ea typeface="微軟正黑體 Light"/>
                        </a:defRPr>
                      </a:lvl5pPr>
                      <a:lvl6pPr marL="2286000" algn="l" defTabSz="914400" rtl="0" eaLnBrk="1" latinLnBrk="0" hangingPunct="1">
                        <a:defRPr sz="1800" kern="1200">
                          <a:solidFill>
                            <a:schemeClr val="dk1"/>
                          </a:solidFill>
                          <a:latin typeface="Eras Medium ITC"/>
                          <a:ea typeface="微軟正黑體 Light"/>
                        </a:defRPr>
                      </a:lvl6pPr>
                      <a:lvl7pPr marL="2743200" algn="l" defTabSz="914400" rtl="0" eaLnBrk="1" latinLnBrk="0" hangingPunct="1">
                        <a:defRPr sz="1800" kern="1200">
                          <a:solidFill>
                            <a:schemeClr val="dk1"/>
                          </a:solidFill>
                          <a:latin typeface="Eras Medium ITC"/>
                          <a:ea typeface="微軟正黑體 Light"/>
                        </a:defRPr>
                      </a:lvl7pPr>
                      <a:lvl8pPr marL="3200400" algn="l" defTabSz="914400" rtl="0" eaLnBrk="1" latinLnBrk="0" hangingPunct="1">
                        <a:defRPr sz="1800" kern="1200">
                          <a:solidFill>
                            <a:schemeClr val="dk1"/>
                          </a:solidFill>
                          <a:latin typeface="Eras Medium ITC"/>
                          <a:ea typeface="微軟正黑體 Light"/>
                        </a:defRPr>
                      </a:lvl8pPr>
                      <a:lvl9pPr marL="3657600" algn="l" defTabSz="914400" rtl="0" eaLnBrk="1" latinLnBrk="0" hangingPunct="1">
                        <a:defRPr sz="1800" kern="1200">
                          <a:solidFill>
                            <a:schemeClr val="dk1"/>
                          </a:solidFill>
                          <a:latin typeface="Eras Medium ITC"/>
                          <a:ea typeface="微軟正黑體 Light"/>
                        </a:defRPr>
                      </a:lvl9pPr>
                    </a:lstStyle>
                    <a:p>
                      <a:pPr algn="ctr"/>
                      <a:r>
                        <a:rPr lang="en-US" altLang="zh-TW" sz="1600" dirty="0" smtClean="0">
                          <a:latin typeface="Century Gothic" panose="020B0502020202020204" pitchFamily="34" charset="0"/>
                        </a:rPr>
                        <a:t>0%</a:t>
                      </a:r>
                      <a:endParaRPr lang="en-US" altLang="en-US" sz="1600" b="1" dirty="0">
                        <a:solidFill>
                          <a:srgbClr val="C00000"/>
                        </a:solidFill>
                        <a:latin typeface="Century Gothic" panose="020B0502020202020204" pitchFamily="34" charset="0"/>
                        <a:ea typeface="微軟正黑體" panose="020B0604030504040204" pitchFamily="34" charset="-120"/>
                      </a:endParaRPr>
                    </a:p>
                  </a:txBody>
                  <a:tcPr marL="68580" marR="68580" marT="66040" marB="66040" anchor="ctr"/>
                </a:tc>
                <a:extLst>
                  <a:ext uri="{0D108BD9-81ED-4DB2-BD59-A6C34878D82A}">
                    <a16:rowId xmlns:a16="http://schemas.microsoft.com/office/drawing/2014/main" xmlns="" val="10002"/>
                  </a:ext>
                </a:extLst>
              </a:tr>
              <a:tr h="403066">
                <a:tc>
                  <a:txBody>
                    <a:bodyPr/>
                    <a:lstStyle>
                      <a:lvl1pPr marL="0" algn="l" defTabSz="914400" rtl="0" eaLnBrk="1" latinLnBrk="0" hangingPunct="1">
                        <a:defRPr sz="1800" kern="1200">
                          <a:solidFill>
                            <a:schemeClr val="dk1"/>
                          </a:solidFill>
                          <a:latin typeface="Eras Medium ITC"/>
                          <a:ea typeface="微軟正黑體 Light"/>
                        </a:defRPr>
                      </a:lvl1pPr>
                      <a:lvl2pPr marL="457200" algn="l" defTabSz="914400" rtl="0" eaLnBrk="1" latinLnBrk="0" hangingPunct="1">
                        <a:defRPr sz="1800" kern="1200">
                          <a:solidFill>
                            <a:schemeClr val="dk1"/>
                          </a:solidFill>
                          <a:latin typeface="Eras Medium ITC"/>
                          <a:ea typeface="微軟正黑體 Light"/>
                        </a:defRPr>
                      </a:lvl2pPr>
                      <a:lvl3pPr marL="914400" algn="l" defTabSz="914400" rtl="0" eaLnBrk="1" latinLnBrk="0" hangingPunct="1">
                        <a:defRPr sz="1800" kern="1200">
                          <a:solidFill>
                            <a:schemeClr val="dk1"/>
                          </a:solidFill>
                          <a:latin typeface="Eras Medium ITC"/>
                          <a:ea typeface="微軟正黑體 Light"/>
                        </a:defRPr>
                      </a:lvl3pPr>
                      <a:lvl4pPr marL="1371600" algn="l" defTabSz="914400" rtl="0" eaLnBrk="1" latinLnBrk="0" hangingPunct="1">
                        <a:defRPr sz="1800" kern="1200">
                          <a:solidFill>
                            <a:schemeClr val="dk1"/>
                          </a:solidFill>
                          <a:latin typeface="Eras Medium ITC"/>
                          <a:ea typeface="微軟正黑體 Light"/>
                        </a:defRPr>
                      </a:lvl4pPr>
                      <a:lvl5pPr marL="1828800" algn="l" defTabSz="914400" rtl="0" eaLnBrk="1" latinLnBrk="0" hangingPunct="1">
                        <a:defRPr sz="1800" kern="1200">
                          <a:solidFill>
                            <a:schemeClr val="dk1"/>
                          </a:solidFill>
                          <a:latin typeface="Eras Medium ITC"/>
                          <a:ea typeface="微軟正黑體 Light"/>
                        </a:defRPr>
                      </a:lvl5pPr>
                      <a:lvl6pPr marL="2286000" algn="l" defTabSz="914400" rtl="0" eaLnBrk="1" latinLnBrk="0" hangingPunct="1">
                        <a:defRPr sz="1800" kern="1200">
                          <a:solidFill>
                            <a:schemeClr val="dk1"/>
                          </a:solidFill>
                          <a:latin typeface="Eras Medium ITC"/>
                          <a:ea typeface="微軟正黑體 Light"/>
                        </a:defRPr>
                      </a:lvl6pPr>
                      <a:lvl7pPr marL="2743200" algn="l" defTabSz="914400" rtl="0" eaLnBrk="1" latinLnBrk="0" hangingPunct="1">
                        <a:defRPr sz="1800" kern="1200">
                          <a:solidFill>
                            <a:schemeClr val="dk1"/>
                          </a:solidFill>
                          <a:latin typeface="Eras Medium ITC"/>
                          <a:ea typeface="微軟正黑體 Light"/>
                        </a:defRPr>
                      </a:lvl7pPr>
                      <a:lvl8pPr marL="3200400" algn="l" defTabSz="914400" rtl="0" eaLnBrk="1" latinLnBrk="0" hangingPunct="1">
                        <a:defRPr sz="1800" kern="1200">
                          <a:solidFill>
                            <a:schemeClr val="dk1"/>
                          </a:solidFill>
                          <a:latin typeface="Eras Medium ITC"/>
                          <a:ea typeface="微軟正黑體 Light"/>
                        </a:defRPr>
                      </a:lvl8pPr>
                      <a:lvl9pPr marL="3657600" algn="l" defTabSz="914400" rtl="0" eaLnBrk="1" latinLnBrk="0" hangingPunct="1">
                        <a:defRPr sz="1800" kern="1200">
                          <a:solidFill>
                            <a:schemeClr val="dk1"/>
                          </a:solidFill>
                          <a:latin typeface="Eras Medium ITC"/>
                          <a:ea typeface="微軟正黑體 Light"/>
                        </a:defRPr>
                      </a:lvl9pPr>
                    </a:lstStyle>
                    <a:p>
                      <a:pPr algn="ctr"/>
                      <a:r>
                        <a:rPr lang="en-US" altLang="en-US" sz="1600" dirty="0" smtClean="0">
                          <a:latin typeface="Century Gothic" panose="020B0502020202020204" pitchFamily="34" charset="0"/>
                        </a:rPr>
                        <a:t>Coal</a:t>
                      </a:r>
                      <a:endParaRPr lang="en-US" altLang="en-US" sz="1600" b="1" dirty="0">
                        <a:solidFill>
                          <a:srgbClr val="C00000"/>
                        </a:solidFill>
                        <a:latin typeface="Century Gothic" panose="020B0502020202020204" pitchFamily="34" charset="0"/>
                        <a:ea typeface="微軟正黑體" panose="020B0604030504040204" pitchFamily="34" charset="-120"/>
                      </a:endParaRPr>
                    </a:p>
                  </a:txBody>
                  <a:tcPr marL="68580" marR="68580" marT="66040" marB="66040" anchor="ctr"/>
                </a:tc>
                <a:tc>
                  <a:txBody>
                    <a:bodyPr/>
                    <a:lstStyle>
                      <a:lvl1pPr marL="0" algn="l" defTabSz="914400" rtl="0" eaLnBrk="1" latinLnBrk="0" hangingPunct="1">
                        <a:defRPr sz="1800" kern="1200">
                          <a:solidFill>
                            <a:schemeClr val="dk1"/>
                          </a:solidFill>
                          <a:latin typeface="Eras Medium ITC"/>
                          <a:ea typeface="微軟正黑體 Light"/>
                        </a:defRPr>
                      </a:lvl1pPr>
                      <a:lvl2pPr marL="457200" algn="l" defTabSz="914400" rtl="0" eaLnBrk="1" latinLnBrk="0" hangingPunct="1">
                        <a:defRPr sz="1800" kern="1200">
                          <a:solidFill>
                            <a:schemeClr val="dk1"/>
                          </a:solidFill>
                          <a:latin typeface="Eras Medium ITC"/>
                          <a:ea typeface="微軟正黑體 Light"/>
                        </a:defRPr>
                      </a:lvl2pPr>
                      <a:lvl3pPr marL="914400" algn="l" defTabSz="914400" rtl="0" eaLnBrk="1" latinLnBrk="0" hangingPunct="1">
                        <a:defRPr sz="1800" kern="1200">
                          <a:solidFill>
                            <a:schemeClr val="dk1"/>
                          </a:solidFill>
                          <a:latin typeface="Eras Medium ITC"/>
                          <a:ea typeface="微軟正黑體 Light"/>
                        </a:defRPr>
                      </a:lvl3pPr>
                      <a:lvl4pPr marL="1371600" algn="l" defTabSz="914400" rtl="0" eaLnBrk="1" latinLnBrk="0" hangingPunct="1">
                        <a:defRPr sz="1800" kern="1200">
                          <a:solidFill>
                            <a:schemeClr val="dk1"/>
                          </a:solidFill>
                          <a:latin typeface="Eras Medium ITC"/>
                          <a:ea typeface="微軟正黑體 Light"/>
                        </a:defRPr>
                      </a:lvl4pPr>
                      <a:lvl5pPr marL="1828800" algn="l" defTabSz="914400" rtl="0" eaLnBrk="1" latinLnBrk="0" hangingPunct="1">
                        <a:defRPr sz="1800" kern="1200">
                          <a:solidFill>
                            <a:schemeClr val="dk1"/>
                          </a:solidFill>
                          <a:latin typeface="Eras Medium ITC"/>
                          <a:ea typeface="微軟正黑體 Light"/>
                        </a:defRPr>
                      </a:lvl5pPr>
                      <a:lvl6pPr marL="2286000" algn="l" defTabSz="914400" rtl="0" eaLnBrk="1" latinLnBrk="0" hangingPunct="1">
                        <a:defRPr sz="1800" kern="1200">
                          <a:solidFill>
                            <a:schemeClr val="dk1"/>
                          </a:solidFill>
                          <a:latin typeface="Eras Medium ITC"/>
                          <a:ea typeface="微軟正黑體 Light"/>
                        </a:defRPr>
                      </a:lvl6pPr>
                      <a:lvl7pPr marL="2743200" algn="l" defTabSz="914400" rtl="0" eaLnBrk="1" latinLnBrk="0" hangingPunct="1">
                        <a:defRPr sz="1800" kern="1200">
                          <a:solidFill>
                            <a:schemeClr val="dk1"/>
                          </a:solidFill>
                          <a:latin typeface="Eras Medium ITC"/>
                          <a:ea typeface="微軟正黑體 Light"/>
                        </a:defRPr>
                      </a:lvl7pPr>
                      <a:lvl8pPr marL="3200400" algn="l" defTabSz="914400" rtl="0" eaLnBrk="1" latinLnBrk="0" hangingPunct="1">
                        <a:defRPr sz="1800" kern="1200">
                          <a:solidFill>
                            <a:schemeClr val="dk1"/>
                          </a:solidFill>
                          <a:latin typeface="Eras Medium ITC"/>
                          <a:ea typeface="微軟正黑體 Light"/>
                        </a:defRPr>
                      </a:lvl8pPr>
                      <a:lvl9pPr marL="3657600" algn="l" defTabSz="914400" rtl="0" eaLnBrk="1" latinLnBrk="0" hangingPunct="1">
                        <a:defRPr sz="1800" kern="1200">
                          <a:solidFill>
                            <a:schemeClr val="dk1"/>
                          </a:solidFill>
                          <a:latin typeface="Eras Medium ITC"/>
                          <a:ea typeface="微軟正黑體 Light"/>
                        </a:defRPr>
                      </a:lvl9pPr>
                    </a:lstStyle>
                    <a:p>
                      <a:pPr algn="ctr"/>
                      <a:r>
                        <a:rPr lang="en-US" altLang="zh-TW" sz="1600" dirty="0" smtClean="0">
                          <a:latin typeface="Century Gothic" panose="020B0502020202020204" pitchFamily="34" charset="0"/>
                        </a:rPr>
                        <a:t>46.1%</a:t>
                      </a:r>
                      <a:endParaRPr lang="en-US" altLang="en-US" sz="1600" b="1" dirty="0">
                        <a:solidFill>
                          <a:srgbClr val="C00000"/>
                        </a:solidFill>
                        <a:latin typeface="Century Gothic" panose="020B0502020202020204" pitchFamily="34" charset="0"/>
                        <a:ea typeface="微軟正黑體" panose="020B0604030504040204" pitchFamily="34" charset="-120"/>
                      </a:endParaRPr>
                    </a:p>
                  </a:txBody>
                  <a:tcPr marL="68580" marR="68580" marT="66040" marB="66040" anchor="ctr"/>
                </a:tc>
                <a:tc>
                  <a:txBody>
                    <a:bodyPr/>
                    <a:lstStyle>
                      <a:lvl1pPr marL="0" algn="l" defTabSz="914400" rtl="0" eaLnBrk="1" latinLnBrk="0" hangingPunct="1">
                        <a:defRPr sz="1800" kern="1200">
                          <a:solidFill>
                            <a:schemeClr val="dk1"/>
                          </a:solidFill>
                          <a:latin typeface="Eras Medium ITC"/>
                          <a:ea typeface="微軟正黑體 Light"/>
                        </a:defRPr>
                      </a:lvl1pPr>
                      <a:lvl2pPr marL="457200" algn="l" defTabSz="914400" rtl="0" eaLnBrk="1" latinLnBrk="0" hangingPunct="1">
                        <a:defRPr sz="1800" kern="1200">
                          <a:solidFill>
                            <a:schemeClr val="dk1"/>
                          </a:solidFill>
                          <a:latin typeface="Eras Medium ITC"/>
                          <a:ea typeface="微軟正黑體 Light"/>
                        </a:defRPr>
                      </a:lvl2pPr>
                      <a:lvl3pPr marL="914400" algn="l" defTabSz="914400" rtl="0" eaLnBrk="1" latinLnBrk="0" hangingPunct="1">
                        <a:defRPr sz="1800" kern="1200">
                          <a:solidFill>
                            <a:schemeClr val="dk1"/>
                          </a:solidFill>
                          <a:latin typeface="Eras Medium ITC"/>
                          <a:ea typeface="微軟正黑體 Light"/>
                        </a:defRPr>
                      </a:lvl3pPr>
                      <a:lvl4pPr marL="1371600" algn="l" defTabSz="914400" rtl="0" eaLnBrk="1" latinLnBrk="0" hangingPunct="1">
                        <a:defRPr sz="1800" kern="1200">
                          <a:solidFill>
                            <a:schemeClr val="dk1"/>
                          </a:solidFill>
                          <a:latin typeface="Eras Medium ITC"/>
                          <a:ea typeface="微軟正黑體 Light"/>
                        </a:defRPr>
                      </a:lvl4pPr>
                      <a:lvl5pPr marL="1828800" algn="l" defTabSz="914400" rtl="0" eaLnBrk="1" latinLnBrk="0" hangingPunct="1">
                        <a:defRPr sz="1800" kern="1200">
                          <a:solidFill>
                            <a:schemeClr val="dk1"/>
                          </a:solidFill>
                          <a:latin typeface="Eras Medium ITC"/>
                          <a:ea typeface="微軟正黑體 Light"/>
                        </a:defRPr>
                      </a:lvl5pPr>
                      <a:lvl6pPr marL="2286000" algn="l" defTabSz="914400" rtl="0" eaLnBrk="1" latinLnBrk="0" hangingPunct="1">
                        <a:defRPr sz="1800" kern="1200">
                          <a:solidFill>
                            <a:schemeClr val="dk1"/>
                          </a:solidFill>
                          <a:latin typeface="Eras Medium ITC"/>
                          <a:ea typeface="微軟正黑體 Light"/>
                        </a:defRPr>
                      </a:lvl6pPr>
                      <a:lvl7pPr marL="2743200" algn="l" defTabSz="914400" rtl="0" eaLnBrk="1" latinLnBrk="0" hangingPunct="1">
                        <a:defRPr sz="1800" kern="1200">
                          <a:solidFill>
                            <a:schemeClr val="dk1"/>
                          </a:solidFill>
                          <a:latin typeface="Eras Medium ITC"/>
                          <a:ea typeface="微軟正黑體 Light"/>
                        </a:defRPr>
                      </a:lvl7pPr>
                      <a:lvl8pPr marL="3200400" algn="l" defTabSz="914400" rtl="0" eaLnBrk="1" latinLnBrk="0" hangingPunct="1">
                        <a:defRPr sz="1800" kern="1200">
                          <a:solidFill>
                            <a:schemeClr val="dk1"/>
                          </a:solidFill>
                          <a:latin typeface="Eras Medium ITC"/>
                          <a:ea typeface="微軟正黑體 Light"/>
                        </a:defRPr>
                      </a:lvl8pPr>
                      <a:lvl9pPr marL="3657600" algn="l" defTabSz="914400" rtl="0" eaLnBrk="1" latinLnBrk="0" hangingPunct="1">
                        <a:defRPr sz="1800" kern="1200">
                          <a:solidFill>
                            <a:schemeClr val="dk1"/>
                          </a:solidFill>
                          <a:latin typeface="Eras Medium ITC"/>
                          <a:ea typeface="微軟正黑體 Light"/>
                        </a:defRPr>
                      </a:lvl9pPr>
                    </a:lstStyle>
                    <a:p>
                      <a:pPr algn="ctr"/>
                      <a:r>
                        <a:rPr lang="en-US" altLang="zh-TW" sz="1600" dirty="0" smtClean="0">
                          <a:latin typeface="Century Gothic" panose="020B0502020202020204" pitchFamily="34" charset="0"/>
                        </a:rPr>
                        <a:t>30%</a:t>
                      </a:r>
                      <a:endParaRPr lang="en-US" altLang="en-US" sz="1600" b="1" dirty="0">
                        <a:solidFill>
                          <a:srgbClr val="C00000"/>
                        </a:solidFill>
                        <a:latin typeface="Century Gothic" panose="020B0502020202020204" pitchFamily="34" charset="0"/>
                        <a:ea typeface="微軟正黑體" panose="020B0604030504040204" pitchFamily="34" charset="-120"/>
                      </a:endParaRPr>
                    </a:p>
                  </a:txBody>
                  <a:tcPr marL="68580" marR="68580" marT="66040" marB="66040" anchor="ctr"/>
                </a:tc>
                <a:extLst>
                  <a:ext uri="{0D108BD9-81ED-4DB2-BD59-A6C34878D82A}">
                    <a16:rowId xmlns:a16="http://schemas.microsoft.com/office/drawing/2014/main" xmlns="" val="10003"/>
                  </a:ext>
                </a:extLst>
              </a:tr>
              <a:tr h="403066">
                <a:tc>
                  <a:txBody>
                    <a:bodyPr/>
                    <a:lstStyle>
                      <a:lvl1pPr marL="0" algn="l" defTabSz="914400" rtl="0" eaLnBrk="1" latinLnBrk="0" hangingPunct="1">
                        <a:defRPr sz="1800" kern="1200">
                          <a:solidFill>
                            <a:schemeClr val="dk1"/>
                          </a:solidFill>
                          <a:latin typeface="Eras Medium ITC"/>
                          <a:ea typeface="微軟正黑體 Light"/>
                        </a:defRPr>
                      </a:lvl1pPr>
                      <a:lvl2pPr marL="457200" algn="l" defTabSz="914400" rtl="0" eaLnBrk="1" latinLnBrk="0" hangingPunct="1">
                        <a:defRPr sz="1800" kern="1200">
                          <a:solidFill>
                            <a:schemeClr val="dk1"/>
                          </a:solidFill>
                          <a:latin typeface="Eras Medium ITC"/>
                          <a:ea typeface="微軟正黑體 Light"/>
                        </a:defRPr>
                      </a:lvl2pPr>
                      <a:lvl3pPr marL="914400" algn="l" defTabSz="914400" rtl="0" eaLnBrk="1" latinLnBrk="0" hangingPunct="1">
                        <a:defRPr sz="1800" kern="1200">
                          <a:solidFill>
                            <a:schemeClr val="dk1"/>
                          </a:solidFill>
                          <a:latin typeface="Eras Medium ITC"/>
                          <a:ea typeface="微軟正黑體 Light"/>
                        </a:defRPr>
                      </a:lvl3pPr>
                      <a:lvl4pPr marL="1371600" algn="l" defTabSz="914400" rtl="0" eaLnBrk="1" latinLnBrk="0" hangingPunct="1">
                        <a:defRPr sz="1800" kern="1200">
                          <a:solidFill>
                            <a:schemeClr val="dk1"/>
                          </a:solidFill>
                          <a:latin typeface="Eras Medium ITC"/>
                          <a:ea typeface="微軟正黑體 Light"/>
                        </a:defRPr>
                      </a:lvl4pPr>
                      <a:lvl5pPr marL="1828800" algn="l" defTabSz="914400" rtl="0" eaLnBrk="1" latinLnBrk="0" hangingPunct="1">
                        <a:defRPr sz="1800" kern="1200">
                          <a:solidFill>
                            <a:schemeClr val="dk1"/>
                          </a:solidFill>
                          <a:latin typeface="Eras Medium ITC"/>
                          <a:ea typeface="微軟正黑體 Light"/>
                        </a:defRPr>
                      </a:lvl5pPr>
                      <a:lvl6pPr marL="2286000" algn="l" defTabSz="914400" rtl="0" eaLnBrk="1" latinLnBrk="0" hangingPunct="1">
                        <a:defRPr sz="1800" kern="1200">
                          <a:solidFill>
                            <a:schemeClr val="dk1"/>
                          </a:solidFill>
                          <a:latin typeface="Eras Medium ITC"/>
                          <a:ea typeface="微軟正黑體 Light"/>
                        </a:defRPr>
                      </a:lvl6pPr>
                      <a:lvl7pPr marL="2743200" algn="l" defTabSz="914400" rtl="0" eaLnBrk="1" latinLnBrk="0" hangingPunct="1">
                        <a:defRPr sz="1800" kern="1200">
                          <a:solidFill>
                            <a:schemeClr val="dk1"/>
                          </a:solidFill>
                          <a:latin typeface="Eras Medium ITC"/>
                          <a:ea typeface="微軟正黑體 Light"/>
                        </a:defRPr>
                      </a:lvl7pPr>
                      <a:lvl8pPr marL="3200400" algn="l" defTabSz="914400" rtl="0" eaLnBrk="1" latinLnBrk="0" hangingPunct="1">
                        <a:defRPr sz="1800" kern="1200">
                          <a:solidFill>
                            <a:schemeClr val="dk1"/>
                          </a:solidFill>
                          <a:latin typeface="Eras Medium ITC"/>
                          <a:ea typeface="微軟正黑體 Light"/>
                        </a:defRPr>
                      </a:lvl8pPr>
                      <a:lvl9pPr marL="3657600" algn="l" defTabSz="914400" rtl="0" eaLnBrk="1" latinLnBrk="0" hangingPunct="1">
                        <a:defRPr sz="1800" kern="1200">
                          <a:solidFill>
                            <a:schemeClr val="dk1"/>
                          </a:solidFill>
                          <a:latin typeface="Eras Medium ITC"/>
                          <a:ea typeface="微軟正黑體 Light"/>
                        </a:defRPr>
                      </a:lvl9pPr>
                    </a:lstStyle>
                    <a:p>
                      <a:pPr algn="ctr"/>
                      <a:r>
                        <a:rPr lang="en-US" altLang="en-US" sz="1600" dirty="0" smtClean="0">
                          <a:latin typeface="Century Gothic" panose="020B0502020202020204" pitchFamily="34" charset="0"/>
                        </a:rPr>
                        <a:t>Fuel gas</a:t>
                      </a:r>
                      <a:endParaRPr lang="en-US" altLang="en-US" sz="1600" b="1" dirty="0">
                        <a:solidFill>
                          <a:srgbClr val="C00000"/>
                        </a:solidFill>
                        <a:latin typeface="Century Gothic" panose="020B0502020202020204" pitchFamily="34" charset="0"/>
                        <a:ea typeface="微軟正黑體" panose="020B0604030504040204" pitchFamily="34" charset="-120"/>
                      </a:endParaRPr>
                    </a:p>
                  </a:txBody>
                  <a:tcPr marL="68580" marR="68580" marT="66040" marB="66040" anchor="ctr"/>
                </a:tc>
                <a:tc>
                  <a:txBody>
                    <a:bodyPr/>
                    <a:lstStyle>
                      <a:lvl1pPr marL="0" algn="l" defTabSz="914400" rtl="0" eaLnBrk="1" latinLnBrk="0" hangingPunct="1">
                        <a:defRPr sz="1800" kern="1200">
                          <a:solidFill>
                            <a:schemeClr val="dk1"/>
                          </a:solidFill>
                          <a:latin typeface="Eras Medium ITC"/>
                          <a:ea typeface="微軟正黑體 Light"/>
                        </a:defRPr>
                      </a:lvl1pPr>
                      <a:lvl2pPr marL="457200" algn="l" defTabSz="914400" rtl="0" eaLnBrk="1" latinLnBrk="0" hangingPunct="1">
                        <a:defRPr sz="1800" kern="1200">
                          <a:solidFill>
                            <a:schemeClr val="dk1"/>
                          </a:solidFill>
                          <a:latin typeface="Eras Medium ITC"/>
                          <a:ea typeface="微軟正黑體 Light"/>
                        </a:defRPr>
                      </a:lvl2pPr>
                      <a:lvl3pPr marL="914400" algn="l" defTabSz="914400" rtl="0" eaLnBrk="1" latinLnBrk="0" hangingPunct="1">
                        <a:defRPr sz="1800" kern="1200">
                          <a:solidFill>
                            <a:schemeClr val="dk1"/>
                          </a:solidFill>
                          <a:latin typeface="Eras Medium ITC"/>
                          <a:ea typeface="微軟正黑體 Light"/>
                        </a:defRPr>
                      </a:lvl3pPr>
                      <a:lvl4pPr marL="1371600" algn="l" defTabSz="914400" rtl="0" eaLnBrk="1" latinLnBrk="0" hangingPunct="1">
                        <a:defRPr sz="1800" kern="1200">
                          <a:solidFill>
                            <a:schemeClr val="dk1"/>
                          </a:solidFill>
                          <a:latin typeface="Eras Medium ITC"/>
                          <a:ea typeface="微軟正黑體 Light"/>
                        </a:defRPr>
                      </a:lvl4pPr>
                      <a:lvl5pPr marL="1828800" algn="l" defTabSz="914400" rtl="0" eaLnBrk="1" latinLnBrk="0" hangingPunct="1">
                        <a:defRPr sz="1800" kern="1200">
                          <a:solidFill>
                            <a:schemeClr val="dk1"/>
                          </a:solidFill>
                          <a:latin typeface="Eras Medium ITC"/>
                          <a:ea typeface="微軟正黑體 Light"/>
                        </a:defRPr>
                      </a:lvl5pPr>
                      <a:lvl6pPr marL="2286000" algn="l" defTabSz="914400" rtl="0" eaLnBrk="1" latinLnBrk="0" hangingPunct="1">
                        <a:defRPr sz="1800" kern="1200">
                          <a:solidFill>
                            <a:schemeClr val="dk1"/>
                          </a:solidFill>
                          <a:latin typeface="Eras Medium ITC"/>
                          <a:ea typeface="微軟正黑體 Light"/>
                        </a:defRPr>
                      </a:lvl6pPr>
                      <a:lvl7pPr marL="2743200" algn="l" defTabSz="914400" rtl="0" eaLnBrk="1" latinLnBrk="0" hangingPunct="1">
                        <a:defRPr sz="1800" kern="1200">
                          <a:solidFill>
                            <a:schemeClr val="dk1"/>
                          </a:solidFill>
                          <a:latin typeface="Eras Medium ITC"/>
                          <a:ea typeface="微軟正黑體 Light"/>
                        </a:defRPr>
                      </a:lvl7pPr>
                      <a:lvl8pPr marL="3200400" algn="l" defTabSz="914400" rtl="0" eaLnBrk="1" latinLnBrk="0" hangingPunct="1">
                        <a:defRPr sz="1800" kern="1200">
                          <a:solidFill>
                            <a:schemeClr val="dk1"/>
                          </a:solidFill>
                          <a:latin typeface="Eras Medium ITC"/>
                          <a:ea typeface="微軟正黑體 Light"/>
                        </a:defRPr>
                      </a:lvl8pPr>
                      <a:lvl9pPr marL="3657600" algn="l" defTabSz="914400" rtl="0" eaLnBrk="1" latinLnBrk="0" hangingPunct="1">
                        <a:defRPr sz="1800" kern="1200">
                          <a:solidFill>
                            <a:schemeClr val="dk1"/>
                          </a:solidFill>
                          <a:latin typeface="Eras Medium ITC"/>
                          <a:ea typeface="微軟正黑體 Light"/>
                        </a:defRPr>
                      </a:lvl9pPr>
                    </a:lstStyle>
                    <a:p>
                      <a:pPr algn="ctr"/>
                      <a:r>
                        <a:rPr lang="en-US" altLang="zh-TW" sz="1600" dirty="0" smtClean="0">
                          <a:latin typeface="Century Gothic" panose="020B0502020202020204" pitchFamily="34" charset="0"/>
                        </a:rPr>
                        <a:t>35.3%</a:t>
                      </a:r>
                      <a:endParaRPr lang="en-US" altLang="en-US" sz="1600" b="1" dirty="0">
                        <a:solidFill>
                          <a:srgbClr val="C00000"/>
                        </a:solidFill>
                        <a:latin typeface="Century Gothic" panose="020B0502020202020204" pitchFamily="34" charset="0"/>
                        <a:ea typeface="微軟正黑體" panose="020B0604030504040204" pitchFamily="34" charset="-120"/>
                      </a:endParaRPr>
                    </a:p>
                  </a:txBody>
                  <a:tcPr marL="68580" marR="68580" marT="66040" marB="66040" anchor="ctr"/>
                </a:tc>
                <a:tc>
                  <a:txBody>
                    <a:bodyPr/>
                    <a:lstStyle>
                      <a:lvl1pPr marL="0" algn="l" defTabSz="914400" rtl="0" eaLnBrk="1" latinLnBrk="0" hangingPunct="1">
                        <a:defRPr sz="1800" kern="1200">
                          <a:solidFill>
                            <a:schemeClr val="dk1"/>
                          </a:solidFill>
                          <a:latin typeface="Eras Medium ITC"/>
                          <a:ea typeface="微軟正黑體 Light"/>
                        </a:defRPr>
                      </a:lvl1pPr>
                      <a:lvl2pPr marL="457200" algn="l" defTabSz="914400" rtl="0" eaLnBrk="1" latinLnBrk="0" hangingPunct="1">
                        <a:defRPr sz="1800" kern="1200">
                          <a:solidFill>
                            <a:schemeClr val="dk1"/>
                          </a:solidFill>
                          <a:latin typeface="Eras Medium ITC"/>
                          <a:ea typeface="微軟正黑體 Light"/>
                        </a:defRPr>
                      </a:lvl2pPr>
                      <a:lvl3pPr marL="914400" algn="l" defTabSz="914400" rtl="0" eaLnBrk="1" latinLnBrk="0" hangingPunct="1">
                        <a:defRPr sz="1800" kern="1200">
                          <a:solidFill>
                            <a:schemeClr val="dk1"/>
                          </a:solidFill>
                          <a:latin typeface="Eras Medium ITC"/>
                          <a:ea typeface="微軟正黑體 Light"/>
                        </a:defRPr>
                      </a:lvl3pPr>
                      <a:lvl4pPr marL="1371600" algn="l" defTabSz="914400" rtl="0" eaLnBrk="1" latinLnBrk="0" hangingPunct="1">
                        <a:defRPr sz="1800" kern="1200">
                          <a:solidFill>
                            <a:schemeClr val="dk1"/>
                          </a:solidFill>
                          <a:latin typeface="Eras Medium ITC"/>
                          <a:ea typeface="微軟正黑體 Light"/>
                        </a:defRPr>
                      </a:lvl4pPr>
                      <a:lvl5pPr marL="1828800" algn="l" defTabSz="914400" rtl="0" eaLnBrk="1" latinLnBrk="0" hangingPunct="1">
                        <a:defRPr sz="1800" kern="1200">
                          <a:solidFill>
                            <a:schemeClr val="dk1"/>
                          </a:solidFill>
                          <a:latin typeface="Eras Medium ITC"/>
                          <a:ea typeface="微軟正黑體 Light"/>
                        </a:defRPr>
                      </a:lvl5pPr>
                      <a:lvl6pPr marL="2286000" algn="l" defTabSz="914400" rtl="0" eaLnBrk="1" latinLnBrk="0" hangingPunct="1">
                        <a:defRPr sz="1800" kern="1200">
                          <a:solidFill>
                            <a:schemeClr val="dk1"/>
                          </a:solidFill>
                          <a:latin typeface="Eras Medium ITC"/>
                          <a:ea typeface="微軟正黑體 Light"/>
                        </a:defRPr>
                      </a:lvl6pPr>
                      <a:lvl7pPr marL="2743200" algn="l" defTabSz="914400" rtl="0" eaLnBrk="1" latinLnBrk="0" hangingPunct="1">
                        <a:defRPr sz="1800" kern="1200">
                          <a:solidFill>
                            <a:schemeClr val="dk1"/>
                          </a:solidFill>
                          <a:latin typeface="Eras Medium ITC"/>
                          <a:ea typeface="微軟正黑體 Light"/>
                        </a:defRPr>
                      </a:lvl7pPr>
                      <a:lvl8pPr marL="3200400" algn="l" defTabSz="914400" rtl="0" eaLnBrk="1" latinLnBrk="0" hangingPunct="1">
                        <a:defRPr sz="1800" kern="1200">
                          <a:solidFill>
                            <a:schemeClr val="dk1"/>
                          </a:solidFill>
                          <a:latin typeface="Eras Medium ITC"/>
                          <a:ea typeface="微軟正黑體 Light"/>
                        </a:defRPr>
                      </a:lvl8pPr>
                      <a:lvl9pPr marL="3657600" algn="l" defTabSz="914400" rtl="0" eaLnBrk="1" latinLnBrk="0" hangingPunct="1">
                        <a:defRPr sz="1800" kern="1200">
                          <a:solidFill>
                            <a:schemeClr val="dk1"/>
                          </a:solidFill>
                          <a:latin typeface="Eras Medium ITC"/>
                          <a:ea typeface="微軟正黑體 Light"/>
                        </a:defRPr>
                      </a:lvl9pPr>
                    </a:lstStyle>
                    <a:p>
                      <a:pPr algn="ctr"/>
                      <a:r>
                        <a:rPr lang="en-US" altLang="zh-TW" sz="1600" dirty="0" smtClean="0">
                          <a:latin typeface="Century Gothic" panose="020B0502020202020204" pitchFamily="34" charset="0"/>
                        </a:rPr>
                        <a:t>50%</a:t>
                      </a:r>
                      <a:endParaRPr lang="en-US" altLang="en-US" sz="1600" b="1" dirty="0">
                        <a:solidFill>
                          <a:srgbClr val="C00000"/>
                        </a:solidFill>
                        <a:latin typeface="Century Gothic" panose="020B0502020202020204" pitchFamily="34" charset="0"/>
                        <a:ea typeface="微軟正黑體" panose="020B0604030504040204" pitchFamily="34" charset="-120"/>
                      </a:endParaRPr>
                    </a:p>
                  </a:txBody>
                  <a:tcPr marL="68580" marR="68580" marT="66040" marB="66040" anchor="ctr"/>
                </a:tc>
                <a:extLst>
                  <a:ext uri="{0D108BD9-81ED-4DB2-BD59-A6C34878D82A}">
                    <a16:rowId xmlns:a16="http://schemas.microsoft.com/office/drawing/2014/main" xmlns="" val="10004"/>
                  </a:ext>
                </a:extLst>
              </a:tr>
            </a:tbl>
          </a:graphicData>
        </a:graphic>
      </p:graphicFrame>
      <p:sp>
        <p:nvSpPr>
          <p:cNvPr id="9" name="文字方塊 8"/>
          <p:cNvSpPr txBox="1"/>
          <p:nvPr/>
        </p:nvSpPr>
        <p:spPr>
          <a:xfrm>
            <a:off x="323528" y="928340"/>
            <a:ext cx="4176464" cy="923330"/>
          </a:xfrm>
          <a:prstGeom prst="rect">
            <a:avLst/>
          </a:prstGeom>
          <a:noFill/>
        </p:spPr>
        <p:txBody>
          <a:bodyPr wrap="square" rtlCol="0">
            <a:spAutoFit/>
          </a:bodyPr>
          <a:lstStyle/>
          <a:p>
            <a:pPr algn="ctr"/>
            <a:r>
              <a:rPr lang="en-US" altLang="zh-TW" b="1" dirty="0">
                <a:solidFill>
                  <a:srgbClr val="009900"/>
                </a:solidFill>
                <a:latin typeface="Century Gothic" pitchFamily="34" charset="0"/>
                <a:sym typeface="Century Gothic" pitchFamily="34" charset="0"/>
              </a:rPr>
              <a:t>Green E</a:t>
            </a:r>
            <a:r>
              <a:rPr lang="en-US" altLang="zh-TW" b="1" dirty="0" smtClean="0">
                <a:solidFill>
                  <a:srgbClr val="009900"/>
                </a:solidFill>
                <a:latin typeface="Century Gothic" pitchFamily="34" charset="0"/>
                <a:sym typeface="Century Gothic" pitchFamily="34" charset="0"/>
              </a:rPr>
              <a:t>nergy </a:t>
            </a:r>
            <a:r>
              <a:rPr lang="en-US" altLang="zh-TW" b="1" dirty="0">
                <a:solidFill>
                  <a:srgbClr val="009900"/>
                </a:solidFill>
                <a:latin typeface="Century Gothic" pitchFamily="34" charset="0"/>
                <a:sym typeface="Century Gothic" pitchFamily="34" charset="0"/>
              </a:rPr>
              <a:t>W</a:t>
            </a:r>
            <a:r>
              <a:rPr lang="en-US" altLang="zh-TW" b="1" dirty="0" smtClean="0">
                <a:solidFill>
                  <a:srgbClr val="009900"/>
                </a:solidFill>
                <a:latin typeface="Century Gothic" pitchFamily="34" charset="0"/>
                <a:sym typeface="Century Gothic" pitchFamily="34" charset="0"/>
              </a:rPr>
              <a:t>ill </a:t>
            </a:r>
            <a:r>
              <a:rPr lang="en-US" altLang="zh-TW" b="1" dirty="0">
                <a:solidFill>
                  <a:srgbClr val="009900"/>
                </a:solidFill>
                <a:latin typeface="Century Gothic" pitchFamily="34" charset="0"/>
                <a:sym typeface="Century Gothic" pitchFamily="34" charset="0"/>
              </a:rPr>
              <a:t>A</a:t>
            </a:r>
            <a:r>
              <a:rPr lang="en-US" altLang="zh-TW" b="1" dirty="0" smtClean="0">
                <a:solidFill>
                  <a:srgbClr val="009900"/>
                </a:solidFill>
                <a:latin typeface="Century Gothic" pitchFamily="34" charset="0"/>
                <a:sym typeface="Century Gothic" pitchFamily="34" charset="0"/>
              </a:rPr>
              <a:t>ccount </a:t>
            </a:r>
            <a:r>
              <a:rPr lang="en-US" altLang="zh-TW" b="1" dirty="0">
                <a:solidFill>
                  <a:srgbClr val="009900"/>
                </a:solidFill>
                <a:latin typeface="Century Gothic" pitchFamily="34" charset="0"/>
                <a:sym typeface="Century Gothic" pitchFamily="34" charset="0"/>
              </a:rPr>
              <a:t>for 20% of Taiwan's </a:t>
            </a:r>
            <a:r>
              <a:rPr lang="en-US" altLang="zh-TW" b="1" dirty="0" smtClean="0">
                <a:solidFill>
                  <a:srgbClr val="009900"/>
                </a:solidFill>
                <a:latin typeface="Century Gothic" pitchFamily="34" charset="0"/>
                <a:sym typeface="Century Gothic" pitchFamily="34" charset="0"/>
              </a:rPr>
              <a:t>Energy </a:t>
            </a:r>
            <a:r>
              <a:rPr lang="en-US" altLang="zh-TW" b="1" dirty="0">
                <a:solidFill>
                  <a:srgbClr val="009900"/>
                </a:solidFill>
                <a:latin typeface="Century Gothic" pitchFamily="34" charset="0"/>
                <a:sym typeface="Century Gothic" pitchFamily="34" charset="0"/>
              </a:rPr>
              <a:t>M</a:t>
            </a:r>
            <a:r>
              <a:rPr lang="en-US" altLang="zh-TW" b="1" dirty="0" smtClean="0">
                <a:solidFill>
                  <a:srgbClr val="009900"/>
                </a:solidFill>
                <a:latin typeface="Century Gothic" pitchFamily="34" charset="0"/>
                <a:sym typeface="Century Gothic" pitchFamily="34" charset="0"/>
              </a:rPr>
              <a:t>ix </a:t>
            </a:r>
            <a:r>
              <a:rPr lang="en-US" altLang="zh-TW" b="1" dirty="0">
                <a:solidFill>
                  <a:srgbClr val="009900"/>
                </a:solidFill>
                <a:latin typeface="Century Gothic" pitchFamily="34" charset="0"/>
                <a:sym typeface="Century Gothic" pitchFamily="34" charset="0"/>
              </a:rPr>
              <a:t>by 2025 with </a:t>
            </a:r>
            <a:r>
              <a:rPr lang="en-US" altLang="zh-TW" b="1" dirty="0">
                <a:solidFill>
                  <a:srgbClr val="009900"/>
                </a:solidFill>
                <a:latin typeface="Century Gothic" pitchFamily="34" charset="0"/>
                <a:sym typeface="Century Gothic" pitchFamily="34" charset="0"/>
              </a:rPr>
              <a:t>H</a:t>
            </a:r>
            <a:r>
              <a:rPr lang="en-US" altLang="zh-TW" b="1" dirty="0" smtClean="0">
                <a:solidFill>
                  <a:srgbClr val="009900"/>
                </a:solidFill>
                <a:latin typeface="Century Gothic" pitchFamily="34" charset="0"/>
                <a:sym typeface="Century Gothic" pitchFamily="34" charset="0"/>
              </a:rPr>
              <a:t>uge </a:t>
            </a:r>
            <a:r>
              <a:rPr lang="en-US" altLang="zh-TW" b="1" dirty="0">
                <a:solidFill>
                  <a:srgbClr val="009900"/>
                </a:solidFill>
                <a:latin typeface="Century Gothic" pitchFamily="34" charset="0"/>
                <a:sym typeface="Century Gothic" pitchFamily="34" charset="0"/>
              </a:rPr>
              <a:t>P</a:t>
            </a:r>
            <a:r>
              <a:rPr lang="en-US" altLang="zh-TW" b="1" dirty="0" smtClean="0">
                <a:solidFill>
                  <a:srgbClr val="009900"/>
                </a:solidFill>
                <a:latin typeface="Century Gothic" pitchFamily="34" charset="0"/>
                <a:sym typeface="Century Gothic" pitchFamily="34" charset="0"/>
              </a:rPr>
              <a:t>otential </a:t>
            </a:r>
            <a:r>
              <a:rPr lang="en-US" altLang="zh-TW" b="1" dirty="0">
                <a:solidFill>
                  <a:srgbClr val="009900"/>
                </a:solidFill>
                <a:latin typeface="Century Gothic" pitchFamily="34" charset="0"/>
                <a:sym typeface="Century Gothic" pitchFamily="34" charset="0"/>
              </a:rPr>
              <a:t>to </a:t>
            </a:r>
            <a:r>
              <a:rPr lang="en-US" altLang="zh-TW" b="1" dirty="0">
                <a:solidFill>
                  <a:srgbClr val="009900"/>
                </a:solidFill>
                <a:latin typeface="Century Gothic" pitchFamily="34" charset="0"/>
                <a:sym typeface="Century Gothic" pitchFamily="34" charset="0"/>
              </a:rPr>
              <a:t>G</a:t>
            </a:r>
            <a:r>
              <a:rPr lang="en-US" altLang="zh-TW" b="1" dirty="0" smtClean="0">
                <a:solidFill>
                  <a:srgbClr val="009900"/>
                </a:solidFill>
                <a:latin typeface="Century Gothic" pitchFamily="34" charset="0"/>
                <a:sym typeface="Century Gothic" pitchFamily="34" charset="0"/>
              </a:rPr>
              <a:t>row </a:t>
            </a:r>
            <a:r>
              <a:rPr lang="en-US" altLang="zh-TW" b="1" dirty="0">
                <a:solidFill>
                  <a:srgbClr val="009900"/>
                </a:solidFill>
                <a:latin typeface="Century Gothic" pitchFamily="34" charset="0"/>
                <a:sym typeface="Century Gothic" pitchFamily="34" charset="0"/>
              </a:rPr>
              <a:t>E</a:t>
            </a:r>
            <a:r>
              <a:rPr lang="en-US" altLang="zh-TW" b="1" dirty="0" smtClean="0">
                <a:solidFill>
                  <a:srgbClr val="009900"/>
                </a:solidFill>
                <a:latin typeface="Century Gothic" pitchFamily="34" charset="0"/>
                <a:sym typeface="Century Gothic" pitchFamily="34" charset="0"/>
              </a:rPr>
              <a:t>ven </a:t>
            </a:r>
            <a:r>
              <a:rPr lang="en-US" altLang="zh-TW" b="1" dirty="0">
                <a:solidFill>
                  <a:srgbClr val="009900"/>
                </a:solidFill>
                <a:latin typeface="Century Gothic" pitchFamily="34" charset="0"/>
                <a:sym typeface="Century Gothic" pitchFamily="34" charset="0"/>
              </a:rPr>
              <a:t>F</a:t>
            </a:r>
            <a:r>
              <a:rPr lang="en-US" altLang="zh-TW" b="1" dirty="0" smtClean="0">
                <a:solidFill>
                  <a:srgbClr val="009900"/>
                </a:solidFill>
                <a:latin typeface="Century Gothic" pitchFamily="34" charset="0"/>
                <a:sym typeface="Century Gothic" pitchFamily="34" charset="0"/>
              </a:rPr>
              <a:t>urther</a:t>
            </a:r>
            <a:endParaRPr lang="en-US" altLang="zh-TW" b="1" dirty="0">
              <a:solidFill>
                <a:srgbClr val="000000"/>
              </a:solidFill>
              <a:latin typeface="Century Gothic" pitchFamily="34" charset="0"/>
              <a:sym typeface="Century Gothic" pitchFamily="34" charset="0"/>
            </a:endParaRPr>
          </a:p>
        </p:txBody>
      </p:sp>
      <p:sp>
        <p:nvSpPr>
          <p:cNvPr id="11" name="矩形 10"/>
          <p:cNvSpPr/>
          <p:nvPr/>
        </p:nvSpPr>
        <p:spPr>
          <a:xfrm>
            <a:off x="539551" y="4523715"/>
            <a:ext cx="3816425" cy="285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000" dirty="0" smtClean="0">
                <a:solidFill>
                  <a:schemeClr val="tx1"/>
                </a:solidFill>
                <a:latin typeface="Century Gothic" panose="020B0502020202020204" pitchFamily="34" charset="0"/>
              </a:rPr>
              <a:t>Source:</a:t>
            </a:r>
            <a:r>
              <a:rPr lang="zh-TW" altLang="en-US" sz="1000" dirty="0" smtClean="0">
                <a:solidFill>
                  <a:schemeClr val="tx1"/>
                </a:solidFill>
                <a:latin typeface="Century Gothic" panose="020B0502020202020204" pitchFamily="34" charset="0"/>
              </a:rPr>
              <a:t> </a:t>
            </a:r>
            <a:r>
              <a:rPr lang="en-US" altLang="zh-TW" sz="1000" dirty="0" smtClean="0">
                <a:solidFill>
                  <a:schemeClr val="tx1"/>
                </a:solidFill>
                <a:latin typeface="Century Gothic" panose="020B0502020202020204" pitchFamily="34" charset="0"/>
              </a:rPr>
              <a:t>Risk Society and Policy Research Center, National Taiwan University</a:t>
            </a:r>
            <a:r>
              <a:rPr lang="en-US" altLang="zh-TW" sz="1200" dirty="0" smtClean="0">
                <a:solidFill>
                  <a:schemeClr val="tx1"/>
                </a:solidFill>
                <a:latin typeface="Century Gothic" panose="020B0502020202020204" pitchFamily="34" charset="0"/>
              </a:rPr>
              <a:t> </a:t>
            </a:r>
            <a:endParaRPr lang="zh-TW" altLang="en-US" sz="1200" dirty="0">
              <a:solidFill>
                <a:schemeClr val="tx1"/>
              </a:solidFill>
              <a:latin typeface="Century Gothic" panose="020B0502020202020204" pitchFamily="34" charset="0"/>
            </a:endParaRPr>
          </a:p>
        </p:txBody>
      </p:sp>
      <p:sp>
        <p:nvSpPr>
          <p:cNvPr id="12" name="矩形 11"/>
          <p:cNvSpPr/>
          <p:nvPr/>
        </p:nvSpPr>
        <p:spPr>
          <a:xfrm>
            <a:off x="4639571" y="4428867"/>
            <a:ext cx="3676844" cy="42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400" b="1" dirty="0" smtClean="0">
                <a:solidFill>
                  <a:schemeClr val="tx1"/>
                </a:solidFill>
                <a:latin typeface="Century Gothic" panose="020B0502020202020204" pitchFamily="34" charset="0"/>
              </a:rPr>
              <a:t>Taiwan’s First offshore wind power facility was launched in Nov. 2019 </a:t>
            </a:r>
          </a:p>
          <a:p>
            <a:pPr algn="r"/>
            <a:r>
              <a:rPr lang="en-US" altLang="zh-TW" sz="1000" dirty="0" smtClean="0">
                <a:solidFill>
                  <a:schemeClr val="tx1"/>
                </a:solidFill>
                <a:latin typeface="Century Gothic" panose="020B0502020202020204" pitchFamily="34" charset="0"/>
              </a:rPr>
              <a:t>(Photo Credit: Formosa </a:t>
            </a:r>
            <a:r>
              <a:rPr lang="en-US" altLang="zh-TW" sz="1000" dirty="0">
                <a:solidFill>
                  <a:schemeClr val="tx1"/>
                </a:solidFill>
                <a:latin typeface="Century Gothic" panose="020B0502020202020204" pitchFamily="34" charset="0"/>
              </a:rPr>
              <a:t>1 Wind Power Co. </a:t>
            </a:r>
            <a:r>
              <a:rPr lang="en-US" altLang="zh-TW" sz="1000" dirty="0" smtClean="0">
                <a:solidFill>
                  <a:schemeClr val="tx1"/>
                </a:solidFill>
                <a:latin typeface="Century Gothic" panose="020B0502020202020204" pitchFamily="34" charset="0"/>
              </a:rPr>
              <a:t>Ltd)</a:t>
            </a:r>
            <a:endParaRPr lang="zh-TW" altLang="en-US" sz="1000" dirty="0">
              <a:solidFill>
                <a:schemeClr val="tx1"/>
              </a:solidFill>
              <a:latin typeface="Century Gothic" panose="020B0502020202020204" pitchFamily="34" charset="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8360" y="2278468"/>
            <a:ext cx="3638055" cy="2046405"/>
          </a:xfrm>
          <a:prstGeom prst="rect">
            <a:avLst/>
          </a:prstGeom>
          <a:ln>
            <a:noFill/>
          </a:ln>
          <a:effectLst>
            <a:outerShdw blurRad="292100" dist="139700" dir="2700000" algn="tl" rotWithShape="0">
              <a:srgbClr val="333333">
                <a:alpha val="65000"/>
              </a:srgbClr>
            </a:outerShdw>
          </a:effectLst>
        </p:spPr>
      </p:pic>
      <p:sp>
        <p:nvSpPr>
          <p:cNvPr id="14" name="投影片編號版面配置區 22"/>
          <p:cNvSpPr txBox="1">
            <a:spLocks/>
          </p:cNvSpPr>
          <p:nvPr/>
        </p:nvSpPr>
        <p:spPr>
          <a:xfrm>
            <a:off x="7543232" y="4730659"/>
            <a:ext cx="2057400" cy="273844"/>
          </a:xfrm>
          <a:prstGeom prst="rect">
            <a:avLst/>
          </a:prstGeom>
        </p:spPr>
        <p:txBody>
          <a:bodyPr vert="horz" lIns="91440" tIns="45720" rIns="91440" bIns="45720" rtlCol="0" anchor="ctr"/>
          <a:lstStyle>
            <a:defPPr>
              <a:defRPr lang="zh-TW"/>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262626">
                    <a:tint val="75000"/>
                  </a:srgbClr>
                </a:solidFill>
                <a:latin typeface="Calibri" panose="020F0502020204030204" pitchFamily="34" charset="0"/>
                <a:cs typeface="Calibri" panose="020F0502020204030204" pitchFamily="34" charset="0"/>
              </a:rPr>
              <a:t>10</a:t>
            </a:r>
            <a:endParaRPr lang="en-US" dirty="0">
              <a:solidFill>
                <a:srgbClr val="262626">
                  <a:tint val="75000"/>
                </a:srgbClr>
              </a:solidFill>
              <a:latin typeface="Calibri" panose="020F0502020204030204" pitchFamily="34" charset="0"/>
              <a:cs typeface="Calibri" panose="020F0502020204030204" pitchFamily="34" charset="0"/>
            </a:endParaRPr>
          </a:p>
        </p:txBody>
      </p:sp>
      <p:sp>
        <p:nvSpPr>
          <p:cNvPr id="2" name="矩形 1"/>
          <p:cNvSpPr/>
          <p:nvPr/>
        </p:nvSpPr>
        <p:spPr>
          <a:xfrm>
            <a:off x="4536626" y="873968"/>
            <a:ext cx="3962708"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600" b="1" i="0" u="none" strike="noStrike" kern="0" cap="none" spc="0" normalizeH="0" baseline="0" noProof="0" dirty="0" smtClean="0">
                <a:ln>
                  <a:noFill/>
                </a:ln>
                <a:solidFill>
                  <a:prstClr val="black"/>
                </a:solidFill>
                <a:effectLst/>
                <a:uLnTx/>
                <a:uFillTx/>
                <a:latin typeface="Century Gothic" panose="020B0502020202020204" pitchFamily="34" charset="0"/>
              </a:rPr>
              <a:t>Business Opportunities in Renewable Energy Sector:</a:t>
            </a:r>
            <a:endParaRPr kumimoji="0" lang="zh-TW" altLang="en-US" sz="1800" b="0" i="0" u="none" strike="noStrike" kern="0" cap="none" spc="0" normalizeH="0" baseline="0" noProof="0" dirty="0" smtClean="0">
              <a:ln>
                <a:noFill/>
              </a:ln>
              <a:solidFill>
                <a:sysClr val="windowText" lastClr="000000"/>
              </a:solidFill>
              <a:effectLst/>
              <a:uLnTx/>
              <a:uFillTx/>
            </a:endParaRPr>
          </a:p>
        </p:txBody>
      </p:sp>
      <p:sp>
        <p:nvSpPr>
          <p:cNvPr id="15" name="矩形 14"/>
          <p:cNvSpPr/>
          <p:nvPr/>
        </p:nvSpPr>
        <p:spPr>
          <a:xfrm>
            <a:off x="4536626" y="1491629"/>
            <a:ext cx="4629664" cy="307777"/>
          </a:xfrm>
          <a:prstGeom prst="rect">
            <a:avLst/>
          </a:prstGeom>
        </p:spPr>
        <p:txBody>
          <a:bodyPr wrap="square">
            <a:spAutoFit/>
          </a:bodyPr>
          <a:lstStyle/>
          <a:p>
            <a:pPr marL="285750" indent="-285750">
              <a:buFont typeface="Arial" panose="020B0604020202020204" pitchFamily="34" charset="0"/>
              <a:buChar char="•"/>
            </a:pPr>
            <a:r>
              <a:rPr kumimoji="1" lang="en-US" altLang="zh-TW" sz="1400" b="1" dirty="0" smtClean="0">
                <a:latin typeface="Century Gothic" panose="020B0502020202020204" pitchFamily="34" charset="0"/>
              </a:rPr>
              <a:t>P</a:t>
            </a:r>
            <a:r>
              <a:rPr kumimoji="1" lang="en-US" altLang="en-US" sz="1400" b="1" dirty="0" smtClean="0">
                <a:latin typeface="Century Gothic" panose="020B0502020202020204" pitchFamily="34" charset="0"/>
              </a:rPr>
              <a:t>hotovoltaic Output Value: USD</a:t>
            </a:r>
            <a:r>
              <a:rPr kumimoji="1" lang="zh-TW" altLang="en-US" sz="1400" b="1" dirty="0" smtClean="0">
                <a:latin typeface="Century Gothic" panose="020B0502020202020204" pitchFamily="34" charset="0"/>
              </a:rPr>
              <a:t> </a:t>
            </a:r>
            <a:r>
              <a:rPr kumimoji="1" lang="en-US" altLang="zh-TW" sz="1400" b="1" dirty="0" smtClean="0">
                <a:solidFill>
                  <a:srgbClr val="C00000"/>
                </a:solidFill>
                <a:latin typeface="Century Gothic" panose="020B0502020202020204" pitchFamily="34" charset="0"/>
              </a:rPr>
              <a:t>2</a:t>
            </a:r>
            <a:r>
              <a:rPr kumimoji="1" lang="en-US" altLang="en-US" sz="1400" b="1" dirty="0" smtClean="0">
                <a:solidFill>
                  <a:srgbClr val="C00000"/>
                </a:solidFill>
                <a:latin typeface="Century Gothic" panose="020B0502020202020204" pitchFamily="34" charset="0"/>
              </a:rPr>
              <a:t> billion </a:t>
            </a:r>
            <a:r>
              <a:rPr kumimoji="1" lang="en-US" altLang="en-US" sz="1400" b="1" dirty="0" smtClean="0">
                <a:latin typeface="Century Gothic" panose="020B0502020202020204" pitchFamily="34" charset="0"/>
              </a:rPr>
              <a:t>in 2019</a:t>
            </a:r>
            <a:endParaRPr lang="zh-TW" altLang="en-US" sz="1400" dirty="0"/>
          </a:p>
        </p:txBody>
      </p:sp>
      <p:sp>
        <p:nvSpPr>
          <p:cNvPr id="16" name="矩形 15"/>
          <p:cNvSpPr/>
          <p:nvPr/>
        </p:nvSpPr>
        <p:spPr>
          <a:xfrm>
            <a:off x="4536626" y="1769995"/>
            <a:ext cx="4857744" cy="307777"/>
          </a:xfrm>
          <a:prstGeom prst="rect">
            <a:avLst/>
          </a:prstGeom>
        </p:spPr>
        <p:txBody>
          <a:bodyPr wrap="square">
            <a:spAutoFit/>
          </a:bodyPr>
          <a:lstStyle/>
          <a:p>
            <a:pPr marL="285750" indent="-285750">
              <a:buFont typeface="Arial" panose="020B0604020202020204" pitchFamily="34" charset="0"/>
              <a:buChar char="•"/>
            </a:pPr>
            <a:r>
              <a:rPr kumimoji="1" lang="en-US" altLang="en-US" sz="1400" b="1" dirty="0">
                <a:latin typeface="Century Gothic" panose="020B0502020202020204" pitchFamily="34" charset="0"/>
              </a:rPr>
              <a:t>W</a:t>
            </a:r>
            <a:r>
              <a:rPr kumimoji="1" lang="en-US" altLang="en-US" sz="1400" b="1" dirty="0" smtClean="0">
                <a:latin typeface="Century Gothic" panose="020B0502020202020204" pitchFamily="34" charset="0"/>
              </a:rPr>
              <a:t>ind </a:t>
            </a:r>
            <a:r>
              <a:rPr kumimoji="1" lang="en-US" altLang="en-US" sz="1400" b="1" dirty="0">
                <a:latin typeface="Century Gothic" panose="020B0502020202020204" pitchFamily="34" charset="0"/>
              </a:rPr>
              <a:t>P</a:t>
            </a:r>
            <a:r>
              <a:rPr kumimoji="1" lang="en-US" altLang="en-US" sz="1400" b="1" dirty="0" smtClean="0">
                <a:latin typeface="Century Gothic" panose="020B0502020202020204" pitchFamily="34" charset="0"/>
              </a:rPr>
              <a:t>ower Output Value: </a:t>
            </a:r>
            <a:r>
              <a:rPr kumimoji="1" lang="en-US" altLang="zh-TW" sz="1400" b="1" dirty="0" smtClean="0">
                <a:latin typeface="Century Gothic" panose="020B0502020202020204" pitchFamily="34" charset="0"/>
              </a:rPr>
              <a:t>USD </a:t>
            </a:r>
            <a:r>
              <a:rPr kumimoji="1" lang="en-US" altLang="zh-TW" sz="1400" b="1" dirty="0" smtClean="0">
                <a:solidFill>
                  <a:srgbClr val="C00000"/>
                </a:solidFill>
                <a:latin typeface="Century Gothic" panose="020B0502020202020204" pitchFamily="34" charset="0"/>
              </a:rPr>
              <a:t>4</a:t>
            </a:r>
            <a:r>
              <a:rPr kumimoji="1" lang="en-US" altLang="zh-TW" sz="1400" b="1" dirty="0" smtClean="0">
                <a:solidFill>
                  <a:srgbClr val="C00000"/>
                </a:solidFill>
                <a:latin typeface="Century Gothic" panose="020B0502020202020204" pitchFamily="34" charset="0"/>
              </a:rPr>
              <a:t>71</a:t>
            </a:r>
            <a:r>
              <a:rPr kumimoji="1" lang="zh-TW" altLang="en-US" sz="1400" b="1" dirty="0" smtClean="0">
                <a:latin typeface="Century Gothic" panose="020B0502020202020204" pitchFamily="34" charset="0"/>
              </a:rPr>
              <a:t> </a:t>
            </a:r>
            <a:r>
              <a:rPr kumimoji="1" lang="en-US" altLang="zh-TW" sz="1400" b="1" dirty="0" smtClean="0">
                <a:solidFill>
                  <a:srgbClr val="C00000"/>
                </a:solidFill>
                <a:latin typeface="Century Gothic" panose="020B0502020202020204" pitchFamily="34" charset="0"/>
              </a:rPr>
              <a:t>M</a:t>
            </a:r>
            <a:r>
              <a:rPr kumimoji="1" lang="en-US" altLang="en-US" sz="1400" b="1" dirty="0" smtClean="0">
                <a:solidFill>
                  <a:srgbClr val="C00000"/>
                </a:solidFill>
                <a:latin typeface="Century Gothic" panose="020B0502020202020204" pitchFamily="34" charset="0"/>
              </a:rPr>
              <a:t>illion </a:t>
            </a:r>
            <a:r>
              <a:rPr kumimoji="1" lang="en-US" altLang="en-US" sz="1400" b="1" dirty="0" smtClean="0">
                <a:latin typeface="Century Gothic" panose="020B0502020202020204" pitchFamily="34" charset="0"/>
              </a:rPr>
              <a:t>in 2019</a:t>
            </a:r>
            <a:endParaRPr lang="zh-TW" altLang="en-US" sz="1400" dirty="0"/>
          </a:p>
        </p:txBody>
      </p:sp>
    </p:spTree>
    <p:extLst>
      <p:ext uri="{BB962C8B-B14F-4D97-AF65-F5344CB8AC3E}">
        <p14:creationId xmlns:p14="http://schemas.microsoft.com/office/powerpoint/2010/main" val="82926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t>13</a:t>
            </a:fld>
            <a:endParaRPr lang="zh-TW" alt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1064"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251520" y="123478"/>
            <a:ext cx="4227439" cy="800219"/>
          </a:xfrm>
          <a:prstGeom prst="rect">
            <a:avLst/>
          </a:prstGeom>
        </p:spPr>
        <p:txBody>
          <a:bodyPr wrap="none">
            <a:spAutoFit/>
          </a:bodyPr>
          <a:lstStyle/>
          <a:p>
            <a:pPr lvl="0"/>
            <a:r>
              <a:rPr lang="en-US" altLang="zh-TW" sz="2800" b="1" dirty="0" smtClean="0">
                <a:solidFill>
                  <a:prstClr val="black"/>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rPr>
              <a:t>Opportunities in Taiwan</a:t>
            </a:r>
          </a:p>
          <a:p>
            <a:pPr lvl="0"/>
            <a:r>
              <a:rPr lang="en-US" altLang="zh-TW" b="1" dirty="0" smtClean="0">
                <a:solidFill>
                  <a:prstClr val="black"/>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rPr>
              <a:t>-Circular Economy </a:t>
            </a:r>
            <a:endParaRPr lang="en-US" altLang="zh-TW" b="1" dirty="0">
              <a:solidFill>
                <a:prstClr val="black"/>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endParaRPr>
          </a:p>
        </p:txBody>
      </p:sp>
      <p:sp>
        <p:nvSpPr>
          <p:cNvPr id="46" name="投影片編號版面配置區 22"/>
          <p:cNvSpPr txBox="1">
            <a:spLocks/>
          </p:cNvSpPr>
          <p:nvPr/>
        </p:nvSpPr>
        <p:spPr>
          <a:xfrm>
            <a:off x="7543232" y="4730659"/>
            <a:ext cx="2057400" cy="273844"/>
          </a:xfrm>
          <a:prstGeom prst="rect">
            <a:avLst/>
          </a:prstGeom>
        </p:spPr>
        <p:txBody>
          <a:bodyPr vert="horz" lIns="91440" tIns="45720" rIns="91440" bIns="45720" rtlCol="0" anchor="ctr"/>
          <a:lstStyle>
            <a:defPPr>
              <a:defRPr lang="zh-TW"/>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262626">
                    <a:tint val="75000"/>
                  </a:srgbClr>
                </a:solidFill>
                <a:latin typeface="Calibri" panose="020F0502020204030204" pitchFamily="34" charset="0"/>
                <a:cs typeface="Calibri" panose="020F0502020204030204" pitchFamily="34" charset="0"/>
              </a:rPr>
              <a:t>1</a:t>
            </a:r>
            <a:r>
              <a:rPr lang="en-US" dirty="0">
                <a:solidFill>
                  <a:srgbClr val="262626">
                    <a:tint val="75000"/>
                  </a:srgbClr>
                </a:solidFill>
                <a:latin typeface="Calibri" panose="020F0502020204030204" pitchFamily="34" charset="0"/>
                <a:cs typeface="Calibri" panose="020F0502020204030204" pitchFamily="34" charset="0"/>
              </a:rPr>
              <a:t>1</a:t>
            </a:r>
          </a:p>
        </p:txBody>
      </p:sp>
      <p:sp>
        <p:nvSpPr>
          <p:cNvPr id="13" name="矩形 12"/>
          <p:cNvSpPr/>
          <p:nvPr/>
        </p:nvSpPr>
        <p:spPr>
          <a:xfrm>
            <a:off x="323528" y="2427734"/>
            <a:ext cx="9144000" cy="622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b="1" dirty="0" smtClean="0">
                <a:solidFill>
                  <a:srgbClr val="002060"/>
                </a:solidFill>
                <a:latin typeface="Century Gothic" panose="020B0502020202020204" pitchFamily="34" charset="0"/>
              </a:rPr>
              <a:t>Taiwan Boost Efforts in Circular Economy</a:t>
            </a:r>
            <a:endParaRPr lang="zh-TW" altLang="en-US" sz="1600" b="1" dirty="0">
              <a:solidFill>
                <a:srgbClr val="002060"/>
              </a:solidFill>
              <a:latin typeface="Century Gothic" panose="020B0502020202020204" pitchFamily="34" charset="0"/>
            </a:endParaRPr>
          </a:p>
        </p:txBody>
      </p:sp>
      <p:pic>
        <p:nvPicPr>
          <p:cNvPr id="22" name="圖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847" y="1552936"/>
            <a:ext cx="2520000" cy="989266"/>
          </a:xfrm>
          <a:prstGeom prst="rect">
            <a:avLst/>
          </a:prstGeom>
        </p:spPr>
      </p:pic>
      <p:pic>
        <p:nvPicPr>
          <p:cNvPr id="24" name="圖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8042" y="1546907"/>
            <a:ext cx="2520000" cy="995294"/>
          </a:xfrm>
          <a:prstGeom prst="rect">
            <a:avLst/>
          </a:prstGeom>
        </p:spPr>
      </p:pic>
      <p:pic>
        <p:nvPicPr>
          <p:cNvPr id="25" name="圖片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8349" y="1552935"/>
            <a:ext cx="2520000" cy="989266"/>
          </a:xfrm>
          <a:prstGeom prst="rect">
            <a:avLst/>
          </a:prstGeom>
        </p:spPr>
      </p:pic>
      <p:sp>
        <p:nvSpPr>
          <p:cNvPr id="27" name="文字方塊 26"/>
          <p:cNvSpPr txBox="1"/>
          <p:nvPr/>
        </p:nvSpPr>
        <p:spPr>
          <a:xfrm>
            <a:off x="203117" y="4897279"/>
            <a:ext cx="3101711" cy="246221"/>
          </a:xfrm>
          <a:prstGeom prst="rect">
            <a:avLst/>
          </a:prstGeom>
          <a:noFill/>
        </p:spPr>
        <p:txBody>
          <a:bodyPr wrap="square" rtlCol="0">
            <a:spAutoFit/>
          </a:bodyPr>
          <a:lstStyle/>
          <a:p>
            <a:r>
              <a:rPr lang="en-US" altLang="zh-TW" sz="1000" dirty="0" smtClean="0">
                <a:latin typeface="Century Gothic" panose="020B0502020202020204" pitchFamily="34" charset="0"/>
              </a:rPr>
              <a:t>Source: Industrial Development Bureau, MOEA </a:t>
            </a:r>
            <a:endParaRPr lang="zh-TW" altLang="en-US" sz="1000" dirty="0">
              <a:latin typeface="Century Gothic" panose="020B0502020202020204" pitchFamily="34" charset="0"/>
            </a:endParaRPr>
          </a:p>
        </p:txBody>
      </p:sp>
      <p:sp>
        <p:nvSpPr>
          <p:cNvPr id="28" name="矩形 27"/>
          <p:cNvSpPr/>
          <p:nvPr/>
        </p:nvSpPr>
        <p:spPr>
          <a:xfrm>
            <a:off x="6118042" y="908306"/>
            <a:ext cx="2520000" cy="574714"/>
          </a:xfrm>
          <a:prstGeom prst="rect">
            <a:avLst/>
          </a:prstGeom>
          <a:solidFill>
            <a:srgbClr val="FFFFF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ts val="1700"/>
              </a:lnSpc>
            </a:pPr>
            <a:r>
              <a:rPr lang="en-US" altLang="zh-TW" sz="1200" dirty="0" smtClean="0">
                <a:solidFill>
                  <a:schemeClr val="tx1"/>
                </a:solidFill>
                <a:latin typeface="Cambria" panose="02040503050406030204" pitchFamily="18" charset="0"/>
                <a:ea typeface="Cambria" panose="02040503050406030204" pitchFamily="18" charset="0"/>
              </a:rPr>
              <a:t>3.3 Billion Government Investment in Circular Economy Demo Zone</a:t>
            </a:r>
            <a:endParaRPr lang="zh-TW" altLang="en-US" sz="1200" dirty="0" smtClean="0">
              <a:solidFill>
                <a:schemeClr val="tx1"/>
              </a:solidFill>
              <a:latin typeface="Cambria" panose="02040503050406030204" pitchFamily="18" charset="0"/>
            </a:endParaRPr>
          </a:p>
        </p:txBody>
      </p:sp>
      <p:sp>
        <p:nvSpPr>
          <p:cNvPr id="21" name="矩形 20"/>
          <p:cNvSpPr/>
          <p:nvPr/>
        </p:nvSpPr>
        <p:spPr>
          <a:xfrm>
            <a:off x="3268349" y="911353"/>
            <a:ext cx="2520000" cy="580277"/>
          </a:xfrm>
          <a:prstGeom prst="rect">
            <a:avLst/>
          </a:prstGeom>
          <a:solidFill>
            <a:srgbClr val="FFFFF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TW" sz="1200" dirty="0" smtClean="0">
                <a:solidFill>
                  <a:schemeClr val="tx1"/>
                </a:solidFill>
                <a:latin typeface="Cambria" panose="02040503050406030204" pitchFamily="18" charset="0"/>
                <a:ea typeface="Cambria" panose="02040503050406030204" pitchFamily="18" charset="0"/>
              </a:rPr>
              <a:t>Recycling </a:t>
            </a:r>
            <a:r>
              <a:rPr lang="en-US" altLang="zh-TW" sz="1200" dirty="0">
                <a:solidFill>
                  <a:schemeClr val="tx1"/>
                </a:solidFill>
                <a:latin typeface="Cambria" panose="02040503050406030204" pitchFamily="18" charset="0"/>
                <a:ea typeface="Cambria" panose="02040503050406030204" pitchFamily="18" charset="0"/>
              </a:rPr>
              <a:t>Industry Output was around USD </a:t>
            </a:r>
            <a:r>
              <a:rPr lang="en-US" altLang="zh-TW" sz="1200" dirty="0" smtClean="0">
                <a:solidFill>
                  <a:schemeClr val="tx1"/>
                </a:solidFill>
                <a:latin typeface="Cambria" panose="02040503050406030204" pitchFamily="18" charset="0"/>
                <a:ea typeface="Cambria" panose="02040503050406030204" pitchFamily="18" charset="0"/>
              </a:rPr>
              <a:t>2.45 </a:t>
            </a:r>
            <a:r>
              <a:rPr lang="en-US" altLang="zh-TW" sz="1200" dirty="0">
                <a:solidFill>
                  <a:schemeClr val="tx1"/>
                </a:solidFill>
                <a:latin typeface="Cambria" panose="02040503050406030204" pitchFamily="18" charset="0"/>
                <a:ea typeface="Cambria" panose="02040503050406030204" pitchFamily="18" charset="0"/>
              </a:rPr>
              <a:t>Billion in </a:t>
            </a:r>
            <a:r>
              <a:rPr lang="en-US" altLang="zh-TW" sz="1200" dirty="0" smtClean="0">
                <a:solidFill>
                  <a:schemeClr val="tx1"/>
                </a:solidFill>
                <a:latin typeface="Cambria" panose="02040503050406030204" pitchFamily="18" charset="0"/>
                <a:ea typeface="Cambria" panose="02040503050406030204" pitchFamily="18" charset="0"/>
              </a:rPr>
              <a:t>2019</a:t>
            </a:r>
            <a:endParaRPr lang="zh-TW" altLang="en-US" sz="1200" dirty="0" smtClean="0">
              <a:solidFill>
                <a:schemeClr val="tx1"/>
              </a:solidFill>
              <a:latin typeface="Cambria" panose="02040503050406030204" pitchFamily="18" charset="0"/>
            </a:endParaRPr>
          </a:p>
        </p:txBody>
      </p:sp>
      <p:sp>
        <p:nvSpPr>
          <p:cNvPr id="14" name="矩形 13"/>
          <p:cNvSpPr/>
          <p:nvPr/>
        </p:nvSpPr>
        <p:spPr>
          <a:xfrm>
            <a:off x="382847" y="923697"/>
            <a:ext cx="2520000" cy="559323"/>
          </a:xfrm>
          <a:prstGeom prst="rect">
            <a:avLst/>
          </a:prstGeom>
          <a:solidFill>
            <a:srgbClr val="FFFFF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TW" sz="1200" dirty="0" smtClean="0">
                <a:solidFill>
                  <a:schemeClr val="tx1"/>
                </a:solidFill>
                <a:latin typeface="Cambria" panose="02040503050406030204" pitchFamily="18" charset="0"/>
                <a:ea typeface="Cambria" panose="02040503050406030204" pitchFamily="18" charset="0"/>
              </a:rPr>
              <a:t>Reuse of Industrial Waste</a:t>
            </a:r>
            <a:br>
              <a:rPr lang="en-US" altLang="zh-TW" sz="1200" dirty="0" smtClean="0">
                <a:solidFill>
                  <a:schemeClr val="tx1"/>
                </a:solidFill>
                <a:latin typeface="Cambria" panose="02040503050406030204" pitchFamily="18" charset="0"/>
                <a:ea typeface="Cambria" panose="02040503050406030204" pitchFamily="18" charset="0"/>
              </a:rPr>
            </a:br>
            <a:r>
              <a:rPr lang="en-US" altLang="zh-TW" sz="1200" dirty="0" smtClean="0">
                <a:solidFill>
                  <a:schemeClr val="tx1"/>
                </a:solidFill>
                <a:latin typeface="Cambria" panose="02040503050406030204" pitchFamily="18" charset="0"/>
                <a:ea typeface="Cambria" panose="02040503050406030204" pitchFamily="18" charset="0"/>
              </a:rPr>
              <a:t> Reached 80% in 2019</a:t>
            </a:r>
            <a:endParaRPr lang="zh-TW" altLang="en-US" dirty="0"/>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2859782"/>
            <a:ext cx="8496944" cy="203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64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496" y="18223"/>
            <a:ext cx="8732855" cy="690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320"/>
              </a:lnSpc>
            </a:pPr>
            <a:r>
              <a:rPr lang="en-US" altLang="zh-TW" sz="3600" b="1" dirty="0" smtClean="0">
                <a:solidFill>
                  <a:prstClr val="black"/>
                </a:solidFill>
                <a:effectLst>
                  <a:outerShdw blurRad="38100" dist="38100" dir="2700000" algn="tl">
                    <a:srgbClr val="000000">
                      <a:alpha val="43137"/>
                    </a:srgbClr>
                  </a:outerShdw>
                </a:effectLst>
                <a:latin typeface="Century Gothic" charset="0"/>
              </a:rPr>
              <a:t>Taiwan’s </a:t>
            </a:r>
            <a:r>
              <a:rPr lang="en-US" altLang="zh-TW" sz="3600" b="1" dirty="0" smtClean="0">
                <a:solidFill>
                  <a:prstClr val="black"/>
                </a:solidFill>
                <a:effectLst>
                  <a:outerShdw blurRad="38100" dist="38100" dir="2700000" algn="tl">
                    <a:srgbClr val="000000">
                      <a:alpha val="43137"/>
                    </a:srgbClr>
                  </a:outerShdw>
                </a:effectLst>
                <a:latin typeface="Century Gothic" charset="0"/>
              </a:rPr>
              <a:t>Strengths</a:t>
            </a:r>
            <a:r>
              <a:rPr lang="en-US" altLang="zh-TW" sz="2800" b="1" dirty="0" smtClean="0">
                <a:solidFill>
                  <a:schemeClr val="tx1"/>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rPr>
              <a:t>- </a:t>
            </a:r>
            <a:r>
              <a:rPr lang="en-US" altLang="zh-TW" b="1" dirty="0" smtClean="0">
                <a:solidFill>
                  <a:schemeClr val="tx1"/>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rPr>
              <a:t>How Taiwan is combating COVID-19</a:t>
            </a:r>
            <a:endParaRPr lang="zh-TW" altLang="en-US" b="1" dirty="0">
              <a:solidFill>
                <a:schemeClr val="tx1"/>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endParaRPr>
          </a:p>
        </p:txBody>
      </p:sp>
      <p:sp>
        <p:nvSpPr>
          <p:cNvPr id="17" name="投影片編號版面配置區 1"/>
          <p:cNvSpPr txBox="1">
            <a:spLocks/>
          </p:cNvSpPr>
          <p:nvPr/>
        </p:nvSpPr>
        <p:spPr>
          <a:xfrm>
            <a:off x="6706759" y="4744788"/>
            <a:ext cx="2133600" cy="273844"/>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12</a:t>
            </a:r>
            <a:endParaRPr lang="zh-TW" altLang="en-US" dirty="0"/>
          </a:p>
        </p:txBody>
      </p:sp>
      <p:sp>
        <p:nvSpPr>
          <p:cNvPr id="10" name="矩形 9"/>
          <p:cNvSpPr/>
          <p:nvPr/>
        </p:nvSpPr>
        <p:spPr>
          <a:xfrm>
            <a:off x="4676520" y="4240590"/>
            <a:ext cx="4450973" cy="641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smtClean="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rPr>
              <a:t>Taiwan Garners Praise </a:t>
            </a:r>
          </a:p>
          <a:p>
            <a:pPr algn="ctr"/>
            <a:r>
              <a:rPr lang="en-US" altLang="zh-TW" sz="1400" b="1" dirty="0" smtClean="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rPr>
              <a:t>from International Media for COVID-19 </a:t>
            </a:r>
            <a:r>
              <a:rPr lang="en-US" altLang="zh-TW" sz="1400" b="1"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rPr>
              <a:t>Response</a:t>
            </a:r>
            <a:endParaRPr lang="zh-TW" altLang="en-US" sz="1400" b="1"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33" name="圖片 32"/>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508" r="1036" b="20258"/>
          <a:stretch/>
        </p:blipFill>
        <p:spPr>
          <a:xfrm>
            <a:off x="4499992" y="1468717"/>
            <a:ext cx="4647360" cy="2903233"/>
          </a:xfrm>
          <a:prstGeom prst="rect">
            <a:avLst/>
          </a:prstGeom>
          <a:ln>
            <a:noFill/>
            <a:prstDash val="sysDot"/>
          </a:ln>
        </p:spPr>
      </p:pic>
      <p:sp>
        <p:nvSpPr>
          <p:cNvPr id="20" name="文字方塊 19"/>
          <p:cNvSpPr txBox="1"/>
          <p:nvPr/>
        </p:nvSpPr>
        <p:spPr>
          <a:xfrm>
            <a:off x="296202" y="1126836"/>
            <a:ext cx="4320480" cy="3754874"/>
          </a:xfrm>
          <a:prstGeom prst="rect">
            <a:avLst/>
          </a:prstGeom>
          <a:noFill/>
        </p:spPr>
        <p:txBody>
          <a:bodyPr wrap="square" rtlCol="0">
            <a:spAutoFit/>
          </a:bodyPr>
          <a:lstStyle/>
          <a:p>
            <a:pPr marL="174625" indent="-174625">
              <a:spcBef>
                <a:spcPts val="600"/>
              </a:spcBef>
              <a:spcAft>
                <a:spcPts val="600"/>
              </a:spcAft>
              <a:buFont typeface="Arial" panose="020B0604020202020204" pitchFamily="34" charset="0"/>
              <a:buChar char="•"/>
            </a:pPr>
            <a:r>
              <a:rPr lang="en-US" altLang="zh-TW" sz="2000" b="1" dirty="0" smtClean="0"/>
              <a:t>Set </a:t>
            </a:r>
            <a:r>
              <a:rPr lang="en-US" altLang="zh-TW" sz="2000" b="1" dirty="0"/>
              <a:t>up 60 surgical </a:t>
            </a:r>
            <a:r>
              <a:rPr lang="en-US" altLang="zh-TW" sz="2000" b="1" dirty="0" smtClean="0"/>
              <a:t>mask production </a:t>
            </a:r>
            <a:r>
              <a:rPr lang="en-US" altLang="zh-TW" sz="2000" b="1" dirty="0"/>
              <a:t>lines in 25 </a:t>
            </a:r>
            <a:r>
              <a:rPr lang="en-US" altLang="zh-TW" sz="2000" b="1" dirty="0" smtClean="0"/>
              <a:t>days</a:t>
            </a:r>
            <a:r>
              <a:rPr lang="en-US" altLang="zh-TW" dirty="0" smtClean="0"/>
              <a:t/>
            </a:r>
            <a:br>
              <a:rPr lang="en-US" altLang="zh-TW" dirty="0" smtClean="0"/>
            </a:br>
            <a:r>
              <a:rPr lang="zh-TW" altLang="en-US" dirty="0" smtClean="0">
                <a:solidFill>
                  <a:srgbClr val="000000"/>
                </a:solidFill>
                <a:latin typeface="Calibri" pitchFamily="34" charset="0"/>
                <a:cs typeface="Calibri" pitchFamily="34" charset="0"/>
                <a:sym typeface="Calibri" pitchFamily="34" charset="0"/>
              </a:rPr>
              <a:t>M</a:t>
            </a:r>
            <a:r>
              <a:rPr lang="en-US" altLang="zh-TW" dirty="0" err="1" smtClean="0">
                <a:solidFill>
                  <a:srgbClr val="000000"/>
                </a:solidFill>
                <a:latin typeface="Calibri" pitchFamily="34" charset="0"/>
                <a:cs typeface="Calibri" pitchFamily="34" charset="0"/>
                <a:sym typeface="Calibri" pitchFamily="34" charset="0"/>
              </a:rPr>
              <a:t>ade</a:t>
            </a:r>
            <a:r>
              <a:rPr lang="en-US" altLang="zh-TW" dirty="0" smtClean="0">
                <a:solidFill>
                  <a:srgbClr val="000000"/>
                </a:solidFill>
                <a:latin typeface="Calibri" pitchFamily="34" charset="0"/>
                <a:cs typeface="Calibri" pitchFamily="34" charset="0"/>
                <a:sym typeface="Calibri" pitchFamily="34" charset="0"/>
              </a:rPr>
              <a:t> </a:t>
            </a:r>
            <a:r>
              <a:rPr lang="en-US" altLang="zh-TW" dirty="0">
                <a:solidFill>
                  <a:srgbClr val="000000"/>
                </a:solidFill>
                <a:latin typeface="Calibri" pitchFamily="34" charset="0"/>
                <a:cs typeface="Calibri" pitchFamily="34" charset="0"/>
                <a:sym typeface="Calibri" pitchFamily="34" charset="0"/>
              </a:rPr>
              <a:t>possible by Taiwan’s comprehensive supply chain and strong machinery </a:t>
            </a:r>
            <a:r>
              <a:rPr lang="en-US" altLang="zh-TW" dirty="0" smtClean="0">
                <a:solidFill>
                  <a:srgbClr val="000000"/>
                </a:solidFill>
                <a:latin typeface="Calibri" pitchFamily="34" charset="0"/>
                <a:cs typeface="Calibri" pitchFamily="34" charset="0"/>
                <a:sym typeface="Calibri" pitchFamily="34" charset="0"/>
              </a:rPr>
              <a:t>cluster</a:t>
            </a:r>
            <a:endParaRPr lang="en-US" altLang="zh-TW" dirty="0"/>
          </a:p>
          <a:p>
            <a:pPr marL="174625" indent="-174625">
              <a:spcBef>
                <a:spcPts val="600"/>
              </a:spcBef>
              <a:spcAft>
                <a:spcPts val="600"/>
              </a:spcAft>
              <a:buFont typeface="Arial" panose="020B0604020202020204" pitchFamily="34" charset="0"/>
              <a:buChar char="•"/>
            </a:pPr>
            <a:r>
              <a:rPr lang="en-US" altLang="zh-TW" sz="2000" b="1" dirty="0" smtClean="0"/>
              <a:t>Established </a:t>
            </a:r>
            <a:r>
              <a:rPr lang="en-US" altLang="zh-TW" sz="2000" b="1" dirty="0"/>
              <a:t>a surgical mask rationing system  with </a:t>
            </a:r>
            <a:r>
              <a:rPr lang="en-US" altLang="zh-TW" sz="2000" b="1" dirty="0" smtClean="0"/>
              <a:t>real-time </a:t>
            </a:r>
            <a:r>
              <a:rPr lang="en-US" altLang="zh-TW" sz="2000" b="1" dirty="0"/>
              <a:t>m</a:t>
            </a:r>
            <a:r>
              <a:rPr lang="en-US" altLang="zh-TW" sz="2000" b="1" dirty="0" smtClean="0"/>
              <a:t>ap </a:t>
            </a:r>
            <a:r>
              <a:rPr lang="en-US" altLang="zh-TW" dirty="0"/>
              <a:t/>
            </a:r>
            <a:br>
              <a:rPr lang="en-US" altLang="zh-TW" dirty="0"/>
            </a:br>
            <a:r>
              <a:rPr lang="en-US" altLang="zh-TW" dirty="0">
                <a:solidFill>
                  <a:srgbClr val="000000"/>
                </a:solidFill>
                <a:latin typeface="Calibri" pitchFamily="34" charset="0"/>
                <a:cs typeface="Calibri" pitchFamily="34" charset="0"/>
                <a:sym typeface="Calibri" pitchFamily="34" charset="0"/>
              </a:rPr>
              <a:t>Tapped into comprehensive health database and public-private collaboration</a:t>
            </a:r>
          </a:p>
          <a:p>
            <a:pPr marL="174625" indent="-174625">
              <a:spcBef>
                <a:spcPts val="600"/>
              </a:spcBef>
              <a:buFont typeface="Arial" panose="020B0604020202020204" pitchFamily="34" charset="0"/>
              <a:buChar char="•"/>
            </a:pPr>
            <a:r>
              <a:rPr lang="en-US" altLang="zh-TW" sz="2000" b="1" dirty="0">
                <a:solidFill>
                  <a:srgbClr val="000000"/>
                </a:solidFill>
                <a:latin typeface="Calibri" pitchFamily="34" charset="0"/>
                <a:cs typeface="Calibri" pitchFamily="34" charset="0"/>
                <a:sym typeface="Calibri" pitchFamily="34" charset="0"/>
              </a:rPr>
              <a:t>Best healthcare systems in </a:t>
            </a:r>
            <a:r>
              <a:rPr lang="en-US" altLang="zh-TW" sz="2000" b="1" dirty="0" smtClean="0">
                <a:solidFill>
                  <a:srgbClr val="000000"/>
                </a:solidFill>
                <a:latin typeface="Calibri" pitchFamily="34" charset="0"/>
                <a:cs typeface="Calibri" pitchFamily="34" charset="0"/>
                <a:sym typeface="Calibri" pitchFamily="34" charset="0"/>
              </a:rPr>
              <a:t>world</a:t>
            </a:r>
            <a:endParaRPr lang="en-US" altLang="zh-TW" sz="2000" b="1" dirty="0" smtClean="0"/>
          </a:p>
          <a:p>
            <a:pPr algn="r">
              <a:lnSpc>
                <a:spcPts val="1200"/>
              </a:lnSpc>
            </a:pPr>
            <a:r>
              <a:rPr kumimoji="1" lang="en-US" altLang="zh-TW" sz="1100" dirty="0" smtClean="0">
                <a:ea typeface="Century Gothic 標準體" charset="0"/>
              </a:rPr>
              <a:t>(CEOWORLD</a:t>
            </a:r>
            <a:r>
              <a:rPr kumimoji="1" lang="en-US" altLang="zh-TW" sz="1100" dirty="0" smtClean="0">
                <a:ea typeface="Century Gothic 標準體" charset="0"/>
              </a:rPr>
              <a:t>, 2019)</a:t>
            </a:r>
          </a:p>
          <a:p>
            <a:pPr>
              <a:spcAft>
                <a:spcPts val="600"/>
              </a:spcAft>
            </a:pPr>
            <a:r>
              <a:rPr lang="en-US" altLang="zh-TW" dirty="0" smtClean="0"/>
              <a:t>   </a:t>
            </a:r>
            <a:r>
              <a:rPr lang="en-US" altLang="zh-TW" dirty="0"/>
              <a:t>W</a:t>
            </a:r>
            <a:r>
              <a:rPr lang="en-US" altLang="zh-TW" dirty="0" smtClean="0"/>
              <a:t>orld-leading medical</a:t>
            </a:r>
            <a:br>
              <a:rPr lang="en-US" altLang="zh-TW" dirty="0" smtClean="0"/>
            </a:br>
            <a:r>
              <a:rPr lang="en-US" altLang="zh-TW" dirty="0" smtClean="0"/>
              <a:t>   personnel and advanced equipment</a:t>
            </a:r>
            <a:endParaRPr lang="en-US" altLang="zh-TW" dirty="0"/>
          </a:p>
        </p:txBody>
      </p:sp>
      <p:sp>
        <p:nvSpPr>
          <p:cNvPr id="2" name="矩形 1"/>
          <p:cNvSpPr/>
          <p:nvPr/>
        </p:nvSpPr>
        <p:spPr>
          <a:xfrm>
            <a:off x="2292263" y="691809"/>
            <a:ext cx="4648837" cy="569387"/>
          </a:xfrm>
          <a:prstGeom prst="rect">
            <a:avLst/>
          </a:prstGeom>
        </p:spPr>
        <p:txBody>
          <a:bodyPr wrap="none">
            <a:spAutoFit/>
          </a:bodyPr>
          <a:lstStyle/>
          <a:p>
            <a:r>
              <a:rPr kumimoji="1" lang="en-US" altLang="zh-TW" sz="2000" b="1" dirty="0">
                <a:solidFill>
                  <a:srgbClr val="0070C0"/>
                </a:solidFill>
                <a:effectLst>
                  <a:outerShdw blurRad="38100" dist="38100" dir="2700000" algn="tl">
                    <a:srgbClr val="000000">
                      <a:alpha val="43137"/>
                    </a:srgbClr>
                  </a:outerShdw>
                </a:effectLst>
                <a:ea typeface="微軟正黑體" panose="020B0604030504040204" pitchFamily="34" charset="-120"/>
              </a:rPr>
              <a:t>#</a:t>
            </a:r>
            <a:r>
              <a:rPr kumimoji="1" lang="en-US" altLang="zh-TW" sz="2000" b="1" dirty="0" smtClean="0">
                <a:solidFill>
                  <a:srgbClr val="0070C0"/>
                </a:solidFill>
                <a:effectLst>
                  <a:outerShdw blurRad="38100" dist="38100" dir="2700000" algn="tl">
                    <a:srgbClr val="000000">
                      <a:alpha val="43137"/>
                    </a:srgbClr>
                  </a:outerShdw>
                </a:effectLst>
                <a:ea typeface="微軟正黑體" panose="020B0604030504040204" pitchFamily="34" charset="-120"/>
              </a:rPr>
              <a:t>3 Best Place to be in the Coronavirus Era </a:t>
            </a:r>
            <a:endParaRPr lang="en-US" altLang="zh-TW" b="1" dirty="0" smtClean="0">
              <a:solidFill>
                <a:srgbClr val="0070C0"/>
              </a:solidFill>
              <a:effectLst>
                <a:outerShdw blurRad="38100" dist="38100" dir="2700000" algn="tl">
                  <a:srgbClr val="000000">
                    <a:alpha val="43137"/>
                  </a:srgbClr>
                </a:outerShdw>
              </a:effectLst>
              <a:ea typeface="微軟正黑體" panose="020B0604030504040204" pitchFamily="34" charset="-120"/>
            </a:endParaRPr>
          </a:p>
          <a:p>
            <a:pPr algn="r"/>
            <a:r>
              <a:rPr lang="en-US" altLang="zh-TW" sz="1100" dirty="0" smtClean="0">
                <a:latin typeface="+mj-lt"/>
                <a:ea typeface="微軟正黑體" panose="020B0604030504040204" pitchFamily="34" charset="-120"/>
              </a:rPr>
              <a:t>(Bloomberg</a:t>
            </a:r>
            <a:r>
              <a:rPr lang="en-US" altLang="zh-TW" sz="1100" dirty="0" smtClean="0">
                <a:latin typeface="+mj-lt"/>
                <a:ea typeface="微軟正黑體" panose="020B0604030504040204" pitchFamily="34" charset="-120"/>
              </a:rPr>
              <a:t>, </a:t>
            </a:r>
            <a:r>
              <a:rPr kumimoji="1" lang="en-US" altLang="zh-TW" sz="1100" dirty="0" smtClean="0">
                <a:latin typeface="+mj-lt"/>
                <a:ea typeface="微軟正黑體" panose="020B0604030504040204" pitchFamily="34" charset="-120"/>
              </a:rPr>
              <a:t>2020</a:t>
            </a:r>
            <a:r>
              <a:rPr lang="en-US" altLang="zh-TW" sz="1100" dirty="0" smtClean="0">
                <a:latin typeface="+mj-lt"/>
                <a:ea typeface="微軟正黑體" panose="020B0604030504040204" pitchFamily="34" charset="-120"/>
              </a:rPr>
              <a:t>)</a:t>
            </a:r>
            <a:endParaRPr lang="zh-TW" altLang="en-US" sz="1100" dirty="0">
              <a:latin typeface="+mj-lt"/>
              <a:ea typeface="微軟正黑體" panose="020B0604030504040204" pitchFamily="34" charset="-120"/>
            </a:endParaRPr>
          </a:p>
        </p:txBody>
      </p:sp>
    </p:spTree>
    <p:extLst>
      <p:ext uri="{BB962C8B-B14F-4D97-AF65-F5344CB8AC3E}">
        <p14:creationId xmlns:p14="http://schemas.microsoft.com/office/powerpoint/2010/main" val="123424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3" y="-5767"/>
            <a:ext cx="9155543" cy="5171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圓角 97">
            <a:extLst>
              <a:ext uri="{FF2B5EF4-FFF2-40B4-BE49-F238E27FC236}">
                <a16:creationId xmlns:a16="http://schemas.microsoft.com/office/drawing/2014/main" xmlns="" id="{7735F5FF-7103-4864-B906-08DF74828620}"/>
              </a:ext>
            </a:extLst>
          </p:cNvPr>
          <p:cNvSpPr/>
          <p:nvPr/>
        </p:nvSpPr>
        <p:spPr>
          <a:xfrm>
            <a:off x="3030393" y="3231044"/>
            <a:ext cx="2340000" cy="552421"/>
          </a:xfrm>
          <a:prstGeom prst="roundRect">
            <a:avLst>
              <a:gd name="adj" fmla="val 19135"/>
            </a:avLst>
          </a:prstGeom>
          <a:solidFill>
            <a:srgbClr val="FEFFFF">
              <a:alpha val="84000"/>
            </a:srgbClr>
          </a:solidFill>
          <a:ln w="38100" cap="flat" cmpd="sng" algn="ctr">
            <a:solidFill>
              <a:srgbClr val="71C3C0"/>
            </a:solidFill>
            <a:prstDash val="solid"/>
            <a:miter lim="800000"/>
          </a:ln>
          <a:effectLst/>
        </p:spPr>
        <p:txBody>
          <a:bodyPr lIns="68580" tIns="34290" rIns="68580" bIns="34290" rtlCol="0" anchor="ctr"/>
          <a:lstStyle/>
          <a:p>
            <a:pPr algn="ctr" defTabSz="685800">
              <a:defRPr/>
            </a:pPr>
            <a:endParaRPr lang="zh-TW" altLang="en-US" sz="1400" kern="0" dirty="0">
              <a:solidFill>
                <a:srgbClr val="FEFFFF"/>
              </a:solidFill>
              <a:latin typeface="Eras Medium ITC"/>
            </a:endParaRPr>
          </a:p>
        </p:txBody>
      </p:sp>
      <p:sp>
        <p:nvSpPr>
          <p:cNvPr id="10" name="橢圓 9">
            <a:extLst>
              <a:ext uri="{FF2B5EF4-FFF2-40B4-BE49-F238E27FC236}">
                <a16:creationId xmlns:a16="http://schemas.microsoft.com/office/drawing/2014/main" xmlns="" id="{9C0D23DC-BC98-4765-9803-87DB62292E5D}"/>
              </a:ext>
            </a:extLst>
          </p:cNvPr>
          <p:cNvSpPr/>
          <p:nvPr/>
        </p:nvSpPr>
        <p:spPr>
          <a:xfrm>
            <a:off x="2165005" y="1136646"/>
            <a:ext cx="1294760" cy="1009606"/>
          </a:xfrm>
          <a:prstGeom prst="ellipse">
            <a:avLst/>
          </a:prstGeom>
          <a:solidFill>
            <a:srgbClr val="FEFFFF"/>
          </a:solidFill>
          <a:ln w="57150" cap="flat" cmpd="sng" algn="ctr">
            <a:solidFill>
              <a:srgbClr val="FABD2B">
                <a:lumMod val="75000"/>
              </a:srgbClr>
            </a:solidFill>
            <a:prstDash val="solid"/>
            <a:miter lim="800000"/>
          </a:ln>
          <a:effectLst/>
        </p:spPr>
        <p:txBody>
          <a:bodyPr lIns="68580" tIns="34290" rIns="68580" bIns="34290" rtlCol="0" anchor="ctr"/>
          <a:lstStyle/>
          <a:p>
            <a:pPr algn="ctr" defTabSz="685800">
              <a:defRPr/>
            </a:pPr>
            <a:endParaRPr lang="zh-TW" altLang="en-US" sz="1400" kern="0">
              <a:solidFill>
                <a:srgbClr val="FEFFFF"/>
              </a:solidFill>
              <a:latin typeface="Eras Medium ITC"/>
            </a:endParaRPr>
          </a:p>
        </p:txBody>
      </p:sp>
      <p:sp>
        <p:nvSpPr>
          <p:cNvPr id="12" name="標題 4"/>
          <p:cNvSpPr txBox="1">
            <a:spLocks/>
          </p:cNvSpPr>
          <p:nvPr/>
        </p:nvSpPr>
        <p:spPr>
          <a:xfrm>
            <a:off x="179512" y="211780"/>
            <a:ext cx="8820155" cy="70378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3600" b="1" kern="1200">
                <a:solidFill>
                  <a:schemeClr val="tx1"/>
                </a:solidFill>
                <a:latin typeface="Century Gothic" charset="0"/>
                <a:ea typeface="Century Gothic" charset="0"/>
                <a:cs typeface="Century Gothic" charset="0"/>
              </a:defRPr>
            </a:lvl1pPr>
          </a:lstStyle>
          <a:p>
            <a:pPr marL="334566" indent="-334566" defTabSz="685800">
              <a:defRPr/>
            </a:pPr>
            <a:r>
              <a:rPr lang="en-US" altLang="zh-TW" dirty="0" smtClean="0">
                <a:solidFill>
                  <a:srgbClr val="000000"/>
                </a:solidFill>
                <a:effectLst>
                  <a:outerShdw blurRad="38100" dist="38100" dir="2700000" algn="tl">
                    <a:srgbClr val="000000">
                      <a:alpha val="43137"/>
                    </a:srgbClr>
                  </a:outerShdw>
                </a:effectLst>
              </a:rPr>
              <a:t>Investment Services</a:t>
            </a:r>
          </a:p>
          <a:p>
            <a:pPr marL="334566" indent="-334566" defTabSz="685800">
              <a:defRPr/>
            </a:pPr>
            <a:r>
              <a:rPr kumimoji="1" lang="en-US" altLang="zh-TW" sz="1800" dirty="0" smtClean="0">
                <a:solidFill>
                  <a:srgbClr val="000000"/>
                </a:solidFill>
                <a:effectLst>
                  <a:outerShdw blurRad="38100" dist="38100" dir="2700000" algn="tl">
                    <a:srgbClr val="000000">
                      <a:alpha val="43137"/>
                    </a:srgbClr>
                  </a:outerShdw>
                </a:effectLst>
                <a:ea typeface="Century Gothic 標準體" charset="0"/>
              </a:rPr>
              <a:t>-</a:t>
            </a:r>
            <a:r>
              <a:rPr lang="en-US" altLang="zh-TW" sz="1800" dirty="0" smtClean="0">
                <a:solidFill>
                  <a:srgbClr val="000000"/>
                </a:solidFill>
                <a:effectLst>
                  <a:outerShdw blurRad="38100" dist="38100" dir="2700000" algn="tl">
                    <a:srgbClr val="000000">
                      <a:alpha val="43137"/>
                    </a:srgbClr>
                  </a:outerShdw>
                </a:effectLst>
              </a:rPr>
              <a:t>Single </a:t>
            </a:r>
            <a:r>
              <a:rPr lang="en-US" altLang="zh-TW" sz="1800" dirty="0">
                <a:solidFill>
                  <a:srgbClr val="000000"/>
                </a:solidFill>
                <a:effectLst>
                  <a:outerShdw blurRad="38100" dist="38100" dir="2700000" algn="tl">
                    <a:srgbClr val="000000">
                      <a:alpha val="43137"/>
                    </a:srgbClr>
                  </a:outerShdw>
                </a:effectLst>
              </a:rPr>
              <a:t>Contact and Customized Services</a:t>
            </a:r>
            <a:endParaRPr lang="zh-TW" altLang="en-US" sz="1800" dirty="0">
              <a:solidFill>
                <a:srgbClr val="000000"/>
              </a:solidFill>
              <a:effectLst>
                <a:outerShdw blurRad="38100" dist="38100" dir="2700000" algn="tl">
                  <a:srgbClr val="000000">
                    <a:alpha val="43137"/>
                  </a:srgbClr>
                </a:outerShdw>
              </a:effectLst>
            </a:endParaRPr>
          </a:p>
        </p:txBody>
      </p:sp>
      <p:pic>
        <p:nvPicPr>
          <p:cNvPr id="25" name="圖片 24">
            <a:extLst>
              <a:ext uri="{FF2B5EF4-FFF2-40B4-BE49-F238E27FC236}">
                <a16:creationId xmlns:a16="http://schemas.microsoft.com/office/drawing/2014/main" xmlns="" id="{302DF164-A306-4511-8FC9-969154EE4E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817"/>
          <a:stretch/>
        </p:blipFill>
        <p:spPr>
          <a:xfrm>
            <a:off x="2020009" y="1039702"/>
            <a:ext cx="1619194" cy="1203494"/>
          </a:xfrm>
          <a:prstGeom prst="rect">
            <a:avLst/>
          </a:prstGeom>
        </p:spPr>
      </p:pic>
      <p:pic>
        <p:nvPicPr>
          <p:cNvPr id="26" name="圖片 25">
            <a:extLst>
              <a:ext uri="{FF2B5EF4-FFF2-40B4-BE49-F238E27FC236}">
                <a16:creationId xmlns:a16="http://schemas.microsoft.com/office/drawing/2014/main" xmlns="" id="{807A695D-5741-4C82-9D04-4E239F4F534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81100"/>
          <a:stretch/>
        </p:blipFill>
        <p:spPr>
          <a:xfrm>
            <a:off x="1589752" y="2203218"/>
            <a:ext cx="2479708" cy="697111"/>
          </a:xfrm>
          <a:prstGeom prst="rect">
            <a:avLst/>
          </a:prstGeom>
          <a:effectLst>
            <a:glow rad="101600">
              <a:srgbClr val="FEFFFF"/>
            </a:glow>
          </a:effectLst>
        </p:spPr>
      </p:pic>
      <p:pic>
        <p:nvPicPr>
          <p:cNvPr id="27" name="Picture 4" descr="Set of colored arrows Free Vector">
            <a:extLst>
              <a:ext uri="{FF2B5EF4-FFF2-40B4-BE49-F238E27FC236}">
                <a16:creationId xmlns:a16="http://schemas.microsoft.com/office/drawing/2014/main" xmlns="" id="{40FA0B81-BC5B-404C-861C-878163332D07}"/>
              </a:ext>
            </a:extLst>
          </p:cNvPr>
          <p:cNvPicPr>
            <a:picLocks noChangeAspect="1" noChangeArrowheads="1"/>
          </p:cNvPicPr>
          <p:nvPr/>
        </p:nvPicPr>
        <p:blipFill rotWithShape="1">
          <a:blip r:embed="rId6" cstate="screen">
            <a:clrChange>
              <a:clrFrom>
                <a:srgbClr val="F2F2F2"/>
              </a:clrFrom>
              <a:clrTo>
                <a:srgbClr val="F2F2F2">
                  <a:alpha val="0"/>
                </a:srgbClr>
              </a:clrTo>
            </a:clrChange>
            <a:extLst>
              <a:ext uri="{28A0092B-C50C-407E-A947-70E740481C1C}">
                <a14:useLocalDpi xmlns:a14="http://schemas.microsoft.com/office/drawing/2010/main"/>
              </a:ext>
            </a:extLst>
          </a:blip>
          <a:srcRect l="63383" t="17776" b="56560"/>
          <a:stretch/>
        </p:blipFill>
        <p:spPr bwMode="auto">
          <a:xfrm rot="17280903">
            <a:off x="1692680" y="1626063"/>
            <a:ext cx="944650" cy="66218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Set of colored arrows Free Vector">
            <a:extLst>
              <a:ext uri="{FF2B5EF4-FFF2-40B4-BE49-F238E27FC236}">
                <a16:creationId xmlns:a16="http://schemas.microsoft.com/office/drawing/2014/main" xmlns="" id="{B372F4D9-0797-43E9-8689-4825DD40BEE8}"/>
              </a:ext>
            </a:extLst>
          </p:cNvPr>
          <p:cNvPicPr>
            <a:picLocks noChangeAspect="1" noChangeArrowheads="1"/>
          </p:cNvPicPr>
          <p:nvPr/>
        </p:nvPicPr>
        <p:blipFill rotWithShape="1">
          <a:blip r:embed="rId6" cstate="screen">
            <a:clrChange>
              <a:clrFrom>
                <a:srgbClr val="F2F2F2"/>
              </a:clrFrom>
              <a:clrTo>
                <a:srgbClr val="F2F2F2">
                  <a:alpha val="0"/>
                </a:srgbClr>
              </a:clrTo>
            </a:clrChange>
            <a:extLst>
              <a:ext uri="{28A0092B-C50C-407E-A947-70E740481C1C}">
                <a14:useLocalDpi xmlns:a14="http://schemas.microsoft.com/office/drawing/2010/main"/>
              </a:ext>
            </a:extLst>
          </a:blip>
          <a:srcRect l="63383" t="17776" b="56560"/>
          <a:stretch/>
        </p:blipFill>
        <p:spPr bwMode="auto">
          <a:xfrm rot="4319097" flipH="1">
            <a:off x="3019005" y="1610856"/>
            <a:ext cx="944650" cy="662188"/>
          </a:xfrm>
          <a:prstGeom prst="rect">
            <a:avLst/>
          </a:prstGeom>
          <a:noFill/>
          <a:extLst>
            <a:ext uri="{909E8E84-426E-40DD-AFC4-6F175D3DCCD1}">
              <a14:hiddenFill xmlns:a14="http://schemas.microsoft.com/office/drawing/2010/main">
                <a:solidFill>
                  <a:srgbClr val="FFFFFF"/>
                </a:solidFill>
              </a14:hiddenFill>
            </a:ext>
          </a:extLst>
        </p:spPr>
      </p:pic>
      <p:sp>
        <p:nvSpPr>
          <p:cNvPr id="29" name="文字方塊 28">
            <a:extLst>
              <a:ext uri="{FF2B5EF4-FFF2-40B4-BE49-F238E27FC236}">
                <a16:creationId xmlns:a16="http://schemas.microsoft.com/office/drawing/2014/main" xmlns="" id="{1A22523B-E0A1-4D2A-A7FA-BFC551215827}"/>
              </a:ext>
            </a:extLst>
          </p:cNvPr>
          <p:cNvSpPr txBox="1"/>
          <p:nvPr/>
        </p:nvSpPr>
        <p:spPr>
          <a:xfrm>
            <a:off x="2149222" y="2092581"/>
            <a:ext cx="1326325" cy="392415"/>
          </a:xfrm>
          <a:prstGeom prst="rect">
            <a:avLst/>
          </a:prstGeom>
          <a:noFill/>
        </p:spPr>
        <p:txBody>
          <a:bodyPr wrap="none" lIns="68580" tIns="34290" rIns="68580" bIns="34290" rtlCol="0">
            <a:spAutoFit/>
          </a:bodyPr>
          <a:lstStyle/>
          <a:p>
            <a:r>
              <a:rPr lang="en-US" altLang="zh-TW" sz="2100" b="1" dirty="0" smtClean="0">
                <a:solidFill>
                  <a:srgbClr val="000000"/>
                </a:solidFill>
                <a:effectLst>
                  <a:glow rad="152400">
                    <a:srgbClr val="FEFFFF"/>
                  </a:glow>
                </a:effectLst>
                <a:latin typeface="Aharoni" panose="02010803020104030203" pitchFamily="2" charset="-79"/>
                <a:cs typeface="Aharoni" panose="02010803020104030203" pitchFamily="2" charset="-79"/>
              </a:rPr>
              <a:t>Investors</a:t>
            </a:r>
            <a:endParaRPr lang="zh-TW" altLang="en-US" sz="2100" b="1" dirty="0">
              <a:solidFill>
                <a:srgbClr val="000000"/>
              </a:solidFill>
              <a:effectLst>
                <a:glow rad="152400">
                  <a:srgbClr val="FEFFFF"/>
                </a:glow>
              </a:effectLst>
              <a:latin typeface="Aharoni" panose="02010803020104030203" pitchFamily="2" charset="-79"/>
              <a:cs typeface="Aharoni" panose="02010803020104030203" pitchFamily="2" charset="-79"/>
            </a:endParaRPr>
          </a:p>
        </p:txBody>
      </p:sp>
      <p:sp>
        <p:nvSpPr>
          <p:cNvPr id="37" name="矩形 36">
            <a:extLst>
              <a:ext uri="{FF2B5EF4-FFF2-40B4-BE49-F238E27FC236}">
                <a16:creationId xmlns:a16="http://schemas.microsoft.com/office/drawing/2014/main" xmlns="" id="{80D3356A-BF27-4EEC-A032-51DF1DEBA7DF}"/>
              </a:ext>
            </a:extLst>
          </p:cNvPr>
          <p:cNvSpPr/>
          <p:nvPr/>
        </p:nvSpPr>
        <p:spPr>
          <a:xfrm>
            <a:off x="3337120" y="2943695"/>
            <a:ext cx="1628335" cy="253916"/>
          </a:xfrm>
          <a:prstGeom prst="rect">
            <a:avLst/>
          </a:prstGeom>
        </p:spPr>
        <p:txBody>
          <a:bodyPr wrap="square" lIns="68580" tIns="34290" rIns="68580" bIns="34290">
            <a:spAutoFit/>
          </a:bodyPr>
          <a:lstStyle/>
          <a:p>
            <a:pPr algn="ctr"/>
            <a:r>
              <a:rPr lang="en-US" altLang="zh-TW" sz="1200" b="1" dirty="0" smtClean="0">
                <a:solidFill>
                  <a:srgbClr val="1BADA8"/>
                </a:solidFill>
                <a:effectLst>
                  <a:glow rad="139700">
                    <a:srgbClr val="FEFFFF">
                      <a:alpha val="91000"/>
                    </a:srgbClr>
                  </a:glow>
                </a:effectLst>
                <a:latin typeface="Century Gothic" panose="020B0502020202020204" pitchFamily="34" charset="0"/>
              </a:rPr>
              <a:t>Help in Finding Land</a:t>
            </a:r>
            <a:endParaRPr lang="en-US" altLang="zh-TW" sz="1200" b="1" dirty="0">
              <a:solidFill>
                <a:srgbClr val="1BADA8"/>
              </a:solidFill>
              <a:effectLst>
                <a:glow rad="139700">
                  <a:srgbClr val="FEFFFF">
                    <a:alpha val="91000"/>
                  </a:srgbClr>
                </a:glow>
              </a:effectLst>
              <a:latin typeface="Century Gothic" panose="020B0502020202020204" pitchFamily="34" charset="0"/>
            </a:endParaRPr>
          </a:p>
        </p:txBody>
      </p:sp>
      <p:sp>
        <p:nvSpPr>
          <p:cNvPr id="41" name="矩形 40">
            <a:extLst>
              <a:ext uri="{FF2B5EF4-FFF2-40B4-BE49-F238E27FC236}">
                <a16:creationId xmlns:a16="http://schemas.microsoft.com/office/drawing/2014/main" xmlns="" id="{0BBE89CD-BBEF-4AFD-A94D-0A2B95148EFC}"/>
              </a:ext>
            </a:extLst>
          </p:cNvPr>
          <p:cNvSpPr/>
          <p:nvPr/>
        </p:nvSpPr>
        <p:spPr>
          <a:xfrm>
            <a:off x="2901853" y="3291831"/>
            <a:ext cx="2606251" cy="377026"/>
          </a:xfrm>
          <a:prstGeom prst="rect">
            <a:avLst/>
          </a:prstGeom>
        </p:spPr>
        <p:txBody>
          <a:bodyPr wrap="square" lIns="68580" tIns="34290" rIns="68580" bIns="34290" anchor="ctr">
            <a:spAutoFit/>
          </a:bodyPr>
          <a:lstStyle/>
          <a:p>
            <a:pPr algn="ctr" defTabSz="1133475">
              <a:spcBef>
                <a:spcPct val="0"/>
              </a:spcBef>
              <a:spcAft>
                <a:spcPct val="35000"/>
              </a:spcAft>
            </a:pPr>
            <a:r>
              <a:rPr lang="en-US" altLang="zh-TW" sz="1000" b="1" spc="-40" dirty="0" smtClean="0">
                <a:solidFill>
                  <a:srgbClr val="1BADA8"/>
                </a:solidFill>
                <a:latin typeface="Century Gothic" panose="020B0502020202020204" pitchFamily="34" charset="0"/>
              </a:rPr>
              <a:t>Assistance in acquiring land and improvement of matchmaking services</a:t>
            </a:r>
            <a:endParaRPr lang="zh-TW" altLang="en-US" sz="1000" b="1" spc="-40" dirty="0">
              <a:solidFill>
                <a:srgbClr val="1BADA8"/>
              </a:solidFill>
              <a:latin typeface="Century Gothic" panose="020B0502020202020204" pitchFamily="34" charset="0"/>
            </a:endParaRPr>
          </a:p>
        </p:txBody>
      </p:sp>
      <p:sp>
        <p:nvSpPr>
          <p:cNvPr id="43" name="投影片編號版面配置區 1">
            <a:extLst>
              <a:ext uri="{FF2B5EF4-FFF2-40B4-BE49-F238E27FC236}">
                <a16:creationId xmlns:a16="http://schemas.microsoft.com/office/drawing/2014/main" xmlns="" id="{80AD106B-6A8E-422A-84FE-49A401520C11}"/>
              </a:ext>
            </a:extLst>
          </p:cNvPr>
          <p:cNvSpPr txBox="1">
            <a:spLocks/>
          </p:cNvSpPr>
          <p:nvPr/>
        </p:nvSpPr>
        <p:spPr>
          <a:xfrm>
            <a:off x="6458793" y="4767286"/>
            <a:ext cx="2282310" cy="303740"/>
          </a:xfrm>
          <a:prstGeom prst="rect">
            <a:avLst/>
          </a:prstGeom>
        </p:spPr>
        <p:txBody>
          <a:bodyPr vert="horz" lIns="68580" tIns="34290" rIns="68580" bIns="34290" rtlCol="0" anchor="ctr"/>
          <a:lstStyle>
            <a:defPPr>
              <a:defRPr lang="en-US"/>
            </a:defPPr>
            <a:lvl1pPr marL="0" algn="r" defTabSz="914400" rtl="0" eaLnBrk="1" latinLnBrk="0" hangingPunct="1">
              <a:defRPr sz="1200" b="1" kern="1200">
                <a:solidFill>
                  <a:schemeClr val="tx1">
                    <a:tint val="75000"/>
                  </a:schemeClr>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altLang="zh-TW" b="0" dirty="0" smtClean="0">
                <a:solidFill>
                  <a:srgbClr val="000000">
                    <a:tint val="75000"/>
                  </a:srgbClr>
                </a:solidFill>
                <a:latin typeface="Calibri" panose="020F0502020204030204" pitchFamily="34" charset="0"/>
                <a:cs typeface="Calibri" panose="020F0502020204030204" pitchFamily="34" charset="0"/>
              </a:rPr>
              <a:t>13</a:t>
            </a:r>
            <a:endParaRPr lang="zh-TW" altLang="en-US" b="0" dirty="0">
              <a:solidFill>
                <a:srgbClr val="000000">
                  <a:tint val="75000"/>
                </a:srgbClr>
              </a:solidFill>
              <a:latin typeface="Calibri" panose="020F0502020204030204" pitchFamily="34" charset="0"/>
              <a:cs typeface="Calibri" panose="020F0502020204030204" pitchFamily="34" charset="0"/>
            </a:endParaRPr>
          </a:p>
        </p:txBody>
      </p:sp>
      <p:sp>
        <p:nvSpPr>
          <p:cNvPr id="30" name="矩形: 圓角 97">
            <a:extLst>
              <a:ext uri="{FF2B5EF4-FFF2-40B4-BE49-F238E27FC236}">
                <a16:creationId xmlns:a16="http://schemas.microsoft.com/office/drawing/2014/main" xmlns="" id="{7735F5FF-7103-4864-B906-08DF74828620}"/>
              </a:ext>
            </a:extLst>
          </p:cNvPr>
          <p:cNvSpPr/>
          <p:nvPr/>
        </p:nvSpPr>
        <p:spPr>
          <a:xfrm>
            <a:off x="323528" y="4167253"/>
            <a:ext cx="2340000" cy="540000"/>
          </a:xfrm>
          <a:prstGeom prst="roundRect">
            <a:avLst>
              <a:gd name="adj" fmla="val 19135"/>
            </a:avLst>
          </a:prstGeom>
          <a:solidFill>
            <a:srgbClr val="FEFFFF">
              <a:alpha val="84000"/>
            </a:srgbClr>
          </a:solidFill>
          <a:ln w="38100" cap="flat" cmpd="sng" algn="ctr">
            <a:solidFill>
              <a:srgbClr val="71C3C0"/>
            </a:solidFill>
            <a:prstDash val="solid"/>
            <a:miter lim="800000"/>
          </a:ln>
          <a:effectLst/>
        </p:spPr>
        <p:txBody>
          <a:bodyPr lIns="68580" tIns="34290" rIns="68580" bIns="34290" rtlCol="0" anchor="ctr"/>
          <a:lstStyle/>
          <a:p>
            <a:pPr algn="ctr" defTabSz="685800">
              <a:defRPr/>
            </a:pPr>
            <a:endParaRPr lang="zh-TW" altLang="en-US" sz="1400" kern="0" dirty="0">
              <a:solidFill>
                <a:srgbClr val="FEFFFF"/>
              </a:solidFill>
              <a:latin typeface="Eras Medium ITC"/>
            </a:endParaRPr>
          </a:p>
        </p:txBody>
      </p:sp>
      <p:sp>
        <p:nvSpPr>
          <p:cNvPr id="32" name="矩形: 圓角 97">
            <a:extLst>
              <a:ext uri="{FF2B5EF4-FFF2-40B4-BE49-F238E27FC236}">
                <a16:creationId xmlns:a16="http://schemas.microsoft.com/office/drawing/2014/main" xmlns="" id="{7735F5FF-7103-4864-B906-08DF74828620}"/>
              </a:ext>
            </a:extLst>
          </p:cNvPr>
          <p:cNvSpPr/>
          <p:nvPr/>
        </p:nvSpPr>
        <p:spPr>
          <a:xfrm>
            <a:off x="323528" y="3243465"/>
            <a:ext cx="2340000" cy="552421"/>
          </a:xfrm>
          <a:prstGeom prst="roundRect">
            <a:avLst>
              <a:gd name="adj" fmla="val 19135"/>
            </a:avLst>
          </a:prstGeom>
          <a:solidFill>
            <a:srgbClr val="FEFFFF">
              <a:alpha val="84000"/>
            </a:srgbClr>
          </a:solidFill>
          <a:ln w="38100" cap="flat" cmpd="sng" algn="ctr">
            <a:solidFill>
              <a:srgbClr val="71C3C0"/>
            </a:solidFill>
            <a:prstDash val="solid"/>
            <a:miter lim="800000"/>
          </a:ln>
          <a:effectLst/>
        </p:spPr>
        <p:txBody>
          <a:bodyPr lIns="68580" tIns="34290" rIns="68580" bIns="34290" rtlCol="0" anchor="ctr"/>
          <a:lstStyle/>
          <a:p>
            <a:pPr algn="ctr" defTabSz="685800">
              <a:defRPr/>
            </a:pPr>
            <a:endParaRPr lang="zh-TW" altLang="en-US" sz="1400" kern="0" dirty="0">
              <a:latin typeface="Eras Medium ITC"/>
            </a:endParaRPr>
          </a:p>
        </p:txBody>
      </p:sp>
      <p:sp>
        <p:nvSpPr>
          <p:cNvPr id="36" name="矩形: 圓角 97">
            <a:extLst>
              <a:ext uri="{FF2B5EF4-FFF2-40B4-BE49-F238E27FC236}">
                <a16:creationId xmlns:a16="http://schemas.microsoft.com/office/drawing/2014/main" xmlns="" id="{7735F5FF-7103-4864-B906-08DF74828620}"/>
              </a:ext>
            </a:extLst>
          </p:cNvPr>
          <p:cNvSpPr/>
          <p:nvPr/>
        </p:nvSpPr>
        <p:spPr>
          <a:xfrm>
            <a:off x="3024088" y="4155926"/>
            <a:ext cx="2340000" cy="540000"/>
          </a:xfrm>
          <a:prstGeom prst="roundRect">
            <a:avLst>
              <a:gd name="adj" fmla="val 19135"/>
            </a:avLst>
          </a:prstGeom>
          <a:solidFill>
            <a:srgbClr val="FEFFFF">
              <a:alpha val="84000"/>
            </a:srgbClr>
          </a:solidFill>
          <a:ln w="38100" cap="flat" cmpd="sng" algn="ctr">
            <a:solidFill>
              <a:srgbClr val="71C3C0"/>
            </a:solidFill>
            <a:prstDash val="solid"/>
            <a:miter lim="800000"/>
          </a:ln>
          <a:effectLst/>
        </p:spPr>
        <p:txBody>
          <a:bodyPr lIns="68580" tIns="34290" rIns="68580" bIns="34290" rtlCol="0" anchor="ctr"/>
          <a:lstStyle/>
          <a:p>
            <a:pPr algn="ctr" defTabSz="685800">
              <a:defRPr/>
            </a:pPr>
            <a:endParaRPr lang="zh-TW" altLang="en-US" sz="1400" kern="0" dirty="0">
              <a:solidFill>
                <a:srgbClr val="FEFFFF"/>
              </a:solidFill>
              <a:latin typeface="Eras Medium ITC"/>
            </a:endParaRPr>
          </a:p>
        </p:txBody>
      </p:sp>
      <p:sp>
        <p:nvSpPr>
          <p:cNvPr id="38" name="矩形 37">
            <a:extLst>
              <a:ext uri="{FF2B5EF4-FFF2-40B4-BE49-F238E27FC236}">
                <a16:creationId xmlns:a16="http://schemas.microsoft.com/office/drawing/2014/main" xmlns="" id="{80D3356A-BF27-4EEC-A032-51DF1DEBA7DF}"/>
              </a:ext>
            </a:extLst>
          </p:cNvPr>
          <p:cNvSpPr/>
          <p:nvPr/>
        </p:nvSpPr>
        <p:spPr>
          <a:xfrm>
            <a:off x="650161" y="2943695"/>
            <a:ext cx="1628335" cy="253916"/>
          </a:xfrm>
          <a:prstGeom prst="rect">
            <a:avLst/>
          </a:prstGeom>
        </p:spPr>
        <p:txBody>
          <a:bodyPr wrap="square" lIns="68580" tIns="34290" rIns="68580" bIns="34290">
            <a:spAutoFit/>
          </a:bodyPr>
          <a:lstStyle/>
          <a:p>
            <a:pPr algn="ctr"/>
            <a:r>
              <a:rPr lang="en-US" altLang="zh-TW" sz="1200" b="1" dirty="0" smtClean="0">
                <a:solidFill>
                  <a:srgbClr val="1BADA8"/>
                </a:solidFill>
                <a:effectLst>
                  <a:glow rad="139700">
                    <a:srgbClr val="FEFFFF">
                      <a:alpha val="91000"/>
                    </a:srgbClr>
                  </a:glow>
                </a:effectLst>
                <a:latin typeface="Century Gothic" panose="020B0502020202020204" pitchFamily="34" charset="0"/>
              </a:rPr>
              <a:t>One-Stop Service</a:t>
            </a:r>
            <a:endParaRPr lang="en-US" altLang="zh-TW" sz="1200" b="1" dirty="0">
              <a:solidFill>
                <a:srgbClr val="1BADA8"/>
              </a:solidFill>
              <a:effectLst>
                <a:glow rad="139700">
                  <a:srgbClr val="FEFFFF">
                    <a:alpha val="91000"/>
                  </a:srgbClr>
                </a:glow>
              </a:effectLst>
              <a:latin typeface="Century Gothic" panose="020B0502020202020204" pitchFamily="34" charset="0"/>
            </a:endParaRPr>
          </a:p>
        </p:txBody>
      </p:sp>
      <p:sp>
        <p:nvSpPr>
          <p:cNvPr id="42" name="矩形 41">
            <a:extLst>
              <a:ext uri="{FF2B5EF4-FFF2-40B4-BE49-F238E27FC236}">
                <a16:creationId xmlns:a16="http://schemas.microsoft.com/office/drawing/2014/main" xmlns="" id="{0BBE89CD-BBEF-4AFD-A94D-0A2B95148EFC}"/>
              </a:ext>
            </a:extLst>
          </p:cNvPr>
          <p:cNvSpPr/>
          <p:nvPr/>
        </p:nvSpPr>
        <p:spPr>
          <a:xfrm>
            <a:off x="323528" y="3324547"/>
            <a:ext cx="2300202" cy="311592"/>
          </a:xfrm>
          <a:prstGeom prst="rect">
            <a:avLst/>
          </a:prstGeom>
        </p:spPr>
        <p:txBody>
          <a:bodyPr wrap="square" lIns="68580" tIns="34290" rIns="68580" bIns="34290">
            <a:spAutoFit/>
          </a:bodyPr>
          <a:lstStyle/>
          <a:p>
            <a:pPr algn="ctr" defTabSz="1133475">
              <a:spcBef>
                <a:spcPct val="0"/>
              </a:spcBef>
              <a:spcAft>
                <a:spcPct val="35000"/>
              </a:spcAft>
            </a:pPr>
            <a:r>
              <a:rPr lang="en-US" altLang="zh-TW" sz="1000" b="1" dirty="0" smtClean="0">
                <a:solidFill>
                  <a:srgbClr val="1BADA8"/>
                </a:solidFill>
                <a:latin typeface="Century Gothic" panose="020B0502020202020204" pitchFamily="34" charset="0"/>
              </a:rPr>
              <a:t>One-stop complete service and dedicated investment assistance</a:t>
            </a:r>
            <a:endParaRPr lang="zh-TW" altLang="en-US" sz="1000" b="1" dirty="0">
              <a:solidFill>
                <a:srgbClr val="1BADA8"/>
              </a:solidFill>
              <a:latin typeface="Century Gothic" panose="020B0502020202020204" pitchFamily="34" charset="0"/>
            </a:endParaRPr>
          </a:p>
        </p:txBody>
      </p:sp>
      <p:sp>
        <p:nvSpPr>
          <p:cNvPr id="45" name="矩形 44">
            <a:extLst>
              <a:ext uri="{FF2B5EF4-FFF2-40B4-BE49-F238E27FC236}">
                <a16:creationId xmlns:a16="http://schemas.microsoft.com/office/drawing/2014/main" xmlns="" id="{80D3356A-BF27-4EEC-A032-51DF1DEBA7DF}"/>
              </a:ext>
            </a:extLst>
          </p:cNvPr>
          <p:cNvSpPr/>
          <p:nvPr/>
        </p:nvSpPr>
        <p:spPr>
          <a:xfrm>
            <a:off x="511818" y="3869876"/>
            <a:ext cx="1877663" cy="253916"/>
          </a:xfrm>
          <a:prstGeom prst="rect">
            <a:avLst/>
          </a:prstGeom>
        </p:spPr>
        <p:txBody>
          <a:bodyPr wrap="square" lIns="68580" tIns="34290" rIns="68580" bIns="34290">
            <a:spAutoFit/>
          </a:bodyPr>
          <a:lstStyle/>
          <a:p>
            <a:pPr algn="ctr"/>
            <a:r>
              <a:rPr lang="en-US" altLang="zh-TW" sz="1200" b="1" dirty="0" smtClean="0">
                <a:solidFill>
                  <a:srgbClr val="1BADA8"/>
                </a:solidFill>
                <a:effectLst>
                  <a:glow rad="139700">
                    <a:srgbClr val="FEFFFF">
                      <a:alpha val="91000"/>
                    </a:srgbClr>
                  </a:glow>
                </a:effectLst>
                <a:latin typeface="Century Gothic" panose="020B0502020202020204" pitchFamily="34" charset="0"/>
              </a:rPr>
              <a:t>Reply Within 24 Hours</a:t>
            </a:r>
            <a:endParaRPr lang="en-US" altLang="zh-TW" sz="1200" b="1" dirty="0">
              <a:solidFill>
                <a:srgbClr val="1BADA8"/>
              </a:solidFill>
              <a:effectLst>
                <a:glow rad="139700">
                  <a:srgbClr val="FEFFFF">
                    <a:alpha val="91000"/>
                  </a:srgbClr>
                </a:glow>
              </a:effectLst>
              <a:latin typeface="Century Gothic" panose="020B0502020202020204" pitchFamily="34" charset="0"/>
            </a:endParaRPr>
          </a:p>
        </p:txBody>
      </p:sp>
      <p:sp>
        <p:nvSpPr>
          <p:cNvPr id="47" name="矩形 46">
            <a:extLst>
              <a:ext uri="{FF2B5EF4-FFF2-40B4-BE49-F238E27FC236}">
                <a16:creationId xmlns:a16="http://schemas.microsoft.com/office/drawing/2014/main" xmlns="" id="{0BBE89CD-BBEF-4AFD-A94D-0A2B95148EFC}"/>
              </a:ext>
            </a:extLst>
          </p:cNvPr>
          <p:cNvSpPr/>
          <p:nvPr/>
        </p:nvSpPr>
        <p:spPr>
          <a:xfrm>
            <a:off x="251520" y="4260354"/>
            <a:ext cx="2510540" cy="377026"/>
          </a:xfrm>
          <a:prstGeom prst="rect">
            <a:avLst/>
          </a:prstGeom>
        </p:spPr>
        <p:txBody>
          <a:bodyPr wrap="square" lIns="68580" tIns="34290" rIns="68580" bIns="34290">
            <a:spAutoFit/>
          </a:bodyPr>
          <a:lstStyle/>
          <a:p>
            <a:pPr algn="ctr" defTabSz="1133475">
              <a:spcBef>
                <a:spcPct val="0"/>
              </a:spcBef>
              <a:spcAft>
                <a:spcPct val="35000"/>
              </a:spcAft>
            </a:pPr>
            <a:r>
              <a:rPr lang="en-US" altLang="zh-TW" sz="1000" b="1" dirty="0">
                <a:solidFill>
                  <a:srgbClr val="1BADA8"/>
                </a:solidFill>
                <a:latin typeface="Century Gothic" panose="020B0502020202020204" pitchFamily="34" charset="0"/>
              </a:rPr>
              <a:t>Answers within </a:t>
            </a:r>
            <a:r>
              <a:rPr lang="en-US" altLang="zh-TW" sz="1000" b="1" dirty="0" smtClean="0">
                <a:solidFill>
                  <a:srgbClr val="1BADA8"/>
                </a:solidFill>
                <a:latin typeface="Century Gothic" panose="020B0502020202020204" pitchFamily="34" charset="0"/>
              </a:rPr>
              <a:t>24 hours with online and offline integration</a:t>
            </a:r>
            <a:endParaRPr lang="zh-TW" altLang="en-US" sz="1000" b="1" dirty="0">
              <a:solidFill>
                <a:srgbClr val="1BADA8"/>
              </a:solidFill>
              <a:latin typeface="Century Gothic" panose="020B0502020202020204" pitchFamily="34" charset="0"/>
            </a:endParaRPr>
          </a:p>
        </p:txBody>
      </p:sp>
      <p:sp>
        <p:nvSpPr>
          <p:cNvPr id="48" name="矩形 47">
            <a:extLst>
              <a:ext uri="{FF2B5EF4-FFF2-40B4-BE49-F238E27FC236}">
                <a16:creationId xmlns:a16="http://schemas.microsoft.com/office/drawing/2014/main" xmlns="" id="{80D3356A-BF27-4EEC-A032-51DF1DEBA7DF}"/>
              </a:ext>
            </a:extLst>
          </p:cNvPr>
          <p:cNvSpPr/>
          <p:nvPr/>
        </p:nvSpPr>
        <p:spPr>
          <a:xfrm>
            <a:off x="2627784" y="3867894"/>
            <a:ext cx="3110546" cy="253916"/>
          </a:xfrm>
          <a:prstGeom prst="rect">
            <a:avLst/>
          </a:prstGeom>
        </p:spPr>
        <p:txBody>
          <a:bodyPr wrap="square" lIns="68580" tIns="34290" rIns="68580" bIns="34290">
            <a:spAutoFit/>
          </a:bodyPr>
          <a:lstStyle/>
          <a:p>
            <a:pPr algn="ctr"/>
            <a:r>
              <a:rPr lang="en-US" altLang="zh-TW" sz="1200" b="1" spc="-40" dirty="0" smtClean="0">
                <a:solidFill>
                  <a:srgbClr val="1BADA8"/>
                </a:solidFill>
                <a:effectLst>
                  <a:glow rad="139700">
                    <a:srgbClr val="FEFFFF">
                      <a:alpha val="91000"/>
                    </a:srgbClr>
                  </a:glow>
                </a:effectLst>
                <a:latin typeface="Century Gothic" panose="020B0502020202020204" pitchFamily="34" charset="0"/>
              </a:rPr>
              <a:t>Inter-Agency Elimination of Obstacles</a:t>
            </a:r>
            <a:endParaRPr lang="en-US" altLang="zh-TW" sz="1200" b="1" spc="-40" dirty="0">
              <a:solidFill>
                <a:srgbClr val="1BADA8"/>
              </a:solidFill>
              <a:effectLst>
                <a:glow rad="139700">
                  <a:srgbClr val="FEFFFF">
                    <a:alpha val="91000"/>
                  </a:srgbClr>
                </a:glow>
              </a:effectLst>
              <a:latin typeface="Century Gothic" panose="020B0502020202020204" pitchFamily="34" charset="0"/>
            </a:endParaRPr>
          </a:p>
        </p:txBody>
      </p:sp>
      <p:sp>
        <p:nvSpPr>
          <p:cNvPr id="49" name="矩形 48">
            <a:extLst>
              <a:ext uri="{FF2B5EF4-FFF2-40B4-BE49-F238E27FC236}">
                <a16:creationId xmlns:a16="http://schemas.microsoft.com/office/drawing/2014/main" xmlns="" id="{0BBE89CD-BBEF-4AFD-A94D-0A2B95148EFC}"/>
              </a:ext>
            </a:extLst>
          </p:cNvPr>
          <p:cNvSpPr/>
          <p:nvPr/>
        </p:nvSpPr>
        <p:spPr>
          <a:xfrm>
            <a:off x="2963531" y="4257829"/>
            <a:ext cx="2449542" cy="283265"/>
          </a:xfrm>
          <a:prstGeom prst="rect">
            <a:avLst/>
          </a:prstGeom>
        </p:spPr>
        <p:txBody>
          <a:bodyPr wrap="square" lIns="68580" tIns="34290" rIns="68580" bIns="34290">
            <a:spAutoFit/>
          </a:bodyPr>
          <a:lstStyle/>
          <a:p>
            <a:pPr algn="ctr" defTabSz="1133475">
              <a:spcBef>
                <a:spcPct val="0"/>
              </a:spcBef>
              <a:spcAft>
                <a:spcPct val="35000"/>
              </a:spcAft>
            </a:pPr>
            <a:r>
              <a:rPr lang="en-US" altLang="zh-TW" sz="1000" b="1" spc="-30" dirty="0" smtClean="0">
                <a:solidFill>
                  <a:srgbClr val="1BADA8"/>
                </a:solidFill>
                <a:latin typeface="Century Gothic" panose="020B0502020202020204" pitchFamily="34" charset="0"/>
              </a:rPr>
              <a:t>Elimination of investment obstacles at higher levels and across agencies</a:t>
            </a:r>
            <a:endParaRPr lang="zh-TW" altLang="en-US" sz="1000" b="1" spc="-30" dirty="0">
              <a:solidFill>
                <a:srgbClr val="1BADA8"/>
              </a:solidFill>
              <a:latin typeface="Century Gothic" panose="020B0502020202020204" pitchFamily="34" charset="0"/>
            </a:endParaRPr>
          </a:p>
        </p:txBody>
      </p:sp>
      <p:grpSp>
        <p:nvGrpSpPr>
          <p:cNvPr id="3" name="群組 2"/>
          <p:cNvGrpSpPr/>
          <p:nvPr/>
        </p:nvGrpSpPr>
        <p:grpSpPr>
          <a:xfrm>
            <a:off x="5799000" y="1138873"/>
            <a:ext cx="3067593" cy="3700323"/>
            <a:chOff x="5799000" y="1138873"/>
            <a:chExt cx="3067593" cy="3700323"/>
          </a:xfrm>
        </p:grpSpPr>
        <p:sp>
          <p:nvSpPr>
            <p:cNvPr id="4" name="手繪多邊形 3"/>
            <p:cNvSpPr/>
            <p:nvPr/>
          </p:nvSpPr>
          <p:spPr>
            <a:xfrm rot="21600000">
              <a:off x="6313360" y="1236158"/>
              <a:ext cx="2553232" cy="834150"/>
            </a:xfrm>
            <a:custGeom>
              <a:avLst/>
              <a:gdLst>
                <a:gd name="connsiteX0" fmla="*/ 0 w 2553232"/>
                <a:gd name="connsiteY0" fmla="*/ 0 h 834148"/>
                <a:gd name="connsiteX1" fmla="*/ 2136158 w 2553232"/>
                <a:gd name="connsiteY1" fmla="*/ 0 h 834148"/>
                <a:gd name="connsiteX2" fmla="*/ 2553232 w 2553232"/>
                <a:gd name="connsiteY2" fmla="*/ 417074 h 834148"/>
                <a:gd name="connsiteX3" fmla="*/ 2136158 w 2553232"/>
                <a:gd name="connsiteY3" fmla="*/ 834148 h 834148"/>
                <a:gd name="connsiteX4" fmla="*/ 0 w 2553232"/>
                <a:gd name="connsiteY4" fmla="*/ 834148 h 834148"/>
                <a:gd name="connsiteX5" fmla="*/ 0 w 2553232"/>
                <a:gd name="connsiteY5" fmla="*/ 0 h 83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3232" h="834148">
                  <a:moveTo>
                    <a:pt x="2553232" y="834147"/>
                  </a:moveTo>
                  <a:lnTo>
                    <a:pt x="417074" y="834147"/>
                  </a:lnTo>
                  <a:lnTo>
                    <a:pt x="0" y="417074"/>
                  </a:lnTo>
                  <a:lnTo>
                    <a:pt x="417074" y="1"/>
                  </a:lnTo>
                  <a:lnTo>
                    <a:pt x="2553232" y="1"/>
                  </a:lnTo>
                  <a:lnTo>
                    <a:pt x="2553232" y="83414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2174" tIns="41911" rIns="78232" bIns="41910" numCol="1" spcCol="1270" anchor="ctr" anchorCtr="0">
              <a:noAutofit/>
            </a:bodyPr>
            <a:lstStyle/>
            <a:p>
              <a:pPr lvl="0" algn="l" defTabSz="488950">
                <a:lnSpc>
                  <a:spcPct val="90000"/>
                </a:lnSpc>
                <a:spcBef>
                  <a:spcPct val="0"/>
                </a:spcBef>
                <a:spcAft>
                  <a:spcPct val="35000"/>
                </a:spcAft>
              </a:pPr>
              <a:r>
                <a:rPr lang="en-US" altLang="zh-TW" sz="1100" b="1" kern="1200" dirty="0" smtClean="0">
                  <a:effectLst>
                    <a:glow rad="139700">
                      <a:srgbClr val="FEFFFF">
                        <a:alpha val="91000"/>
                      </a:srgbClr>
                    </a:glow>
                  </a:effectLst>
                  <a:latin typeface="Century Gothic" panose="020B0502020202020204" pitchFamily="34" charset="0"/>
                </a:rPr>
                <a:t>Industrial Promotion Offices</a:t>
              </a:r>
              <a:endParaRPr lang="zh-TW" altLang="en-US" sz="1100" kern="1200" dirty="0"/>
            </a:p>
            <a:p>
              <a:pPr marL="57150" lvl="1" indent="-57150" algn="l" defTabSz="400050">
                <a:lnSpc>
                  <a:spcPct val="90000"/>
                </a:lnSpc>
                <a:spcBef>
                  <a:spcPct val="0"/>
                </a:spcBef>
                <a:spcAft>
                  <a:spcPct val="15000"/>
                </a:spcAft>
                <a:buChar char="••"/>
              </a:pPr>
              <a:r>
                <a:rPr lang="en-US" altLang="zh-TW" sz="900" b="1" kern="1200" dirty="0" smtClean="0">
                  <a:latin typeface="Century Gothic" panose="020B0502020202020204" pitchFamily="34" charset="0"/>
                  <a:ea typeface="Century Gothic 標準體" charset="0"/>
                </a:rPr>
                <a:t>Consultation/R&amp;D/industry collaboration/new product development</a:t>
              </a:r>
              <a:endParaRPr lang="zh-TW" altLang="en-US" sz="900" kern="1200" dirty="0"/>
            </a:p>
          </p:txBody>
        </p:sp>
        <p:sp>
          <p:nvSpPr>
            <p:cNvPr id="5" name="橢圓 4"/>
            <p:cNvSpPr/>
            <p:nvPr/>
          </p:nvSpPr>
          <p:spPr>
            <a:xfrm>
              <a:off x="5799000" y="1138873"/>
              <a:ext cx="1028720" cy="1028720"/>
            </a:xfrm>
            <a:prstGeom prst="ellipse">
              <a:avLst/>
            </a:prstGeom>
            <a:blipFill rotWithShape="1">
              <a:blip r:embed="rId7"/>
              <a:stretch>
                <a:fillRect/>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6" name="手繪多邊形 5"/>
            <p:cNvSpPr/>
            <p:nvPr/>
          </p:nvSpPr>
          <p:spPr>
            <a:xfrm rot="21600000">
              <a:off x="6313360" y="2588959"/>
              <a:ext cx="2553233" cy="800150"/>
            </a:xfrm>
            <a:custGeom>
              <a:avLst/>
              <a:gdLst>
                <a:gd name="connsiteX0" fmla="*/ 0 w 2553232"/>
                <a:gd name="connsiteY0" fmla="*/ 0 h 800149"/>
                <a:gd name="connsiteX1" fmla="*/ 2153158 w 2553232"/>
                <a:gd name="connsiteY1" fmla="*/ 0 h 800149"/>
                <a:gd name="connsiteX2" fmla="*/ 2553232 w 2553232"/>
                <a:gd name="connsiteY2" fmla="*/ 400075 h 800149"/>
                <a:gd name="connsiteX3" fmla="*/ 2153158 w 2553232"/>
                <a:gd name="connsiteY3" fmla="*/ 800149 h 800149"/>
                <a:gd name="connsiteX4" fmla="*/ 0 w 2553232"/>
                <a:gd name="connsiteY4" fmla="*/ 800149 h 800149"/>
                <a:gd name="connsiteX5" fmla="*/ 0 w 2553232"/>
                <a:gd name="connsiteY5" fmla="*/ 0 h 80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3232" h="800149">
                  <a:moveTo>
                    <a:pt x="2553232" y="800148"/>
                  </a:moveTo>
                  <a:lnTo>
                    <a:pt x="400074" y="800148"/>
                  </a:lnTo>
                  <a:lnTo>
                    <a:pt x="0" y="400074"/>
                  </a:lnTo>
                  <a:lnTo>
                    <a:pt x="400074" y="1"/>
                  </a:lnTo>
                  <a:lnTo>
                    <a:pt x="2553232" y="1"/>
                  </a:lnTo>
                  <a:lnTo>
                    <a:pt x="2553232" y="800148"/>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674" tIns="41911" rIns="78233" bIns="41910" numCol="1" spcCol="1270" anchor="ctr" anchorCtr="0">
              <a:noAutofit/>
            </a:bodyPr>
            <a:lstStyle/>
            <a:p>
              <a:pPr lvl="0" algn="l" defTabSz="488950">
                <a:lnSpc>
                  <a:spcPct val="90000"/>
                </a:lnSpc>
                <a:spcBef>
                  <a:spcPct val="0"/>
                </a:spcBef>
                <a:spcAft>
                  <a:spcPct val="35000"/>
                </a:spcAft>
              </a:pPr>
              <a:r>
                <a:rPr lang="en-US" altLang="zh-TW" sz="1100" b="1" kern="1200" dirty="0" smtClean="0">
                  <a:effectLst>
                    <a:glow rad="139700">
                      <a:srgbClr val="FEFFFF">
                        <a:alpha val="91000"/>
                      </a:srgbClr>
                    </a:glow>
                  </a:effectLst>
                  <a:latin typeface="Century Gothic" panose="020B0502020202020204" pitchFamily="34" charset="0"/>
                </a:rPr>
                <a:t>Professional Consultants</a:t>
              </a:r>
              <a:endParaRPr lang="zh-TW" altLang="en-US" sz="1100" kern="1200" dirty="0"/>
            </a:p>
            <a:p>
              <a:pPr marL="57150" lvl="1" indent="-57150" algn="l" defTabSz="400050">
                <a:lnSpc>
                  <a:spcPct val="90000"/>
                </a:lnSpc>
                <a:spcBef>
                  <a:spcPct val="0"/>
                </a:spcBef>
                <a:spcAft>
                  <a:spcPct val="15000"/>
                </a:spcAft>
                <a:buChar char="••"/>
              </a:pPr>
              <a:r>
                <a:rPr lang="en-US" altLang="zh-TW" sz="900" b="1" kern="1200" dirty="0" smtClean="0">
                  <a:latin typeface="Century Gothic" panose="020B0502020202020204" pitchFamily="34" charset="0"/>
                </a:rPr>
                <a:t>Legal/accounting/tax code/environmental protection/engineering</a:t>
              </a:r>
              <a:endParaRPr lang="zh-TW" altLang="en-US" sz="900" kern="1200" dirty="0"/>
            </a:p>
          </p:txBody>
        </p:sp>
        <p:sp>
          <p:nvSpPr>
            <p:cNvPr id="7" name="橢圓 6"/>
            <p:cNvSpPr/>
            <p:nvPr/>
          </p:nvSpPr>
          <p:spPr>
            <a:xfrm>
              <a:off x="5799000" y="2474675"/>
              <a:ext cx="1028720" cy="1028720"/>
            </a:xfrm>
            <a:prstGeom prst="ellipse">
              <a:avLst/>
            </a:prstGeom>
            <a:blipFill rotWithShape="1">
              <a:blip r:embed="rId8"/>
              <a:stretch>
                <a:fillRect/>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8" name="手繪多邊形 7"/>
            <p:cNvSpPr/>
            <p:nvPr/>
          </p:nvSpPr>
          <p:spPr>
            <a:xfrm rot="21600000">
              <a:off x="6313360" y="3905945"/>
              <a:ext cx="2553233" cy="837780"/>
            </a:xfrm>
            <a:custGeom>
              <a:avLst/>
              <a:gdLst>
                <a:gd name="connsiteX0" fmla="*/ 0 w 2553232"/>
                <a:gd name="connsiteY0" fmla="*/ 0 h 837779"/>
                <a:gd name="connsiteX1" fmla="*/ 2134343 w 2553232"/>
                <a:gd name="connsiteY1" fmla="*/ 0 h 837779"/>
                <a:gd name="connsiteX2" fmla="*/ 2553232 w 2553232"/>
                <a:gd name="connsiteY2" fmla="*/ 418890 h 837779"/>
                <a:gd name="connsiteX3" fmla="*/ 2134343 w 2553232"/>
                <a:gd name="connsiteY3" fmla="*/ 837779 h 837779"/>
                <a:gd name="connsiteX4" fmla="*/ 0 w 2553232"/>
                <a:gd name="connsiteY4" fmla="*/ 837779 h 837779"/>
                <a:gd name="connsiteX5" fmla="*/ 0 w 2553232"/>
                <a:gd name="connsiteY5" fmla="*/ 0 h 83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3232" h="837779">
                  <a:moveTo>
                    <a:pt x="2553232" y="837778"/>
                  </a:moveTo>
                  <a:lnTo>
                    <a:pt x="418889" y="837778"/>
                  </a:lnTo>
                  <a:lnTo>
                    <a:pt x="0" y="418889"/>
                  </a:lnTo>
                  <a:lnTo>
                    <a:pt x="418889" y="1"/>
                  </a:lnTo>
                  <a:lnTo>
                    <a:pt x="2553232" y="1"/>
                  </a:lnTo>
                  <a:lnTo>
                    <a:pt x="2553232" y="837778"/>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3082" tIns="41911" rIns="78233" bIns="41910" numCol="1" spcCol="1270" anchor="ctr" anchorCtr="0">
              <a:noAutofit/>
            </a:bodyPr>
            <a:lstStyle/>
            <a:p>
              <a:pPr lvl="0" algn="l" defTabSz="488950">
                <a:lnSpc>
                  <a:spcPct val="90000"/>
                </a:lnSpc>
                <a:spcBef>
                  <a:spcPct val="0"/>
                </a:spcBef>
                <a:spcAft>
                  <a:spcPct val="35000"/>
                </a:spcAft>
              </a:pPr>
              <a:r>
                <a:rPr lang="en-US" altLang="zh-TW" sz="1100" b="1" kern="1200" dirty="0" smtClean="0">
                  <a:effectLst>
                    <a:glow rad="139700">
                      <a:srgbClr val="FEFFFF">
                        <a:alpha val="91000"/>
                      </a:srgbClr>
                    </a:glow>
                  </a:effectLst>
                  <a:latin typeface="Century Gothic" panose="020B0502020202020204" pitchFamily="34" charset="0"/>
                </a:rPr>
                <a:t>Local Governments</a:t>
              </a:r>
              <a:endParaRPr lang="zh-TW" altLang="en-US" sz="1100" kern="1200" dirty="0"/>
            </a:p>
            <a:p>
              <a:pPr marL="57150" lvl="1" indent="-57150" algn="l" defTabSz="400050">
                <a:lnSpc>
                  <a:spcPct val="90000"/>
                </a:lnSpc>
                <a:spcBef>
                  <a:spcPct val="0"/>
                </a:spcBef>
                <a:spcAft>
                  <a:spcPct val="15000"/>
                </a:spcAft>
                <a:buChar char="••"/>
              </a:pPr>
              <a:r>
                <a:rPr lang="en-US" altLang="zh-TW" sz="900" b="1" kern="1200" dirty="0" smtClean="0">
                  <a:latin typeface="Century Gothic" panose="020B0502020202020204" pitchFamily="34" charset="0"/>
                </a:rPr>
                <a:t>Remove investment barriers involving land, water, electricity,</a:t>
              </a:r>
              <a:r>
                <a:rPr lang="zh-TW" altLang="en-US" sz="900" b="1" kern="1200" dirty="0" smtClean="0">
                  <a:latin typeface="Century Gothic" panose="020B0502020202020204" pitchFamily="34" charset="0"/>
                </a:rPr>
                <a:t> </a:t>
              </a:r>
              <a:r>
                <a:rPr lang="en-US" altLang="zh-TW" sz="900" b="1" kern="1200" dirty="0" smtClean="0">
                  <a:latin typeface="Century Gothic" panose="020B0502020202020204" pitchFamily="34" charset="0"/>
                </a:rPr>
                <a:t>administrative procedures, etc.</a:t>
              </a:r>
              <a:endParaRPr lang="zh-TW" altLang="en-US" sz="900" kern="1200" dirty="0"/>
            </a:p>
          </p:txBody>
        </p:sp>
        <p:sp>
          <p:nvSpPr>
            <p:cNvPr id="9" name="橢圓 8"/>
            <p:cNvSpPr/>
            <p:nvPr/>
          </p:nvSpPr>
          <p:spPr>
            <a:xfrm>
              <a:off x="5799000" y="3810476"/>
              <a:ext cx="1028720" cy="1028720"/>
            </a:xfrm>
            <a:prstGeom prst="ellipse">
              <a:avLst/>
            </a:prstGeom>
            <a:blipFill>
              <a:blip r:embed="rId9" cstate="print">
                <a:extLst>
                  <a:ext uri="{28A0092B-C50C-407E-A947-70E740481C1C}">
                    <a14:useLocalDpi xmlns:a14="http://schemas.microsoft.com/office/drawing/2010/main" val="0"/>
                  </a:ext>
                </a:extLst>
              </a:blip>
              <a:srcRect/>
              <a:stretch>
                <a:fillRect l="-56000" r="-56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215499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pic>
        <p:nvPicPr>
          <p:cNvPr id="7" name="圖片 6"/>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6667" y="-92547"/>
            <a:ext cx="1676062" cy="767631"/>
          </a:xfrm>
          <a:prstGeom prst="rect">
            <a:avLst/>
          </a:prstGeom>
        </p:spPr>
      </p:pic>
      <p:sp>
        <p:nvSpPr>
          <p:cNvPr id="9" name="文字方塊 8">
            <a:extLst>
              <a:ext uri="{FF2B5EF4-FFF2-40B4-BE49-F238E27FC236}">
                <a16:creationId xmlns:a16="http://schemas.microsoft.com/office/drawing/2014/main" xmlns="" id="{4D82E9C2-46C5-413D-A983-BE61F1D9886A}"/>
              </a:ext>
            </a:extLst>
          </p:cNvPr>
          <p:cNvSpPr txBox="1"/>
          <p:nvPr/>
        </p:nvSpPr>
        <p:spPr>
          <a:xfrm>
            <a:off x="3670464" y="4083918"/>
            <a:ext cx="5510048" cy="523220"/>
          </a:xfrm>
          <a:prstGeom prst="rect">
            <a:avLst/>
          </a:prstGeom>
          <a:noFill/>
        </p:spPr>
        <p:txBody>
          <a:bodyPr wrap="square" rtlCol="0">
            <a:spAutoFit/>
          </a:bodyPr>
          <a:lstStyle/>
          <a:p>
            <a:r>
              <a:rPr lang="en-US" altLang="zh-TW" sz="2800" b="1" dirty="0" smtClean="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Best Innovative Partner in Asia </a:t>
            </a:r>
            <a:endParaRPr lang="en-US" altLang="zh-TW" sz="2800" b="1"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
        <p:nvSpPr>
          <p:cNvPr id="10" name="矩形 9"/>
          <p:cNvSpPr/>
          <p:nvPr/>
        </p:nvSpPr>
        <p:spPr>
          <a:xfrm>
            <a:off x="5364088" y="4587974"/>
            <a:ext cx="3616696" cy="369332"/>
          </a:xfrm>
          <a:prstGeom prst="rect">
            <a:avLst/>
          </a:prstGeom>
        </p:spPr>
        <p:txBody>
          <a:bodyPr wrap="none">
            <a:spAutoFit/>
          </a:bodyPr>
          <a:lstStyle/>
          <a:p>
            <a:r>
              <a:rPr kumimoji="1" lang="en-US" altLang="zh-CN" b="1" dirty="0" smtClean="0">
                <a:solidFill>
                  <a:schemeClr val="bg1"/>
                </a:solidFill>
                <a:latin typeface="Century Gothic" charset="0"/>
                <a:ea typeface="Century Gothic" charset="0"/>
                <a:cs typeface="Century Gothic" charset="0"/>
              </a:rPr>
              <a:t>https://investtaiwan.nat.gov.tw</a:t>
            </a:r>
            <a:endParaRPr kumimoji="1" lang="en-US" altLang="zh-CN" b="1" dirty="0">
              <a:solidFill>
                <a:schemeClr val="bg1"/>
              </a:solidFill>
              <a:latin typeface="Century Gothic" charset="0"/>
              <a:ea typeface="Century Gothic" charset="0"/>
              <a:cs typeface="Century Gothic" charset="0"/>
            </a:endParaRPr>
          </a:p>
        </p:txBody>
      </p:sp>
      <p:pic>
        <p:nvPicPr>
          <p:cNvPr id="1026" name="Picture 2" descr="https://investtaiwan.nat.gov.tw/eng/NewCss0815/images/layout/footer_qr.png">
            <a:hlinkClick r:id="rId4"/>
          </p:cNvPr>
          <p:cNvPicPr>
            <a:picLocks noChangeAspect="1" noChangeArrowheads="1"/>
          </p:cNvPicPr>
          <p:nvPr/>
        </p:nvPicPr>
        <p:blipFill>
          <a:blip r:embed="rId5">
            <a:biLevel thresh="75000"/>
            <a:extLst>
              <a:ext uri="{BEBA8EAE-BF5A-486C-A8C5-ECC9F3942E4B}">
                <a14:imgProps xmlns:a14="http://schemas.microsoft.com/office/drawing/2010/main">
                  <a14:imgLayer r:embed="rId6">
                    <a14:imgEffect>
                      <a14:artisticMarker/>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95536" y="4036912"/>
            <a:ext cx="1143000" cy="1035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60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2"/>
          <p:cNvSpPr txBox="1">
            <a:spLocks/>
          </p:cNvSpPr>
          <p:nvPr/>
        </p:nvSpPr>
        <p:spPr>
          <a:xfrm>
            <a:off x="502017" y="270026"/>
            <a:ext cx="8337012" cy="703786"/>
          </a:xfrm>
          <a:prstGeom prst="rect">
            <a:avLst/>
          </a:prstGeom>
        </p:spPr>
        <p:txBody>
          <a:bodyPr lIns="68580" tIns="34290" rIns="68580" bIns="3429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600" b="1" dirty="0">
                <a:solidFill>
                  <a:prstClr val="black"/>
                </a:solidFill>
                <a:effectLst>
                  <a:outerShdw blurRad="38100" dist="38100" dir="2700000" algn="tl">
                    <a:srgbClr val="000000">
                      <a:alpha val="43137"/>
                    </a:srgbClr>
                  </a:outerShdw>
                </a:effectLst>
                <a:latin typeface="Century Gothic" charset="0"/>
                <a:ea typeface="+mn-ea"/>
                <a:cs typeface="+mn-cs"/>
              </a:rPr>
              <a:t>Outline</a:t>
            </a:r>
            <a:endParaRPr lang="zh-TW" altLang="en-US" sz="3600" b="1" dirty="0">
              <a:solidFill>
                <a:prstClr val="black"/>
              </a:solidFill>
              <a:effectLst>
                <a:outerShdw blurRad="38100" dist="38100" dir="2700000" algn="tl">
                  <a:srgbClr val="000000">
                    <a:alpha val="43137"/>
                  </a:srgbClr>
                </a:outerShdw>
              </a:effectLst>
              <a:latin typeface="Century Gothic" charset="0"/>
              <a:ea typeface="+mn-ea"/>
              <a:cs typeface="+mn-cs"/>
            </a:endParaRPr>
          </a:p>
        </p:txBody>
      </p:sp>
      <p:pic>
        <p:nvPicPr>
          <p:cNvPr id="22" name="图片占位符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5220072" y="1824481"/>
            <a:ext cx="3692618" cy="2942036"/>
          </a:xfrm>
          <a:custGeom>
            <a:avLst/>
            <a:gdLst>
              <a:gd name="connsiteX0" fmla="*/ 7187484 w 8328384"/>
              <a:gd name="connsiteY0" fmla="*/ 3202389 h 4794329"/>
              <a:gd name="connsiteX1" fmla="*/ 7336349 w 8328384"/>
              <a:gd name="connsiteY1" fmla="*/ 3264051 h 4794329"/>
              <a:gd name="connsiteX2" fmla="*/ 7336349 w 8328384"/>
              <a:gd name="connsiteY2" fmla="*/ 3561781 h 4794329"/>
              <a:gd name="connsiteX3" fmla="*/ 6675910 w 8328384"/>
              <a:gd name="connsiteY3" fmla="*/ 4222219 h 4794329"/>
              <a:gd name="connsiteX4" fmla="*/ 6378180 w 8328384"/>
              <a:gd name="connsiteY4" fmla="*/ 4222219 h 4794329"/>
              <a:gd name="connsiteX5" fmla="*/ 6378181 w 8328384"/>
              <a:gd name="connsiteY5" fmla="*/ 4222219 h 4794329"/>
              <a:gd name="connsiteX6" fmla="*/ 6378181 w 8328384"/>
              <a:gd name="connsiteY6" fmla="*/ 3924488 h 4794329"/>
              <a:gd name="connsiteX7" fmla="*/ 7038619 w 8328384"/>
              <a:gd name="connsiteY7" fmla="*/ 3264051 h 4794329"/>
              <a:gd name="connsiteX8" fmla="*/ 7187484 w 8328384"/>
              <a:gd name="connsiteY8" fmla="*/ 3202389 h 4794329"/>
              <a:gd name="connsiteX9" fmla="*/ 7154253 w 8328384"/>
              <a:gd name="connsiteY9" fmla="*/ 1896653 h 4794329"/>
              <a:gd name="connsiteX10" fmla="*/ 7303118 w 8328384"/>
              <a:gd name="connsiteY10" fmla="*/ 1958315 h 4794329"/>
              <a:gd name="connsiteX11" fmla="*/ 7303118 w 8328384"/>
              <a:gd name="connsiteY11" fmla="*/ 2256046 h 4794329"/>
              <a:gd name="connsiteX12" fmla="*/ 4826495 w 8328384"/>
              <a:gd name="connsiteY12" fmla="*/ 4732667 h 4794329"/>
              <a:gd name="connsiteX13" fmla="*/ 4528765 w 8328384"/>
              <a:gd name="connsiteY13" fmla="*/ 4732667 h 4794329"/>
              <a:gd name="connsiteX14" fmla="*/ 4528767 w 8328384"/>
              <a:gd name="connsiteY14" fmla="*/ 4732667 h 4794329"/>
              <a:gd name="connsiteX15" fmla="*/ 4528767 w 8328384"/>
              <a:gd name="connsiteY15" fmla="*/ 4434937 h 4794329"/>
              <a:gd name="connsiteX16" fmla="*/ 7005388 w 8328384"/>
              <a:gd name="connsiteY16" fmla="*/ 1958315 h 4794329"/>
              <a:gd name="connsiteX17" fmla="*/ 7154253 w 8328384"/>
              <a:gd name="connsiteY17" fmla="*/ 1896653 h 4794329"/>
              <a:gd name="connsiteX18" fmla="*/ 8117857 w 8328384"/>
              <a:gd name="connsiteY18" fmla="*/ 1606041 h 4794329"/>
              <a:gd name="connsiteX19" fmla="*/ 8266722 w 8328384"/>
              <a:gd name="connsiteY19" fmla="*/ 1667703 h 4794329"/>
              <a:gd name="connsiteX20" fmla="*/ 8266722 w 8328384"/>
              <a:gd name="connsiteY20" fmla="*/ 1965433 h 4794329"/>
              <a:gd name="connsiteX21" fmla="*/ 6381647 w 8328384"/>
              <a:gd name="connsiteY21" fmla="*/ 3850507 h 4794329"/>
              <a:gd name="connsiteX22" fmla="*/ 6083917 w 8328384"/>
              <a:gd name="connsiteY22" fmla="*/ 3850507 h 4794329"/>
              <a:gd name="connsiteX23" fmla="*/ 6083918 w 8328384"/>
              <a:gd name="connsiteY23" fmla="*/ 3850507 h 4794329"/>
              <a:gd name="connsiteX24" fmla="*/ 6083918 w 8328384"/>
              <a:gd name="connsiteY24" fmla="*/ 3552777 h 4794329"/>
              <a:gd name="connsiteX25" fmla="*/ 7968992 w 8328384"/>
              <a:gd name="connsiteY25" fmla="*/ 1667703 h 4794329"/>
              <a:gd name="connsiteX26" fmla="*/ 8117857 w 8328384"/>
              <a:gd name="connsiteY26" fmla="*/ 1606041 h 4794329"/>
              <a:gd name="connsiteX27" fmla="*/ 677527 w 8328384"/>
              <a:gd name="connsiteY27" fmla="*/ 898884 h 4794329"/>
              <a:gd name="connsiteX28" fmla="*/ 1028254 w 8328384"/>
              <a:gd name="connsiteY28" fmla="*/ 898884 h 4794329"/>
              <a:gd name="connsiteX29" fmla="*/ 1705781 w 8328384"/>
              <a:gd name="connsiteY29" fmla="*/ 1576410 h 4794329"/>
              <a:gd name="connsiteX30" fmla="*/ 1028254 w 8328384"/>
              <a:gd name="connsiteY30" fmla="*/ 2253937 h 4794329"/>
              <a:gd name="connsiteX31" fmla="*/ 677527 w 8328384"/>
              <a:gd name="connsiteY31" fmla="*/ 2253937 h 4794329"/>
              <a:gd name="connsiteX32" fmla="*/ 0 w 8328384"/>
              <a:gd name="connsiteY32" fmla="*/ 1576410 h 4794329"/>
              <a:gd name="connsiteX33" fmla="*/ 677527 w 8328384"/>
              <a:gd name="connsiteY33" fmla="*/ 898884 h 4794329"/>
              <a:gd name="connsiteX34" fmla="*/ 7665818 w 8328384"/>
              <a:gd name="connsiteY34" fmla="*/ 717042 h 4794329"/>
              <a:gd name="connsiteX35" fmla="*/ 7814683 w 8328384"/>
              <a:gd name="connsiteY35" fmla="*/ 778704 h 4794329"/>
              <a:gd name="connsiteX36" fmla="*/ 7814683 w 8328384"/>
              <a:gd name="connsiteY36" fmla="*/ 1076435 h 4794329"/>
              <a:gd name="connsiteX37" fmla="*/ 4739492 w 8328384"/>
              <a:gd name="connsiteY37" fmla="*/ 4151624 h 4794329"/>
              <a:gd name="connsiteX38" fmla="*/ 4441762 w 8328384"/>
              <a:gd name="connsiteY38" fmla="*/ 4151624 h 4794329"/>
              <a:gd name="connsiteX39" fmla="*/ 4441763 w 8328384"/>
              <a:gd name="connsiteY39" fmla="*/ 4151624 h 4794329"/>
              <a:gd name="connsiteX40" fmla="*/ 4441763 w 8328384"/>
              <a:gd name="connsiteY40" fmla="*/ 3853894 h 4794329"/>
              <a:gd name="connsiteX41" fmla="*/ 7516953 w 8328384"/>
              <a:gd name="connsiteY41" fmla="*/ 778704 h 4794329"/>
              <a:gd name="connsiteX42" fmla="*/ 7665818 w 8328384"/>
              <a:gd name="connsiteY42" fmla="*/ 717042 h 4794329"/>
              <a:gd name="connsiteX43" fmla="*/ 7109580 w 8328384"/>
              <a:gd name="connsiteY43" fmla="*/ 598413 h 4794329"/>
              <a:gd name="connsiteX44" fmla="*/ 7258445 w 8328384"/>
              <a:gd name="connsiteY44" fmla="*/ 660075 h 4794329"/>
              <a:gd name="connsiteX45" fmla="*/ 7258445 w 8328384"/>
              <a:gd name="connsiteY45" fmla="*/ 957805 h 4794329"/>
              <a:gd name="connsiteX46" fmla="*/ 3512618 w 8328384"/>
              <a:gd name="connsiteY46" fmla="*/ 4703631 h 4794329"/>
              <a:gd name="connsiteX47" fmla="*/ 3214888 w 8328384"/>
              <a:gd name="connsiteY47" fmla="*/ 4703631 h 4794329"/>
              <a:gd name="connsiteX48" fmla="*/ 3214889 w 8328384"/>
              <a:gd name="connsiteY48" fmla="*/ 4703631 h 4794329"/>
              <a:gd name="connsiteX49" fmla="*/ 3214889 w 8328384"/>
              <a:gd name="connsiteY49" fmla="*/ 4405901 h 4794329"/>
              <a:gd name="connsiteX50" fmla="*/ 6960715 w 8328384"/>
              <a:gd name="connsiteY50" fmla="*/ 660075 h 4794329"/>
              <a:gd name="connsiteX51" fmla="*/ 7109580 w 8328384"/>
              <a:gd name="connsiteY51" fmla="*/ 598413 h 4794329"/>
              <a:gd name="connsiteX52" fmla="*/ 5839303 w 8328384"/>
              <a:gd name="connsiteY52" fmla="*/ 530016 h 4794329"/>
              <a:gd name="connsiteX53" fmla="*/ 5988168 w 8328384"/>
              <a:gd name="connsiteY53" fmla="*/ 591677 h 4794329"/>
              <a:gd name="connsiteX54" fmla="*/ 5988168 w 8328384"/>
              <a:gd name="connsiteY54" fmla="*/ 889408 h 4794329"/>
              <a:gd name="connsiteX55" fmla="*/ 2912977 w 8328384"/>
              <a:gd name="connsiteY55" fmla="*/ 3964597 h 4794329"/>
              <a:gd name="connsiteX56" fmla="*/ 2615248 w 8328384"/>
              <a:gd name="connsiteY56" fmla="*/ 3964597 h 4794329"/>
              <a:gd name="connsiteX57" fmla="*/ 2615249 w 8328384"/>
              <a:gd name="connsiteY57" fmla="*/ 3964597 h 4794329"/>
              <a:gd name="connsiteX58" fmla="*/ 2615249 w 8328384"/>
              <a:gd name="connsiteY58" fmla="*/ 3666867 h 4794329"/>
              <a:gd name="connsiteX59" fmla="*/ 5690438 w 8328384"/>
              <a:gd name="connsiteY59" fmla="*/ 591677 h 4794329"/>
              <a:gd name="connsiteX60" fmla="*/ 5839303 w 8328384"/>
              <a:gd name="connsiteY60" fmla="*/ 530016 h 4794329"/>
              <a:gd name="connsiteX61" fmla="*/ 6693121 w 8328384"/>
              <a:gd name="connsiteY61" fmla="*/ 347526 h 4794329"/>
              <a:gd name="connsiteX62" fmla="*/ 6841986 w 8328384"/>
              <a:gd name="connsiteY62" fmla="*/ 409188 h 4794329"/>
              <a:gd name="connsiteX63" fmla="*/ 6841986 w 8328384"/>
              <a:gd name="connsiteY63" fmla="*/ 706919 h 4794329"/>
              <a:gd name="connsiteX64" fmla="*/ 3766795 w 8328384"/>
              <a:gd name="connsiteY64" fmla="*/ 3782108 h 4794329"/>
              <a:gd name="connsiteX65" fmla="*/ 3469065 w 8328384"/>
              <a:gd name="connsiteY65" fmla="*/ 3782108 h 4794329"/>
              <a:gd name="connsiteX66" fmla="*/ 3469066 w 8328384"/>
              <a:gd name="connsiteY66" fmla="*/ 3782108 h 4794329"/>
              <a:gd name="connsiteX67" fmla="*/ 3469066 w 8328384"/>
              <a:gd name="connsiteY67" fmla="*/ 3484378 h 4794329"/>
              <a:gd name="connsiteX68" fmla="*/ 6544256 w 8328384"/>
              <a:gd name="connsiteY68" fmla="*/ 409188 h 4794329"/>
              <a:gd name="connsiteX69" fmla="*/ 6693121 w 8328384"/>
              <a:gd name="connsiteY69" fmla="*/ 347526 h 4794329"/>
              <a:gd name="connsiteX70" fmla="*/ 4217989 w 8328384"/>
              <a:gd name="connsiteY70" fmla="*/ 126303 h 4794329"/>
              <a:gd name="connsiteX71" fmla="*/ 4366854 w 8328384"/>
              <a:gd name="connsiteY71" fmla="*/ 187965 h 4794329"/>
              <a:gd name="connsiteX72" fmla="*/ 4366854 w 8328384"/>
              <a:gd name="connsiteY72" fmla="*/ 485695 h 4794329"/>
              <a:gd name="connsiteX73" fmla="*/ 3108136 w 8328384"/>
              <a:gd name="connsiteY73" fmla="*/ 1744412 h 4794329"/>
              <a:gd name="connsiteX74" fmla="*/ 2810405 w 8328384"/>
              <a:gd name="connsiteY74" fmla="*/ 1744412 h 4794329"/>
              <a:gd name="connsiteX75" fmla="*/ 2810407 w 8328384"/>
              <a:gd name="connsiteY75" fmla="*/ 1744412 h 4794329"/>
              <a:gd name="connsiteX76" fmla="*/ 2810407 w 8328384"/>
              <a:gd name="connsiteY76" fmla="*/ 1446682 h 4794329"/>
              <a:gd name="connsiteX77" fmla="*/ 4069124 w 8328384"/>
              <a:gd name="connsiteY77" fmla="*/ 187965 h 4794329"/>
              <a:gd name="connsiteX78" fmla="*/ 4217989 w 8328384"/>
              <a:gd name="connsiteY78" fmla="*/ 126303 h 4794329"/>
              <a:gd name="connsiteX79" fmla="*/ 5679047 w 8328384"/>
              <a:gd name="connsiteY79" fmla="*/ 18853 h 4794329"/>
              <a:gd name="connsiteX80" fmla="*/ 5827912 w 8328384"/>
              <a:gd name="connsiteY80" fmla="*/ 80515 h 4794329"/>
              <a:gd name="connsiteX81" fmla="*/ 5827912 w 8328384"/>
              <a:gd name="connsiteY81" fmla="*/ 378245 h 4794329"/>
              <a:gd name="connsiteX82" fmla="*/ 3106228 w 8328384"/>
              <a:gd name="connsiteY82" fmla="*/ 3099928 h 4794329"/>
              <a:gd name="connsiteX83" fmla="*/ 2808498 w 8328384"/>
              <a:gd name="connsiteY83" fmla="*/ 3099928 h 4794329"/>
              <a:gd name="connsiteX84" fmla="*/ 2808499 w 8328384"/>
              <a:gd name="connsiteY84" fmla="*/ 3099928 h 4794329"/>
              <a:gd name="connsiteX85" fmla="*/ 2808499 w 8328384"/>
              <a:gd name="connsiteY85" fmla="*/ 2802198 h 4794329"/>
              <a:gd name="connsiteX86" fmla="*/ 5530182 w 8328384"/>
              <a:gd name="connsiteY86" fmla="*/ 80515 h 4794329"/>
              <a:gd name="connsiteX87" fmla="*/ 5679047 w 8328384"/>
              <a:gd name="connsiteY87" fmla="*/ 18853 h 4794329"/>
              <a:gd name="connsiteX88" fmla="*/ 5019170 w 8328384"/>
              <a:gd name="connsiteY88" fmla="*/ 0 h 4794329"/>
              <a:gd name="connsiteX89" fmla="*/ 5168035 w 8328384"/>
              <a:gd name="connsiteY89" fmla="*/ 61662 h 4794329"/>
              <a:gd name="connsiteX90" fmla="*/ 5168035 w 8328384"/>
              <a:gd name="connsiteY90" fmla="*/ 359392 h 4794329"/>
              <a:gd name="connsiteX91" fmla="*/ 3186355 w 8328384"/>
              <a:gd name="connsiteY91" fmla="*/ 2341071 h 4794329"/>
              <a:gd name="connsiteX92" fmla="*/ 2888624 w 8328384"/>
              <a:gd name="connsiteY92" fmla="*/ 2341071 h 4794329"/>
              <a:gd name="connsiteX93" fmla="*/ 2888626 w 8328384"/>
              <a:gd name="connsiteY93" fmla="*/ 2341071 h 4794329"/>
              <a:gd name="connsiteX94" fmla="*/ 2888626 w 8328384"/>
              <a:gd name="connsiteY94" fmla="*/ 2043341 h 4794329"/>
              <a:gd name="connsiteX95" fmla="*/ 4870305 w 8328384"/>
              <a:gd name="connsiteY95" fmla="*/ 61662 h 4794329"/>
              <a:gd name="connsiteX96" fmla="*/ 5019170 w 8328384"/>
              <a:gd name="connsiteY96" fmla="*/ 0 h 4794329"/>
              <a:gd name="connsiteX0-1" fmla="*/ 7193726 w 8334626"/>
              <a:gd name="connsiteY0-2" fmla="*/ 3202389 h 4794329"/>
              <a:gd name="connsiteX1-3" fmla="*/ 7342591 w 8334626"/>
              <a:gd name="connsiteY1-4" fmla="*/ 3264051 h 4794329"/>
              <a:gd name="connsiteX2-5" fmla="*/ 7342591 w 8334626"/>
              <a:gd name="connsiteY2-6" fmla="*/ 3561781 h 4794329"/>
              <a:gd name="connsiteX3-7" fmla="*/ 6682152 w 8334626"/>
              <a:gd name="connsiteY3-8" fmla="*/ 4222219 h 4794329"/>
              <a:gd name="connsiteX4-9" fmla="*/ 6384422 w 8334626"/>
              <a:gd name="connsiteY4-10" fmla="*/ 4222219 h 4794329"/>
              <a:gd name="connsiteX5-11" fmla="*/ 6384423 w 8334626"/>
              <a:gd name="connsiteY5-12" fmla="*/ 4222219 h 4794329"/>
              <a:gd name="connsiteX6-13" fmla="*/ 6384423 w 8334626"/>
              <a:gd name="connsiteY6-14" fmla="*/ 3924488 h 4794329"/>
              <a:gd name="connsiteX7-15" fmla="*/ 7044861 w 8334626"/>
              <a:gd name="connsiteY7-16" fmla="*/ 3264051 h 4794329"/>
              <a:gd name="connsiteX8-17" fmla="*/ 7193726 w 8334626"/>
              <a:gd name="connsiteY8-18" fmla="*/ 3202389 h 4794329"/>
              <a:gd name="connsiteX9-19" fmla="*/ 7160495 w 8334626"/>
              <a:gd name="connsiteY9-20" fmla="*/ 1896653 h 4794329"/>
              <a:gd name="connsiteX10-21" fmla="*/ 7309360 w 8334626"/>
              <a:gd name="connsiteY10-22" fmla="*/ 1958315 h 4794329"/>
              <a:gd name="connsiteX11-23" fmla="*/ 7309360 w 8334626"/>
              <a:gd name="connsiteY11-24" fmla="*/ 2256046 h 4794329"/>
              <a:gd name="connsiteX12-25" fmla="*/ 4832737 w 8334626"/>
              <a:gd name="connsiteY12-26" fmla="*/ 4732667 h 4794329"/>
              <a:gd name="connsiteX13-27" fmla="*/ 4535007 w 8334626"/>
              <a:gd name="connsiteY13-28" fmla="*/ 4732667 h 4794329"/>
              <a:gd name="connsiteX14-29" fmla="*/ 4535009 w 8334626"/>
              <a:gd name="connsiteY14-30" fmla="*/ 4732667 h 4794329"/>
              <a:gd name="connsiteX15-31" fmla="*/ 4535009 w 8334626"/>
              <a:gd name="connsiteY15-32" fmla="*/ 4434937 h 4794329"/>
              <a:gd name="connsiteX16-33" fmla="*/ 7011630 w 8334626"/>
              <a:gd name="connsiteY16-34" fmla="*/ 1958315 h 4794329"/>
              <a:gd name="connsiteX17-35" fmla="*/ 7160495 w 8334626"/>
              <a:gd name="connsiteY17-36" fmla="*/ 1896653 h 4794329"/>
              <a:gd name="connsiteX18-37" fmla="*/ 8124099 w 8334626"/>
              <a:gd name="connsiteY18-38" fmla="*/ 1606041 h 4794329"/>
              <a:gd name="connsiteX19-39" fmla="*/ 8272964 w 8334626"/>
              <a:gd name="connsiteY19-40" fmla="*/ 1667703 h 4794329"/>
              <a:gd name="connsiteX20-41" fmla="*/ 8272964 w 8334626"/>
              <a:gd name="connsiteY20-42" fmla="*/ 1965433 h 4794329"/>
              <a:gd name="connsiteX21-43" fmla="*/ 6387889 w 8334626"/>
              <a:gd name="connsiteY21-44" fmla="*/ 3850507 h 4794329"/>
              <a:gd name="connsiteX22-45" fmla="*/ 6090159 w 8334626"/>
              <a:gd name="connsiteY22-46" fmla="*/ 3850507 h 4794329"/>
              <a:gd name="connsiteX23-47" fmla="*/ 6090160 w 8334626"/>
              <a:gd name="connsiteY23-48" fmla="*/ 3850507 h 4794329"/>
              <a:gd name="connsiteX24-49" fmla="*/ 6090160 w 8334626"/>
              <a:gd name="connsiteY24-50" fmla="*/ 3552777 h 4794329"/>
              <a:gd name="connsiteX25-51" fmla="*/ 7975234 w 8334626"/>
              <a:gd name="connsiteY25-52" fmla="*/ 1667703 h 4794329"/>
              <a:gd name="connsiteX26-53" fmla="*/ 8124099 w 8334626"/>
              <a:gd name="connsiteY26-54" fmla="*/ 1606041 h 4794329"/>
              <a:gd name="connsiteX27-55" fmla="*/ 6242 w 8334626"/>
              <a:gd name="connsiteY27-56" fmla="*/ 1576410 h 4794329"/>
              <a:gd name="connsiteX28-57" fmla="*/ 1034496 w 8334626"/>
              <a:gd name="connsiteY28-58" fmla="*/ 898884 h 4794329"/>
              <a:gd name="connsiteX29-59" fmla="*/ 1712023 w 8334626"/>
              <a:gd name="connsiteY29-60" fmla="*/ 1576410 h 4794329"/>
              <a:gd name="connsiteX30-61" fmla="*/ 1034496 w 8334626"/>
              <a:gd name="connsiteY30-62" fmla="*/ 2253937 h 4794329"/>
              <a:gd name="connsiteX31-63" fmla="*/ 683769 w 8334626"/>
              <a:gd name="connsiteY31-64" fmla="*/ 2253937 h 4794329"/>
              <a:gd name="connsiteX32-65" fmla="*/ 6242 w 8334626"/>
              <a:gd name="connsiteY32-66" fmla="*/ 1576410 h 4794329"/>
              <a:gd name="connsiteX33-67" fmla="*/ 7672060 w 8334626"/>
              <a:gd name="connsiteY33-68" fmla="*/ 717042 h 4794329"/>
              <a:gd name="connsiteX34-69" fmla="*/ 7820925 w 8334626"/>
              <a:gd name="connsiteY34-70" fmla="*/ 778704 h 4794329"/>
              <a:gd name="connsiteX35-71" fmla="*/ 7820925 w 8334626"/>
              <a:gd name="connsiteY35-72" fmla="*/ 1076435 h 4794329"/>
              <a:gd name="connsiteX36-73" fmla="*/ 4745734 w 8334626"/>
              <a:gd name="connsiteY36-74" fmla="*/ 4151624 h 4794329"/>
              <a:gd name="connsiteX37-75" fmla="*/ 4448004 w 8334626"/>
              <a:gd name="connsiteY37-76" fmla="*/ 4151624 h 4794329"/>
              <a:gd name="connsiteX38-77" fmla="*/ 4448005 w 8334626"/>
              <a:gd name="connsiteY38-78" fmla="*/ 4151624 h 4794329"/>
              <a:gd name="connsiteX39-79" fmla="*/ 4448005 w 8334626"/>
              <a:gd name="connsiteY39-80" fmla="*/ 3853894 h 4794329"/>
              <a:gd name="connsiteX40-81" fmla="*/ 7523195 w 8334626"/>
              <a:gd name="connsiteY40-82" fmla="*/ 778704 h 4794329"/>
              <a:gd name="connsiteX41-83" fmla="*/ 7672060 w 8334626"/>
              <a:gd name="connsiteY41-84" fmla="*/ 717042 h 4794329"/>
              <a:gd name="connsiteX42-85" fmla="*/ 7115822 w 8334626"/>
              <a:gd name="connsiteY42-86" fmla="*/ 598413 h 4794329"/>
              <a:gd name="connsiteX43-87" fmla="*/ 7264687 w 8334626"/>
              <a:gd name="connsiteY43-88" fmla="*/ 660075 h 4794329"/>
              <a:gd name="connsiteX44-89" fmla="*/ 7264687 w 8334626"/>
              <a:gd name="connsiteY44-90" fmla="*/ 957805 h 4794329"/>
              <a:gd name="connsiteX45-91" fmla="*/ 3518860 w 8334626"/>
              <a:gd name="connsiteY45-92" fmla="*/ 4703631 h 4794329"/>
              <a:gd name="connsiteX46-93" fmla="*/ 3221130 w 8334626"/>
              <a:gd name="connsiteY46-94" fmla="*/ 4703631 h 4794329"/>
              <a:gd name="connsiteX47-95" fmla="*/ 3221131 w 8334626"/>
              <a:gd name="connsiteY47-96" fmla="*/ 4703631 h 4794329"/>
              <a:gd name="connsiteX48-97" fmla="*/ 3221131 w 8334626"/>
              <a:gd name="connsiteY48-98" fmla="*/ 4405901 h 4794329"/>
              <a:gd name="connsiteX49-99" fmla="*/ 6966957 w 8334626"/>
              <a:gd name="connsiteY49-100" fmla="*/ 660075 h 4794329"/>
              <a:gd name="connsiteX50-101" fmla="*/ 7115822 w 8334626"/>
              <a:gd name="connsiteY50-102" fmla="*/ 598413 h 4794329"/>
              <a:gd name="connsiteX51-103" fmla="*/ 5845545 w 8334626"/>
              <a:gd name="connsiteY51-104" fmla="*/ 530016 h 4794329"/>
              <a:gd name="connsiteX52-105" fmla="*/ 5994410 w 8334626"/>
              <a:gd name="connsiteY52-106" fmla="*/ 591677 h 4794329"/>
              <a:gd name="connsiteX53-107" fmla="*/ 5994410 w 8334626"/>
              <a:gd name="connsiteY53-108" fmla="*/ 889408 h 4794329"/>
              <a:gd name="connsiteX54-109" fmla="*/ 2919219 w 8334626"/>
              <a:gd name="connsiteY54-110" fmla="*/ 3964597 h 4794329"/>
              <a:gd name="connsiteX55-111" fmla="*/ 2621490 w 8334626"/>
              <a:gd name="connsiteY55-112" fmla="*/ 3964597 h 4794329"/>
              <a:gd name="connsiteX56-113" fmla="*/ 2621491 w 8334626"/>
              <a:gd name="connsiteY56-114" fmla="*/ 3964597 h 4794329"/>
              <a:gd name="connsiteX57-115" fmla="*/ 2621491 w 8334626"/>
              <a:gd name="connsiteY57-116" fmla="*/ 3666867 h 4794329"/>
              <a:gd name="connsiteX58-117" fmla="*/ 5696680 w 8334626"/>
              <a:gd name="connsiteY58-118" fmla="*/ 591677 h 4794329"/>
              <a:gd name="connsiteX59-119" fmla="*/ 5845545 w 8334626"/>
              <a:gd name="connsiteY59-120" fmla="*/ 530016 h 4794329"/>
              <a:gd name="connsiteX60-121" fmla="*/ 6699363 w 8334626"/>
              <a:gd name="connsiteY60-122" fmla="*/ 347526 h 4794329"/>
              <a:gd name="connsiteX61-123" fmla="*/ 6848228 w 8334626"/>
              <a:gd name="connsiteY61-124" fmla="*/ 409188 h 4794329"/>
              <a:gd name="connsiteX62-125" fmla="*/ 6848228 w 8334626"/>
              <a:gd name="connsiteY62-126" fmla="*/ 706919 h 4794329"/>
              <a:gd name="connsiteX63-127" fmla="*/ 3773037 w 8334626"/>
              <a:gd name="connsiteY63-128" fmla="*/ 3782108 h 4794329"/>
              <a:gd name="connsiteX64-129" fmla="*/ 3475307 w 8334626"/>
              <a:gd name="connsiteY64-130" fmla="*/ 3782108 h 4794329"/>
              <a:gd name="connsiteX65-131" fmla="*/ 3475308 w 8334626"/>
              <a:gd name="connsiteY65-132" fmla="*/ 3782108 h 4794329"/>
              <a:gd name="connsiteX66-133" fmla="*/ 3475308 w 8334626"/>
              <a:gd name="connsiteY66-134" fmla="*/ 3484378 h 4794329"/>
              <a:gd name="connsiteX67-135" fmla="*/ 6550498 w 8334626"/>
              <a:gd name="connsiteY67-136" fmla="*/ 409188 h 4794329"/>
              <a:gd name="connsiteX68-137" fmla="*/ 6699363 w 8334626"/>
              <a:gd name="connsiteY68-138" fmla="*/ 347526 h 4794329"/>
              <a:gd name="connsiteX69-139" fmla="*/ 4224231 w 8334626"/>
              <a:gd name="connsiteY69-140" fmla="*/ 126303 h 4794329"/>
              <a:gd name="connsiteX70-141" fmla="*/ 4373096 w 8334626"/>
              <a:gd name="connsiteY70-142" fmla="*/ 187965 h 4794329"/>
              <a:gd name="connsiteX71-143" fmla="*/ 4373096 w 8334626"/>
              <a:gd name="connsiteY71-144" fmla="*/ 485695 h 4794329"/>
              <a:gd name="connsiteX72-145" fmla="*/ 3114378 w 8334626"/>
              <a:gd name="connsiteY72-146" fmla="*/ 1744412 h 4794329"/>
              <a:gd name="connsiteX73-147" fmla="*/ 2816647 w 8334626"/>
              <a:gd name="connsiteY73-148" fmla="*/ 1744412 h 4794329"/>
              <a:gd name="connsiteX74-149" fmla="*/ 2816649 w 8334626"/>
              <a:gd name="connsiteY74-150" fmla="*/ 1744412 h 4794329"/>
              <a:gd name="connsiteX75-151" fmla="*/ 2816649 w 8334626"/>
              <a:gd name="connsiteY75-152" fmla="*/ 1446682 h 4794329"/>
              <a:gd name="connsiteX76-153" fmla="*/ 4075366 w 8334626"/>
              <a:gd name="connsiteY76-154" fmla="*/ 187965 h 4794329"/>
              <a:gd name="connsiteX77-155" fmla="*/ 4224231 w 8334626"/>
              <a:gd name="connsiteY77-156" fmla="*/ 126303 h 4794329"/>
              <a:gd name="connsiteX78-157" fmla="*/ 5685289 w 8334626"/>
              <a:gd name="connsiteY78-158" fmla="*/ 18853 h 4794329"/>
              <a:gd name="connsiteX79-159" fmla="*/ 5834154 w 8334626"/>
              <a:gd name="connsiteY79-160" fmla="*/ 80515 h 4794329"/>
              <a:gd name="connsiteX80-161" fmla="*/ 5834154 w 8334626"/>
              <a:gd name="connsiteY80-162" fmla="*/ 378245 h 4794329"/>
              <a:gd name="connsiteX81-163" fmla="*/ 3112470 w 8334626"/>
              <a:gd name="connsiteY81-164" fmla="*/ 3099928 h 4794329"/>
              <a:gd name="connsiteX82-165" fmla="*/ 2814740 w 8334626"/>
              <a:gd name="connsiteY82-166" fmla="*/ 3099928 h 4794329"/>
              <a:gd name="connsiteX83-167" fmla="*/ 2814741 w 8334626"/>
              <a:gd name="connsiteY83-168" fmla="*/ 3099928 h 4794329"/>
              <a:gd name="connsiteX84-169" fmla="*/ 2814741 w 8334626"/>
              <a:gd name="connsiteY84-170" fmla="*/ 2802198 h 4794329"/>
              <a:gd name="connsiteX85-171" fmla="*/ 5536424 w 8334626"/>
              <a:gd name="connsiteY85-172" fmla="*/ 80515 h 4794329"/>
              <a:gd name="connsiteX86-173" fmla="*/ 5685289 w 8334626"/>
              <a:gd name="connsiteY86-174" fmla="*/ 18853 h 4794329"/>
              <a:gd name="connsiteX87-175" fmla="*/ 5025412 w 8334626"/>
              <a:gd name="connsiteY87-176" fmla="*/ 0 h 4794329"/>
              <a:gd name="connsiteX88-177" fmla="*/ 5174277 w 8334626"/>
              <a:gd name="connsiteY88-178" fmla="*/ 61662 h 4794329"/>
              <a:gd name="connsiteX89-179" fmla="*/ 5174277 w 8334626"/>
              <a:gd name="connsiteY89-180" fmla="*/ 359392 h 4794329"/>
              <a:gd name="connsiteX90-181" fmla="*/ 3192597 w 8334626"/>
              <a:gd name="connsiteY90-182" fmla="*/ 2341071 h 4794329"/>
              <a:gd name="connsiteX91-183" fmla="*/ 2894866 w 8334626"/>
              <a:gd name="connsiteY91-184" fmla="*/ 2341071 h 4794329"/>
              <a:gd name="connsiteX92-185" fmla="*/ 2894868 w 8334626"/>
              <a:gd name="connsiteY92-186" fmla="*/ 2341071 h 4794329"/>
              <a:gd name="connsiteX93-187" fmla="*/ 2894868 w 8334626"/>
              <a:gd name="connsiteY93-188" fmla="*/ 2043341 h 4794329"/>
              <a:gd name="connsiteX94-189" fmla="*/ 4876547 w 8334626"/>
              <a:gd name="connsiteY94-190" fmla="*/ 61662 h 4794329"/>
              <a:gd name="connsiteX95-191" fmla="*/ 5025412 w 8334626"/>
              <a:gd name="connsiteY95-192" fmla="*/ 0 h 4794329"/>
              <a:gd name="connsiteX0-193" fmla="*/ 7223556 w 8364456"/>
              <a:gd name="connsiteY0-194" fmla="*/ 3202389 h 4794329"/>
              <a:gd name="connsiteX1-195" fmla="*/ 7372421 w 8364456"/>
              <a:gd name="connsiteY1-196" fmla="*/ 3264051 h 4794329"/>
              <a:gd name="connsiteX2-197" fmla="*/ 7372421 w 8364456"/>
              <a:gd name="connsiteY2-198" fmla="*/ 3561781 h 4794329"/>
              <a:gd name="connsiteX3-199" fmla="*/ 6711982 w 8364456"/>
              <a:gd name="connsiteY3-200" fmla="*/ 4222219 h 4794329"/>
              <a:gd name="connsiteX4-201" fmla="*/ 6414252 w 8364456"/>
              <a:gd name="connsiteY4-202" fmla="*/ 4222219 h 4794329"/>
              <a:gd name="connsiteX5-203" fmla="*/ 6414253 w 8364456"/>
              <a:gd name="connsiteY5-204" fmla="*/ 4222219 h 4794329"/>
              <a:gd name="connsiteX6-205" fmla="*/ 6414253 w 8364456"/>
              <a:gd name="connsiteY6-206" fmla="*/ 3924488 h 4794329"/>
              <a:gd name="connsiteX7-207" fmla="*/ 7074691 w 8364456"/>
              <a:gd name="connsiteY7-208" fmla="*/ 3264051 h 4794329"/>
              <a:gd name="connsiteX8-209" fmla="*/ 7223556 w 8364456"/>
              <a:gd name="connsiteY8-210" fmla="*/ 3202389 h 4794329"/>
              <a:gd name="connsiteX9-211" fmla="*/ 7190325 w 8364456"/>
              <a:gd name="connsiteY9-212" fmla="*/ 1896653 h 4794329"/>
              <a:gd name="connsiteX10-213" fmla="*/ 7339190 w 8364456"/>
              <a:gd name="connsiteY10-214" fmla="*/ 1958315 h 4794329"/>
              <a:gd name="connsiteX11-215" fmla="*/ 7339190 w 8364456"/>
              <a:gd name="connsiteY11-216" fmla="*/ 2256046 h 4794329"/>
              <a:gd name="connsiteX12-217" fmla="*/ 4862567 w 8364456"/>
              <a:gd name="connsiteY12-218" fmla="*/ 4732667 h 4794329"/>
              <a:gd name="connsiteX13-219" fmla="*/ 4564837 w 8364456"/>
              <a:gd name="connsiteY13-220" fmla="*/ 4732667 h 4794329"/>
              <a:gd name="connsiteX14-221" fmla="*/ 4564839 w 8364456"/>
              <a:gd name="connsiteY14-222" fmla="*/ 4732667 h 4794329"/>
              <a:gd name="connsiteX15-223" fmla="*/ 4564839 w 8364456"/>
              <a:gd name="connsiteY15-224" fmla="*/ 4434937 h 4794329"/>
              <a:gd name="connsiteX16-225" fmla="*/ 7041460 w 8364456"/>
              <a:gd name="connsiteY16-226" fmla="*/ 1958315 h 4794329"/>
              <a:gd name="connsiteX17-227" fmla="*/ 7190325 w 8364456"/>
              <a:gd name="connsiteY17-228" fmla="*/ 1896653 h 4794329"/>
              <a:gd name="connsiteX18-229" fmla="*/ 8153929 w 8364456"/>
              <a:gd name="connsiteY18-230" fmla="*/ 1606041 h 4794329"/>
              <a:gd name="connsiteX19-231" fmla="*/ 8302794 w 8364456"/>
              <a:gd name="connsiteY19-232" fmla="*/ 1667703 h 4794329"/>
              <a:gd name="connsiteX20-233" fmla="*/ 8302794 w 8364456"/>
              <a:gd name="connsiteY20-234" fmla="*/ 1965433 h 4794329"/>
              <a:gd name="connsiteX21-235" fmla="*/ 6417719 w 8364456"/>
              <a:gd name="connsiteY21-236" fmla="*/ 3850507 h 4794329"/>
              <a:gd name="connsiteX22-237" fmla="*/ 6119989 w 8364456"/>
              <a:gd name="connsiteY22-238" fmla="*/ 3850507 h 4794329"/>
              <a:gd name="connsiteX23-239" fmla="*/ 6119990 w 8364456"/>
              <a:gd name="connsiteY23-240" fmla="*/ 3850507 h 4794329"/>
              <a:gd name="connsiteX24-241" fmla="*/ 6119990 w 8364456"/>
              <a:gd name="connsiteY24-242" fmla="*/ 3552777 h 4794329"/>
              <a:gd name="connsiteX25-243" fmla="*/ 8005064 w 8364456"/>
              <a:gd name="connsiteY25-244" fmla="*/ 1667703 h 4794329"/>
              <a:gd name="connsiteX26-245" fmla="*/ 8153929 w 8364456"/>
              <a:gd name="connsiteY26-246" fmla="*/ 1606041 h 4794329"/>
              <a:gd name="connsiteX27-247" fmla="*/ 36072 w 8364456"/>
              <a:gd name="connsiteY27-248" fmla="*/ 1576410 h 4794329"/>
              <a:gd name="connsiteX28-249" fmla="*/ 1741853 w 8364456"/>
              <a:gd name="connsiteY28-250" fmla="*/ 1576410 h 4794329"/>
              <a:gd name="connsiteX29-251" fmla="*/ 1064326 w 8364456"/>
              <a:gd name="connsiteY29-252" fmla="*/ 2253937 h 4794329"/>
              <a:gd name="connsiteX30-253" fmla="*/ 713599 w 8364456"/>
              <a:gd name="connsiteY30-254" fmla="*/ 2253937 h 4794329"/>
              <a:gd name="connsiteX31-255" fmla="*/ 36072 w 8364456"/>
              <a:gd name="connsiteY31-256" fmla="*/ 1576410 h 4794329"/>
              <a:gd name="connsiteX32-257" fmla="*/ 7701890 w 8364456"/>
              <a:gd name="connsiteY32-258" fmla="*/ 717042 h 4794329"/>
              <a:gd name="connsiteX33-259" fmla="*/ 7850755 w 8364456"/>
              <a:gd name="connsiteY33-260" fmla="*/ 778704 h 4794329"/>
              <a:gd name="connsiteX34-261" fmla="*/ 7850755 w 8364456"/>
              <a:gd name="connsiteY34-262" fmla="*/ 1076435 h 4794329"/>
              <a:gd name="connsiteX35-263" fmla="*/ 4775564 w 8364456"/>
              <a:gd name="connsiteY35-264" fmla="*/ 4151624 h 4794329"/>
              <a:gd name="connsiteX36-265" fmla="*/ 4477834 w 8364456"/>
              <a:gd name="connsiteY36-266" fmla="*/ 4151624 h 4794329"/>
              <a:gd name="connsiteX37-267" fmla="*/ 4477835 w 8364456"/>
              <a:gd name="connsiteY37-268" fmla="*/ 4151624 h 4794329"/>
              <a:gd name="connsiteX38-269" fmla="*/ 4477835 w 8364456"/>
              <a:gd name="connsiteY38-270" fmla="*/ 3853894 h 4794329"/>
              <a:gd name="connsiteX39-271" fmla="*/ 7553025 w 8364456"/>
              <a:gd name="connsiteY39-272" fmla="*/ 778704 h 4794329"/>
              <a:gd name="connsiteX40-273" fmla="*/ 7701890 w 8364456"/>
              <a:gd name="connsiteY40-274" fmla="*/ 717042 h 4794329"/>
              <a:gd name="connsiteX41-275" fmla="*/ 7145652 w 8364456"/>
              <a:gd name="connsiteY41-276" fmla="*/ 598413 h 4794329"/>
              <a:gd name="connsiteX42-277" fmla="*/ 7294517 w 8364456"/>
              <a:gd name="connsiteY42-278" fmla="*/ 660075 h 4794329"/>
              <a:gd name="connsiteX43-279" fmla="*/ 7294517 w 8364456"/>
              <a:gd name="connsiteY43-280" fmla="*/ 957805 h 4794329"/>
              <a:gd name="connsiteX44-281" fmla="*/ 3548690 w 8364456"/>
              <a:gd name="connsiteY44-282" fmla="*/ 4703631 h 4794329"/>
              <a:gd name="connsiteX45-283" fmla="*/ 3250960 w 8364456"/>
              <a:gd name="connsiteY45-284" fmla="*/ 4703631 h 4794329"/>
              <a:gd name="connsiteX46-285" fmla="*/ 3250961 w 8364456"/>
              <a:gd name="connsiteY46-286" fmla="*/ 4703631 h 4794329"/>
              <a:gd name="connsiteX47-287" fmla="*/ 3250961 w 8364456"/>
              <a:gd name="connsiteY47-288" fmla="*/ 4405901 h 4794329"/>
              <a:gd name="connsiteX48-289" fmla="*/ 6996787 w 8364456"/>
              <a:gd name="connsiteY48-290" fmla="*/ 660075 h 4794329"/>
              <a:gd name="connsiteX49-291" fmla="*/ 7145652 w 8364456"/>
              <a:gd name="connsiteY49-292" fmla="*/ 598413 h 4794329"/>
              <a:gd name="connsiteX50-293" fmla="*/ 5875375 w 8364456"/>
              <a:gd name="connsiteY50-294" fmla="*/ 530016 h 4794329"/>
              <a:gd name="connsiteX51-295" fmla="*/ 6024240 w 8364456"/>
              <a:gd name="connsiteY51-296" fmla="*/ 591677 h 4794329"/>
              <a:gd name="connsiteX52-297" fmla="*/ 6024240 w 8364456"/>
              <a:gd name="connsiteY52-298" fmla="*/ 889408 h 4794329"/>
              <a:gd name="connsiteX53-299" fmla="*/ 2949049 w 8364456"/>
              <a:gd name="connsiteY53-300" fmla="*/ 3964597 h 4794329"/>
              <a:gd name="connsiteX54-301" fmla="*/ 2651320 w 8364456"/>
              <a:gd name="connsiteY54-302" fmla="*/ 3964597 h 4794329"/>
              <a:gd name="connsiteX55-303" fmla="*/ 2651321 w 8364456"/>
              <a:gd name="connsiteY55-304" fmla="*/ 3964597 h 4794329"/>
              <a:gd name="connsiteX56-305" fmla="*/ 2651321 w 8364456"/>
              <a:gd name="connsiteY56-306" fmla="*/ 3666867 h 4794329"/>
              <a:gd name="connsiteX57-307" fmla="*/ 5726510 w 8364456"/>
              <a:gd name="connsiteY57-308" fmla="*/ 591677 h 4794329"/>
              <a:gd name="connsiteX58-309" fmla="*/ 5875375 w 8364456"/>
              <a:gd name="connsiteY58-310" fmla="*/ 530016 h 4794329"/>
              <a:gd name="connsiteX59-311" fmla="*/ 6729193 w 8364456"/>
              <a:gd name="connsiteY59-312" fmla="*/ 347526 h 4794329"/>
              <a:gd name="connsiteX60-313" fmla="*/ 6878058 w 8364456"/>
              <a:gd name="connsiteY60-314" fmla="*/ 409188 h 4794329"/>
              <a:gd name="connsiteX61-315" fmla="*/ 6878058 w 8364456"/>
              <a:gd name="connsiteY61-316" fmla="*/ 706919 h 4794329"/>
              <a:gd name="connsiteX62-317" fmla="*/ 3802867 w 8364456"/>
              <a:gd name="connsiteY62-318" fmla="*/ 3782108 h 4794329"/>
              <a:gd name="connsiteX63-319" fmla="*/ 3505137 w 8364456"/>
              <a:gd name="connsiteY63-320" fmla="*/ 3782108 h 4794329"/>
              <a:gd name="connsiteX64-321" fmla="*/ 3505138 w 8364456"/>
              <a:gd name="connsiteY64-322" fmla="*/ 3782108 h 4794329"/>
              <a:gd name="connsiteX65-323" fmla="*/ 3505138 w 8364456"/>
              <a:gd name="connsiteY65-324" fmla="*/ 3484378 h 4794329"/>
              <a:gd name="connsiteX66-325" fmla="*/ 6580328 w 8364456"/>
              <a:gd name="connsiteY66-326" fmla="*/ 409188 h 4794329"/>
              <a:gd name="connsiteX67-327" fmla="*/ 6729193 w 8364456"/>
              <a:gd name="connsiteY67-328" fmla="*/ 347526 h 4794329"/>
              <a:gd name="connsiteX68-329" fmla="*/ 4254061 w 8364456"/>
              <a:gd name="connsiteY68-330" fmla="*/ 126303 h 4794329"/>
              <a:gd name="connsiteX69-331" fmla="*/ 4402926 w 8364456"/>
              <a:gd name="connsiteY69-332" fmla="*/ 187965 h 4794329"/>
              <a:gd name="connsiteX70-333" fmla="*/ 4402926 w 8364456"/>
              <a:gd name="connsiteY70-334" fmla="*/ 485695 h 4794329"/>
              <a:gd name="connsiteX71-335" fmla="*/ 3144208 w 8364456"/>
              <a:gd name="connsiteY71-336" fmla="*/ 1744412 h 4794329"/>
              <a:gd name="connsiteX72-337" fmla="*/ 2846477 w 8364456"/>
              <a:gd name="connsiteY72-338" fmla="*/ 1744412 h 4794329"/>
              <a:gd name="connsiteX73-339" fmla="*/ 2846479 w 8364456"/>
              <a:gd name="connsiteY73-340" fmla="*/ 1744412 h 4794329"/>
              <a:gd name="connsiteX74-341" fmla="*/ 2846479 w 8364456"/>
              <a:gd name="connsiteY74-342" fmla="*/ 1446682 h 4794329"/>
              <a:gd name="connsiteX75-343" fmla="*/ 4105196 w 8364456"/>
              <a:gd name="connsiteY75-344" fmla="*/ 187965 h 4794329"/>
              <a:gd name="connsiteX76-345" fmla="*/ 4254061 w 8364456"/>
              <a:gd name="connsiteY76-346" fmla="*/ 126303 h 4794329"/>
              <a:gd name="connsiteX77-347" fmla="*/ 5715119 w 8364456"/>
              <a:gd name="connsiteY77-348" fmla="*/ 18853 h 4794329"/>
              <a:gd name="connsiteX78-349" fmla="*/ 5863984 w 8364456"/>
              <a:gd name="connsiteY78-350" fmla="*/ 80515 h 4794329"/>
              <a:gd name="connsiteX79-351" fmla="*/ 5863984 w 8364456"/>
              <a:gd name="connsiteY79-352" fmla="*/ 378245 h 4794329"/>
              <a:gd name="connsiteX80-353" fmla="*/ 3142300 w 8364456"/>
              <a:gd name="connsiteY80-354" fmla="*/ 3099928 h 4794329"/>
              <a:gd name="connsiteX81-355" fmla="*/ 2844570 w 8364456"/>
              <a:gd name="connsiteY81-356" fmla="*/ 3099928 h 4794329"/>
              <a:gd name="connsiteX82-357" fmla="*/ 2844571 w 8364456"/>
              <a:gd name="connsiteY82-358" fmla="*/ 3099928 h 4794329"/>
              <a:gd name="connsiteX83-359" fmla="*/ 2844571 w 8364456"/>
              <a:gd name="connsiteY83-360" fmla="*/ 2802198 h 4794329"/>
              <a:gd name="connsiteX84-361" fmla="*/ 5566254 w 8364456"/>
              <a:gd name="connsiteY84-362" fmla="*/ 80515 h 4794329"/>
              <a:gd name="connsiteX85-363" fmla="*/ 5715119 w 8364456"/>
              <a:gd name="connsiteY85-364" fmla="*/ 18853 h 4794329"/>
              <a:gd name="connsiteX86-365" fmla="*/ 5055242 w 8364456"/>
              <a:gd name="connsiteY86-366" fmla="*/ 0 h 4794329"/>
              <a:gd name="connsiteX87-367" fmla="*/ 5204107 w 8364456"/>
              <a:gd name="connsiteY87-368" fmla="*/ 61662 h 4794329"/>
              <a:gd name="connsiteX88-369" fmla="*/ 5204107 w 8364456"/>
              <a:gd name="connsiteY88-370" fmla="*/ 359392 h 4794329"/>
              <a:gd name="connsiteX89-371" fmla="*/ 3222427 w 8364456"/>
              <a:gd name="connsiteY89-372" fmla="*/ 2341071 h 4794329"/>
              <a:gd name="connsiteX90-373" fmla="*/ 2924696 w 8364456"/>
              <a:gd name="connsiteY90-374" fmla="*/ 2341071 h 4794329"/>
              <a:gd name="connsiteX91-375" fmla="*/ 2924698 w 8364456"/>
              <a:gd name="connsiteY91-376" fmla="*/ 2341071 h 4794329"/>
              <a:gd name="connsiteX92-377" fmla="*/ 2924698 w 8364456"/>
              <a:gd name="connsiteY92-378" fmla="*/ 2043341 h 4794329"/>
              <a:gd name="connsiteX93-379" fmla="*/ 4906377 w 8364456"/>
              <a:gd name="connsiteY93-380" fmla="*/ 61662 h 4794329"/>
              <a:gd name="connsiteX94-381" fmla="*/ 5055242 w 8364456"/>
              <a:gd name="connsiteY94-382" fmla="*/ 0 h 4794329"/>
              <a:gd name="connsiteX0-383" fmla="*/ 7193727 w 8334627"/>
              <a:gd name="connsiteY0-384" fmla="*/ 3202389 h 4794329"/>
              <a:gd name="connsiteX1-385" fmla="*/ 7342592 w 8334627"/>
              <a:gd name="connsiteY1-386" fmla="*/ 3264051 h 4794329"/>
              <a:gd name="connsiteX2-387" fmla="*/ 7342592 w 8334627"/>
              <a:gd name="connsiteY2-388" fmla="*/ 3561781 h 4794329"/>
              <a:gd name="connsiteX3-389" fmla="*/ 6682153 w 8334627"/>
              <a:gd name="connsiteY3-390" fmla="*/ 4222219 h 4794329"/>
              <a:gd name="connsiteX4-391" fmla="*/ 6384423 w 8334627"/>
              <a:gd name="connsiteY4-392" fmla="*/ 4222219 h 4794329"/>
              <a:gd name="connsiteX5-393" fmla="*/ 6384424 w 8334627"/>
              <a:gd name="connsiteY5-394" fmla="*/ 4222219 h 4794329"/>
              <a:gd name="connsiteX6-395" fmla="*/ 6384424 w 8334627"/>
              <a:gd name="connsiteY6-396" fmla="*/ 3924488 h 4794329"/>
              <a:gd name="connsiteX7-397" fmla="*/ 7044862 w 8334627"/>
              <a:gd name="connsiteY7-398" fmla="*/ 3264051 h 4794329"/>
              <a:gd name="connsiteX8-399" fmla="*/ 7193727 w 8334627"/>
              <a:gd name="connsiteY8-400" fmla="*/ 3202389 h 4794329"/>
              <a:gd name="connsiteX9-401" fmla="*/ 7160496 w 8334627"/>
              <a:gd name="connsiteY9-402" fmla="*/ 1896653 h 4794329"/>
              <a:gd name="connsiteX10-403" fmla="*/ 7309361 w 8334627"/>
              <a:gd name="connsiteY10-404" fmla="*/ 1958315 h 4794329"/>
              <a:gd name="connsiteX11-405" fmla="*/ 7309361 w 8334627"/>
              <a:gd name="connsiteY11-406" fmla="*/ 2256046 h 4794329"/>
              <a:gd name="connsiteX12-407" fmla="*/ 4832738 w 8334627"/>
              <a:gd name="connsiteY12-408" fmla="*/ 4732667 h 4794329"/>
              <a:gd name="connsiteX13-409" fmla="*/ 4535008 w 8334627"/>
              <a:gd name="connsiteY13-410" fmla="*/ 4732667 h 4794329"/>
              <a:gd name="connsiteX14-411" fmla="*/ 4535010 w 8334627"/>
              <a:gd name="connsiteY14-412" fmla="*/ 4732667 h 4794329"/>
              <a:gd name="connsiteX15-413" fmla="*/ 4535010 w 8334627"/>
              <a:gd name="connsiteY15-414" fmla="*/ 4434937 h 4794329"/>
              <a:gd name="connsiteX16-415" fmla="*/ 7011631 w 8334627"/>
              <a:gd name="connsiteY16-416" fmla="*/ 1958315 h 4794329"/>
              <a:gd name="connsiteX17-417" fmla="*/ 7160496 w 8334627"/>
              <a:gd name="connsiteY17-418" fmla="*/ 1896653 h 4794329"/>
              <a:gd name="connsiteX18-419" fmla="*/ 8124100 w 8334627"/>
              <a:gd name="connsiteY18-420" fmla="*/ 1606041 h 4794329"/>
              <a:gd name="connsiteX19-421" fmla="*/ 8272965 w 8334627"/>
              <a:gd name="connsiteY19-422" fmla="*/ 1667703 h 4794329"/>
              <a:gd name="connsiteX20-423" fmla="*/ 8272965 w 8334627"/>
              <a:gd name="connsiteY20-424" fmla="*/ 1965433 h 4794329"/>
              <a:gd name="connsiteX21-425" fmla="*/ 6387890 w 8334627"/>
              <a:gd name="connsiteY21-426" fmla="*/ 3850507 h 4794329"/>
              <a:gd name="connsiteX22-427" fmla="*/ 6090160 w 8334627"/>
              <a:gd name="connsiteY22-428" fmla="*/ 3850507 h 4794329"/>
              <a:gd name="connsiteX23-429" fmla="*/ 6090161 w 8334627"/>
              <a:gd name="connsiteY23-430" fmla="*/ 3850507 h 4794329"/>
              <a:gd name="connsiteX24-431" fmla="*/ 6090161 w 8334627"/>
              <a:gd name="connsiteY24-432" fmla="*/ 3552777 h 4794329"/>
              <a:gd name="connsiteX25-433" fmla="*/ 7975235 w 8334627"/>
              <a:gd name="connsiteY25-434" fmla="*/ 1667703 h 4794329"/>
              <a:gd name="connsiteX26-435" fmla="*/ 8124100 w 8334627"/>
              <a:gd name="connsiteY26-436" fmla="*/ 1606041 h 4794329"/>
              <a:gd name="connsiteX27-437" fmla="*/ 6243 w 8334627"/>
              <a:gd name="connsiteY27-438" fmla="*/ 1576410 h 4794329"/>
              <a:gd name="connsiteX28-439" fmla="*/ 1034497 w 8334627"/>
              <a:gd name="connsiteY28-440" fmla="*/ 2253937 h 4794329"/>
              <a:gd name="connsiteX29-441" fmla="*/ 683770 w 8334627"/>
              <a:gd name="connsiteY29-442" fmla="*/ 2253937 h 4794329"/>
              <a:gd name="connsiteX30-443" fmla="*/ 6243 w 8334627"/>
              <a:gd name="connsiteY30-444" fmla="*/ 1576410 h 4794329"/>
              <a:gd name="connsiteX31-445" fmla="*/ 7672061 w 8334627"/>
              <a:gd name="connsiteY31-446" fmla="*/ 717042 h 4794329"/>
              <a:gd name="connsiteX32-447" fmla="*/ 7820926 w 8334627"/>
              <a:gd name="connsiteY32-448" fmla="*/ 778704 h 4794329"/>
              <a:gd name="connsiteX33-449" fmla="*/ 7820926 w 8334627"/>
              <a:gd name="connsiteY33-450" fmla="*/ 1076435 h 4794329"/>
              <a:gd name="connsiteX34-451" fmla="*/ 4745735 w 8334627"/>
              <a:gd name="connsiteY34-452" fmla="*/ 4151624 h 4794329"/>
              <a:gd name="connsiteX35-453" fmla="*/ 4448005 w 8334627"/>
              <a:gd name="connsiteY35-454" fmla="*/ 4151624 h 4794329"/>
              <a:gd name="connsiteX36-455" fmla="*/ 4448006 w 8334627"/>
              <a:gd name="connsiteY36-456" fmla="*/ 4151624 h 4794329"/>
              <a:gd name="connsiteX37-457" fmla="*/ 4448006 w 8334627"/>
              <a:gd name="connsiteY37-458" fmla="*/ 3853894 h 4794329"/>
              <a:gd name="connsiteX38-459" fmla="*/ 7523196 w 8334627"/>
              <a:gd name="connsiteY38-460" fmla="*/ 778704 h 4794329"/>
              <a:gd name="connsiteX39-461" fmla="*/ 7672061 w 8334627"/>
              <a:gd name="connsiteY39-462" fmla="*/ 717042 h 4794329"/>
              <a:gd name="connsiteX40-463" fmla="*/ 7115823 w 8334627"/>
              <a:gd name="connsiteY40-464" fmla="*/ 598413 h 4794329"/>
              <a:gd name="connsiteX41-465" fmla="*/ 7264688 w 8334627"/>
              <a:gd name="connsiteY41-466" fmla="*/ 660075 h 4794329"/>
              <a:gd name="connsiteX42-467" fmla="*/ 7264688 w 8334627"/>
              <a:gd name="connsiteY42-468" fmla="*/ 957805 h 4794329"/>
              <a:gd name="connsiteX43-469" fmla="*/ 3518861 w 8334627"/>
              <a:gd name="connsiteY43-470" fmla="*/ 4703631 h 4794329"/>
              <a:gd name="connsiteX44-471" fmla="*/ 3221131 w 8334627"/>
              <a:gd name="connsiteY44-472" fmla="*/ 4703631 h 4794329"/>
              <a:gd name="connsiteX45-473" fmla="*/ 3221132 w 8334627"/>
              <a:gd name="connsiteY45-474" fmla="*/ 4703631 h 4794329"/>
              <a:gd name="connsiteX46-475" fmla="*/ 3221132 w 8334627"/>
              <a:gd name="connsiteY46-476" fmla="*/ 4405901 h 4794329"/>
              <a:gd name="connsiteX47-477" fmla="*/ 6966958 w 8334627"/>
              <a:gd name="connsiteY47-478" fmla="*/ 660075 h 4794329"/>
              <a:gd name="connsiteX48-479" fmla="*/ 7115823 w 8334627"/>
              <a:gd name="connsiteY48-480" fmla="*/ 598413 h 4794329"/>
              <a:gd name="connsiteX49-481" fmla="*/ 5845546 w 8334627"/>
              <a:gd name="connsiteY49-482" fmla="*/ 530016 h 4794329"/>
              <a:gd name="connsiteX50-483" fmla="*/ 5994411 w 8334627"/>
              <a:gd name="connsiteY50-484" fmla="*/ 591677 h 4794329"/>
              <a:gd name="connsiteX51-485" fmla="*/ 5994411 w 8334627"/>
              <a:gd name="connsiteY51-486" fmla="*/ 889408 h 4794329"/>
              <a:gd name="connsiteX52-487" fmla="*/ 2919220 w 8334627"/>
              <a:gd name="connsiteY52-488" fmla="*/ 3964597 h 4794329"/>
              <a:gd name="connsiteX53-489" fmla="*/ 2621491 w 8334627"/>
              <a:gd name="connsiteY53-490" fmla="*/ 3964597 h 4794329"/>
              <a:gd name="connsiteX54-491" fmla="*/ 2621492 w 8334627"/>
              <a:gd name="connsiteY54-492" fmla="*/ 3964597 h 4794329"/>
              <a:gd name="connsiteX55-493" fmla="*/ 2621492 w 8334627"/>
              <a:gd name="connsiteY55-494" fmla="*/ 3666867 h 4794329"/>
              <a:gd name="connsiteX56-495" fmla="*/ 5696681 w 8334627"/>
              <a:gd name="connsiteY56-496" fmla="*/ 591677 h 4794329"/>
              <a:gd name="connsiteX57-497" fmla="*/ 5845546 w 8334627"/>
              <a:gd name="connsiteY57-498" fmla="*/ 530016 h 4794329"/>
              <a:gd name="connsiteX58-499" fmla="*/ 6699364 w 8334627"/>
              <a:gd name="connsiteY58-500" fmla="*/ 347526 h 4794329"/>
              <a:gd name="connsiteX59-501" fmla="*/ 6848229 w 8334627"/>
              <a:gd name="connsiteY59-502" fmla="*/ 409188 h 4794329"/>
              <a:gd name="connsiteX60-503" fmla="*/ 6848229 w 8334627"/>
              <a:gd name="connsiteY60-504" fmla="*/ 706919 h 4794329"/>
              <a:gd name="connsiteX61-505" fmla="*/ 3773038 w 8334627"/>
              <a:gd name="connsiteY61-506" fmla="*/ 3782108 h 4794329"/>
              <a:gd name="connsiteX62-507" fmla="*/ 3475308 w 8334627"/>
              <a:gd name="connsiteY62-508" fmla="*/ 3782108 h 4794329"/>
              <a:gd name="connsiteX63-509" fmla="*/ 3475309 w 8334627"/>
              <a:gd name="connsiteY63-510" fmla="*/ 3782108 h 4794329"/>
              <a:gd name="connsiteX64-511" fmla="*/ 3475309 w 8334627"/>
              <a:gd name="connsiteY64-512" fmla="*/ 3484378 h 4794329"/>
              <a:gd name="connsiteX65-513" fmla="*/ 6550499 w 8334627"/>
              <a:gd name="connsiteY65-514" fmla="*/ 409188 h 4794329"/>
              <a:gd name="connsiteX66-515" fmla="*/ 6699364 w 8334627"/>
              <a:gd name="connsiteY66-516" fmla="*/ 347526 h 4794329"/>
              <a:gd name="connsiteX67-517" fmla="*/ 4224232 w 8334627"/>
              <a:gd name="connsiteY67-518" fmla="*/ 126303 h 4794329"/>
              <a:gd name="connsiteX68-519" fmla="*/ 4373097 w 8334627"/>
              <a:gd name="connsiteY68-520" fmla="*/ 187965 h 4794329"/>
              <a:gd name="connsiteX69-521" fmla="*/ 4373097 w 8334627"/>
              <a:gd name="connsiteY69-522" fmla="*/ 485695 h 4794329"/>
              <a:gd name="connsiteX70-523" fmla="*/ 3114379 w 8334627"/>
              <a:gd name="connsiteY70-524" fmla="*/ 1744412 h 4794329"/>
              <a:gd name="connsiteX71-525" fmla="*/ 2816648 w 8334627"/>
              <a:gd name="connsiteY71-526" fmla="*/ 1744412 h 4794329"/>
              <a:gd name="connsiteX72-527" fmla="*/ 2816650 w 8334627"/>
              <a:gd name="connsiteY72-528" fmla="*/ 1744412 h 4794329"/>
              <a:gd name="connsiteX73-529" fmla="*/ 2816650 w 8334627"/>
              <a:gd name="connsiteY73-530" fmla="*/ 1446682 h 4794329"/>
              <a:gd name="connsiteX74-531" fmla="*/ 4075367 w 8334627"/>
              <a:gd name="connsiteY74-532" fmla="*/ 187965 h 4794329"/>
              <a:gd name="connsiteX75-533" fmla="*/ 4224232 w 8334627"/>
              <a:gd name="connsiteY75-534" fmla="*/ 126303 h 4794329"/>
              <a:gd name="connsiteX76-535" fmla="*/ 5685290 w 8334627"/>
              <a:gd name="connsiteY76-536" fmla="*/ 18853 h 4794329"/>
              <a:gd name="connsiteX77-537" fmla="*/ 5834155 w 8334627"/>
              <a:gd name="connsiteY77-538" fmla="*/ 80515 h 4794329"/>
              <a:gd name="connsiteX78-539" fmla="*/ 5834155 w 8334627"/>
              <a:gd name="connsiteY78-540" fmla="*/ 378245 h 4794329"/>
              <a:gd name="connsiteX79-541" fmla="*/ 3112471 w 8334627"/>
              <a:gd name="connsiteY79-542" fmla="*/ 3099928 h 4794329"/>
              <a:gd name="connsiteX80-543" fmla="*/ 2814741 w 8334627"/>
              <a:gd name="connsiteY80-544" fmla="*/ 3099928 h 4794329"/>
              <a:gd name="connsiteX81-545" fmla="*/ 2814742 w 8334627"/>
              <a:gd name="connsiteY81-546" fmla="*/ 3099928 h 4794329"/>
              <a:gd name="connsiteX82-547" fmla="*/ 2814742 w 8334627"/>
              <a:gd name="connsiteY82-548" fmla="*/ 2802198 h 4794329"/>
              <a:gd name="connsiteX83-549" fmla="*/ 5536425 w 8334627"/>
              <a:gd name="connsiteY83-550" fmla="*/ 80515 h 4794329"/>
              <a:gd name="connsiteX84-551" fmla="*/ 5685290 w 8334627"/>
              <a:gd name="connsiteY84-552" fmla="*/ 18853 h 4794329"/>
              <a:gd name="connsiteX85-553" fmla="*/ 5025413 w 8334627"/>
              <a:gd name="connsiteY85-554" fmla="*/ 0 h 4794329"/>
              <a:gd name="connsiteX86-555" fmla="*/ 5174278 w 8334627"/>
              <a:gd name="connsiteY86-556" fmla="*/ 61662 h 4794329"/>
              <a:gd name="connsiteX87-557" fmla="*/ 5174278 w 8334627"/>
              <a:gd name="connsiteY87-558" fmla="*/ 359392 h 4794329"/>
              <a:gd name="connsiteX88-559" fmla="*/ 3192598 w 8334627"/>
              <a:gd name="connsiteY88-560" fmla="*/ 2341071 h 4794329"/>
              <a:gd name="connsiteX89-561" fmla="*/ 2894867 w 8334627"/>
              <a:gd name="connsiteY89-562" fmla="*/ 2341071 h 4794329"/>
              <a:gd name="connsiteX90-563" fmla="*/ 2894869 w 8334627"/>
              <a:gd name="connsiteY90-564" fmla="*/ 2341071 h 4794329"/>
              <a:gd name="connsiteX91-565" fmla="*/ 2894869 w 8334627"/>
              <a:gd name="connsiteY91-566" fmla="*/ 2043341 h 4794329"/>
              <a:gd name="connsiteX92-567" fmla="*/ 4876548 w 8334627"/>
              <a:gd name="connsiteY92-568" fmla="*/ 61662 h 4794329"/>
              <a:gd name="connsiteX93-569" fmla="*/ 5025413 w 8334627"/>
              <a:gd name="connsiteY93-570" fmla="*/ 0 h 4794329"/>
              <a:gd name="connsiteX0-571" fmla="*/ 7187484 w 8328384"/>
              <a:gd name="connsiteY0-572" fmla="*/ 3202389 h 4794329"/>
              <a:gd name="connsiteX1-573" fmla="*/ 7336349 w 8328384"/>
              <a:gd name="connsiteY1-574" fmla="*/ 3264051 h 4794329"/>
              <a:gd name="connsiteX2-575" fmla="*/ 7336349 w 8328384"/>
              <a:gd name="connsiteY2-576" fmla="*/ 3561781 h 4794329"/>
              <a:gd name="connsiteX3-577" fmla="*/ 6675910 w 8328384"/>
              <a:gd name="connsiteY3-578" fmla="*/ 4222219 h 4794329"/>
              <a:gd name="connsiteX4-579" fmla="*/ 6378180 w 8328384"/>
              <a:gd name="connsiteY4-580" fmla="*/ 4222219 h 4794329"/>
              <a:gd name="connsiteX5-581" fmla="*/ 6378181 w 8328384"/>
              <a:gd name="connsiteY5-582" fmla="*/ 4222219 h 4794329"/>
              <a:gd name="connsiteX6-583" fmla="*/ 6378181 w 8328384"/>
              <a:gd name="connsiteY6-584" fmla="*/ 3924488 h 4794329"/>
              <a:gd name="connsiteX7-585" fmla="*/ 7038619 w 8328384"/>
              <a:gd name="connsiteY7-586" fmla="*/ 3264051 h 4794329"/>
              <a:gd name="connsiteX8-587" fmla="*/ 7187484 w 8328384"/>
              <a:gd name="connsiteY8-588" fmla="*/ 3202389 h 4794329"/>
              <a:gd name="connsiteX9-589" fmla="*/ 7154253 w 8328384"/>
              <a:gd name="connsiteY9-590" fmla="*/ 1896653 h 4794329"/>
              <a:gd name="connsiteX10-591" fmla="*/ 7303118 w 8328384"/>
              <a:gd name="connsiteY10-592" fmla="*/ 1958315 h 4794329"/>
              <a:gd name="connsiteX11-593" fmla="*/ 7303118 w 8328384"/>
              <a:gd name="connsiteY11-594" fmla="*/ 2256046 h 4794329"/>
              <a:gd name="connsiteX12-595" fmla="*/ 4826495 w 8328384"/>
              <a:gd name="connsiteY12-596" fmla="*/ 4732667 h 4794329"/>
              <a:gd name="connsiteX13-597" fmla="*/ 4528765 w 8328384"/>
              <a:gd name="connsiteY13-598" fmla="*/ 4732667 h 4794329"/>
              <a:gd name="connsiteX14-599" fmla="*/ 4528767 w 8328384"/>
              <a:gd name="connsiteY14-600" fmla="*/ 4732667 h 4794329"/>
              <a:gd name="connsiteX15-601" fmla="*/ 4528767 w 8328384"/>
              <a:gd name="connsiteY15-602" fmla="*/ 4434937 h 4794329"/>
              <a:gd name="connsiteX16-603" fmla="*/ 7005388 w 8328384"/>
              <a:gd name="connsiteY16-604" fmla="*/ 1958315 h 4794329"/>
              <a:gd name="connsiteX17-605" fmla="*/ 7154253 w 8328384"/>
              <a:gd name="connsiteY17-606" fmla="*/ 1896653 h 4794329"/>
              <a:gd name="connsiteX18-607" fmla="*/ 8117857 w 8328384"/>
              <a:gd name="connsiteY18-608" fmla="*/ 1606041 h 4794329"/>
              <a:gd name="connsiteX19-609" fmla="*/ 8266722 w 8328384"/>
              <a:gd name="connsiteY19-610" fmla="*/ 1667703 h 4794329"/>
              <a:gd name="connsiteX20-611" fmla="*/ 8266722 w 8328384"/>
              <a:gd name="connsiteY20-612" fmla="*/ 1965433 h 4794329"/>
              <a:gd name="connsiteX21-613" fmla="*/ 6381647 w 8328384"/>
              <a:gd name="connsiteY21-614" fmla="*/ 3850507 h 4794329"/>
              <a:gd name="connsiteX22-615" fmla="*/ 6083917 w 8328384"/>
              <a:gd name="connsiteY22-616" fmla="*/ 3850507 h 4794329"/>
              <a:gd name="connsiteX23-617" fmla="*/ 6083918 w 8328384"/>
              <a:gd name="connsiteY23-618" fmla="*/ 3850507 h 4794329"/>
              <a:gd name="connsiteX24-619" fmla="*/ 6083918 w 8328384"/>
              <a:gd name="connsiteY24-620" fmla="*/ 3552777 h 4794329"/>
              <a:gd name="connsiteX25-621" fmla="*/ 7968992 w 8328384"/>
              <a:gd name="connsiteY25-622" fmla="*/ 1667703 h 4794329"/>
              <a:gd name="connsiteX26-623" fmla="*/ 8117857 w 8328384"/>
              <a:gd name="connsiteY26-624" fmla="*/ 1606041 h 4794329"/>
              <a:gd name="connsiteX27-625" fmla="*/ 0 w 8328384"/>
              <a:gd name="connsiteY27-626" fmla="*/ 1576410 h 4794329"/>
              <a:gd name="connsiteX28-627" fmla="*/ 677527 w 8328384"/>
              <a:gd name="connsiteY28-628" fmla="*/ 2253937 h 4794329"/>
              <a:gd name="connsiteX29-629" fmla="*/ 0 w 8328384"/>
              <a:gd name="connsiteY29-630" fmla="*/ 1576410 h 4794329"/>
              <a:gd name="connsiteX30-631" fmla="*/ 7665818 w 8328384"/>
              <a:gd name="connsiteY30-632" fmla="*/ 717042 h 4794329"/>
              <a:gd name="connsiteX31-633" fmla="*/ 7814683 w 8328384"/>
              <a:gd name="connsiteY31-634" fmla="*/ 778704 h 4794329"/>
              <a:gd name="connsiteX32-635" fmla="*/ 7814683 w 8328384"/>
              <a:gd name="connsiteY32-636" fmla="*/ 1076435 h 4794329"/>
              <a:gd name="connsiteX33-637" fmla="*/ 4739492 w 8328384"/>
              <a:gd name="connsiteY33-638" fmla="*/ 4151624 h 4794329"/>
              <a:gd name="connsiteX34-639" fmla="*/ 4441762 w 8328384"/>
              <a:gd name="connsiteY34-640" fmla="*/ 4151624 h 4794329"/>
              <a:gd name="connsiteX35-641" fmla="*/ 4441763 w 8328384"/>
              <a:gd name="connsiteY35-642" fmla="*/ 4151624 h 4794329"/>
              <a:gd name="connsiteX36-643" fmla="*/ 4441763 w 8328384"/>
              <a:gd name="connsiteY36-644" fmla="*/ 3853894 h 4794329"/>
              <a:gd name="connsiteX37-645" fmla="*/ 7516953 w 8328384"/>
              <a:gd name="connsiteY37-646" fmla="*/ 778704 h 4794329"/>
              <a:gd name="connsiteX38-647" fmla="*/ 7665818 w 8328384"/>
              <a:gd name="connsiteY38-648" fmla="*/ 717042 h 4794329"/>
              <a:gd name="connsiteX39-649" fmla="*/ 7109580 w 8328384"/>
              <a:gd name="connsiteY39-650" fmla="*/ 598413 h 4794329"/>
              <a:gd name="connsiteX40-651" fmla="*/ 7258445 w 8328384"/>
              <a:gd name="connsiteY40-652" fmla="*/ 660075 h 4794329"/>
              <a:gd name="connsiteX41-653" fmla="*/ 7258445 w 8328384"/>
              <a:gd name="connsiteY41-654" fmla="*/ 957805 h 4794329"/>
              <a:gd name="connsiteX42-655" fmla="*/ 3512618 w 8328384"/>
              <a:gd name="connsiteY42-656" fmla="*/ 4703631 h 4794329"/>
              <a:gd name="connsiteX43-657" fmla="*/ 3214888 w 8328384"/>
              <a:gd name="connsiteY43-658" fmla="*/ 4703631 h 4794329"/>
              <a:gd name="connsiteX44-659" fmla="*/ 3214889 w 8328384"/>
              <a:gd name="connsiteY44-660" fmla="*/ 4703631 h 4794329"/>
              <a:gd name="connsiteX45-661" fmla="*/ 3214889 w 8328384"/>
              <a:gd name="connsiteY45-662" fmla="*/ 4405901 h 4794329"/>
              <a:gd name="connsiteX46-663" fmla="*/ 6960715 w 8328384"/>
              <a:gd name="connsiteY46-664" fmla="*/ 660075 h 4794329"/>
              <a:gd name="connsiteX47-665" fmla="*/ 7109580 w 8328384"/>
              <a:gd name="connsiteY47-666" fmla="*/ 598413 h 4794329"/>
              <a:gd name="connsiteX48-667" fmla="*/ 5839303 w 8328384"/>
              <a:gd name="connsiteY48-668" fmla="*/ 530016 h 4794329"/>
              <a:gd name="connsiteX49-669" fmla="*/ 5988168 w 8328384"/>
              <a:gd name="connsiteY49-670" fmla="*/ 591677 h 4794329"/>
              <a:gd name="connsiteX50-671" fmla="*/ 5988168 w 8328384"/>
              <a:gd name="connsiteY50-672" fmla="*/ 889408 h 4794329"/>
              <a:gd name="connsiteX51-673" fmla="*/ 2912977 w 8328384"/>
              <a:gd name="connsiteY51-674" fmla="*/ 3964597 h 4794329"/>
              <a:gd name="connsiteX52-675" fmla="*/ 2615248 w 8328384"/>
              <a:gd name="connsiteY52-676" fmla="*/ 3964597 h 4794329"/>
              <a:gd name="connsiteX53-677" fmla="*/ 2615249 w 8328384"/>
              <a:gd name="connsiteY53-678" fmla="*/ 3964597 h 4794329"/>
              <a:gd name="connsiteX54-679" fmla="*/ 2615249 w 8328384"/>
              <a:gd name="connsiteY54-680" fmla="*/ 3666867 h 4794329"/>
              <a:gd name="connsiteX55-681" fmla="*/ 5690438 w 8328384"/>
              <a:gd name="connsiteY55-682" fmla="*/ 591677 h 4794329"/>
              <a:gd name="connsiteX56-683" fmla="*/ 5839303 w 8328384"/>
              <a:gd name="connsiteY56-684" fmla="*/ 530016 h 4794329"/>
              <a:gd name="connsiteX57-685" fmla="*/ 6693121 w 8328384"/>
              <a:gd name="connsiteY57-686" fmla="*/ 347526 h 4794329"/>
              <a:gd name="connsiteX58-687" fmla="*/ 6841986 w 8328384"/>
              <a:gd name="connsiteY58-688" fmla="*/ 409188 h 4794329"/>
              <a:gd name="connsiteX59-689" fmla="*/ 6841986 w 8328384"/>
              <a:gd name="connsiteY59-690" fmla="*/ 706919 h 4794329"/>
              <a:gd name="connsiteX60-691" fmla="*/ 3766795 w 8328384"/>
              <a:gd name="connsiteY60-692" fmla="*/ 3782108 h 4794329"/>
              <a:gd name="connsiteX61-693" fmla="*/ 3469065 w 8328384"/>
              <a:gd name="connsiteY61-694" fmla="*/ 3782108 h 4794329"/>
              <a:gd name="connsiteX62-695" fmla="*/ 3469066 w 8328384"/>
              <a:gd name="connsiteY62-696" fmla="*/ 3782108 h 4794329"/>
              <a:gd name="connsiteX63-697" fmla="*/ 3469066 w 8328384"/>
              <a:gd name="connsiteY63-698" fmla="*/ 3484378 h 4794329"/>
              <a:gd name="connsiteX64-699" fmla="*/ 6544256 w 8328384"/>
              <a:gd name="connsiteY64-700" fmla="*/ 409188 h 4794329"/>
              <a:gd name="connsiteX65-701" fmla="*/ 6693121 w 8328384"/>
              <a:gd name="connsiteY65-702" fmla="*/ 347526 h 4794329"/>
              <a:gd name="connsiteX66-703" fmla="*/ 4217989 w 8328384"/>
              <a:gd name="connsiteY66-704" fmla="*/ 126303 h 4794329"/>
              <a:gd name="connsiteX67-705" fmla="*/ 4366854 w 8328384"/>
              <a:gd name="connsiteY67-706" fmla="*/ 187965 h 4794329"/>
              <a:gd name="connsiteX68-707" fmla="*/ 4366854 w 8328384"/>
              <a:gd name="connsiteY68-708" fmla="*/ 485695 h 4794329"/>
              <a:gd name="connsiteX69-709" fmla="*/ 3108136 w 8328384"/>
              <a:gd name="connsiteY69-710" fmla="*/ 1744412 h 4794329"/>
              <a:gd name="connsiteX70-711" fmla="*/ 2810405 w 8328384"/>
              <a:gd name="connsiteY70-712" fmla="*/ 1744412 h 4794329"/>
              <a:gd name="connsiteX71-713" fmla="*/ 2810407 w 8328384"/>
              <a:gd name="connsiteY71-714" fmla="*/ 1744412 h 4794329"/>
              <a:gd name="connsiteX72-715" fmla="*/ 2810407 w 8328384"/>
              <a:gd name="connsiteY72-716" fmla="*/ 1446682 h 4794329"/>
              <a:gd name="connsiteX73-717" fmla="*/ 4069124 w 8328384"/>
              <a:gd name="connsiteY73-718" fmla="*/ 187965 h 4794329"/>
              <a:gd name="connsiteX74-719" fmla="*/ 4217989 w 8328384"/>
              <a:gd name="connsiteY74-720" fmla="*/ 126303 h 4794329"/>
              <a:gd name="connsiteX75-721" fmla="*/ 5679047 w 8328384"/>
              <a:gd name="connsiteY75-722" fmla="*/ 18853 h 4794329"/>
              <a:gd name="connsiteX76-723" fmla="*/ 5827912 w 8328384"/>
              <a:gd name="connsiteY76-724" fmla="*/ 80515 h 4794329"/>
              <a:gd name="connsiteX77-725" fmla="*/ 5827912 w 8328384"/>
              <a:gd name="connsiteY77-726" fmla="*/ 378245 h 4794329"/>
              <a:gd name="connsiteX78-727" fmla="*/ 3106228 w 8328384"/>
              <a:gd name="connsiteY78-728" fmla="*/ 3099928 h 4794329"/>
              <a:gd name="connsiteX79-729" fmla="*/ 2808498 w 8328384"/>
              <a:gd name="connsiteY79-730" fmla="*/ 3099928 h 4794329"/>
              <a:gd name="connsiteX80-731" fmla="*/ 2808499 w 8328384"/>
              <a:gd name="connsiteY80-732" fmla="*/ 3099928 h 4794329"/>
              <a:gd name="connsiteX81-733" fmla="*/ 2808499 w 8328384"/>
              <a:gd name="connsiteY81-734" fmla="*/ 2802198 h 4794329"/>
              <a:gd name="connsiteX82-735" fmla="*/ 5530182 w 8328384"/>
              <a:gd name="connsiteY82-736" fmla="*/ 80515 h 4794329"/>
              <a:gd name="connsiteX83-737" fmla="*/ 5679047 w 8328384"/>
              <a:gd name="connsiteY83-738" fmla="*/ 18853 h 4794329"/>
              <a:gd name="connsiteX84-739" fmla="*/ 5019170 w 8328384"/>
              <a:gd name="connsiteY84-740" fmla="*/ 0 h 4794329"/>
              <a:gd name="connsiteX85-741" fmla="*/ 5168035 w 8328384"/>
              <a:gd name="connsiteY85-742" fmla="*/ 61662 h 4794329"/>
              <a:gd name="connsiteX86-743" fmla="*/ 5168035 w 8328384"/>
              <a:gd name="connsiteY86-744" fmla="*/ 359392 h 4794329"/>
              <a:gd name="connsiteX87-745" fmla="*/ 3186355 w 8328384"/>
              <a:gd name="connsiteY87-746" fmla="*/ 2341071 h 4794329"/>
              <a:gd name="connsiteX88-747" fmla="*/ 2888624 w 8328384"/>
              <a:gd name="connsiteY88-748" fmla="*/ 2341071 h 4794329"/>
              <a:gd name="connsiteX89-749" fmla="*/ 2888626 w 8328384"/>
              <a:gd name="connsiteY89-750" fmla="*/ 2341071 h 4794329"/>
              <a:gd name="connsiteX90-751" fmla="*/ 2888626 w 8328384"/>
              <a:gd name="connsiteY90-752" fmla="*/ 2043341 h 4794329"/>
              <a:gd name="connsiteX91-753" fmla="*/ 4870305 w 8328384"/>
              <a:gd name="connsiteY91-754" fmla="*/ 61662 h 4794329"/>
              <a:gd name="connsiteX92-755" fmla="*/ 5019170 w 8328384"/>
              <a:gd name="connsiteY92-756" fmla="*/ 0 h 4794329"/>
              <a:gd name="connsiteX0-757" fmla="*/ 4633897 w 5774797"/>
              <a:gd name="connsiteY0-758" fmla="*/ 3202389 h 4794329"/>
              <a:gd name="connsiteX1-759" fmla="*/ 4782762 w 5774797"/>
              <a:gd name="connsiteY1-760" fmla="*/ 3264051 h 4794329"/>
              <a:gd name="connsiteX2-761" fmla="*/ 4782762 w 5774797"/>
              <a:gd name="connsiteY2-762" fmla="*/ 3561781 h 4794329"/>
              <a:gd name="connsiteX3-763" fmla="*/ 4122323 w 5774797"/>
              <a:gd name="connsiteY3-764" fmla="*/ 4222219 h 4794329"/>
              <a:gd name="connsiteX4-765" fmla="*/ 3824593 w 5774797"/>
              <a:gd name="connsiteY4-766" fmla="*/ 4222219 h 4794329"/>
              <a:gd name="connsiteX5-767" fmla="*/ 3824594 w 5774797"/>
              <a:gd name="connsiteY5-768" fmla="*/ 4222219 h 4794329"/>
              <a:gd name="connsiteX6-769" fmla="*/ 3824594 w 5774797"/>
              <a:gd name="connsiteY6-770" fmla="*/ 3924488 h 4794329"/>
              <a:gd name="connsiteX7-771" fmla="*/ 4485032 w 5774797"/>
              <a:gd name="connsiteY7-772" fmla="*/ 3264051 h 4794329"/>
              <a:gd name="connsiteX8-773" fmla="*/ 4633897 w 5774797"/>
              <a:gd name="connsiteY8-774" fmla="*/ 3202389 h 4794329"/>
              <a:gd name="connsiteX9-775" fmla="*/ 4600666 w 5774797"/>
              <a:gd name="connsiteY9-776" fmla="*/ 1896653 h 4794329"/>
              <a:gd name="connsiteX10-777" fmla="*/ 4749531 w 5774797"/>
              <a:gd name="connsiteY10-778" fmla="*/ 1958315 h 4794329"/>
              <a:gd name="connsiteX11-779" fmla="*/ 4749531 w 5774797"/>
              <a:gd name="connsiteY11-780" fmla="*/ 2256046 h 4794329"/>
              <a:gd name="connsiteX12-781" fmla="*/ 2272908 w 5774797"/>
              <a:gd name="connsiteY12-782" fmla="*/ 4732667 h 4794329"/>
              <a:gd name="connsiteX13-783" fmla="*/ 1975178 w 5774797"/>
              <a:gd name="connsiteY13-784" fmla="*/ 4732667 h 4794329"/>
              <a:gd name="connsiteX14-785" fmla="*/ 1975180 w 5774797"/>
              <a:gd name="connsiteY14-786" fmla="*/ 4732667 h 4794329"/>
              <a:gd name="connsiteX15-787" fmla="*/ 1975180 w 5774797"/>
              <a:gd name="connsiteY15-788" fmla="*/ 4434937 h 4794329"/>
              <a:gd name="connsiteX16-789" fmla="*/ 4451801 w 5774797"/>
              <a:gd name="connsiteY16-790" fmla="*/ 1958315 h 4794329"/>
              <a:gd name="connsiteX17-791" fmla="*/ 4600666 w 5774797"/>
              <a:gd name="connsiteY17-792" fmla="*/ 1896653 h 4794329"/>
              <a:gd name="connsiteX18-793" fmla="*/ 5564270 w 5774797"/>
              <a:gd name="connsiteY18-794" fmla="*/ 1606041 h 4794329"/>
              <a:gd name="connsiteX19-795" fmla="*/ 5713135 w 5774797"/>
              <a:gd name="connsiteY19-796" fmla="*/ 1667703 h 4794329"/>
              <a:gd name="connsiteX20-797" fmla="*/ 5713135 w 5774797"/>
              <a:gd name="connsiteY20-798" fmla="*/ 1965433 h 4794329"/>
              <a:gd name="connsiteX21-799" fmla="*/ 3828060 w 5774797"/>
              <a:gd name="connsiteY21-800" fmla="*/ 3850507 h 4794329"/>
              <a:gd name="connsiteX22-801" fmla="*/ 3530330 w 5774797"/>
              <a:gd name="connsiteY22-802" fmla="*/ 3850507 h 4794329"/>
              <a:gd name="connsiteX23-803" fmla="*/ 3530331 w 5774797"/>
              <a:gd name="connsiteY23-804" fmla="*/ 3850507 h 4794329"/>
              <a:gd name="connsiteX24-805" fmla="*/ 3530331 w 5774797"/>
              <a:gd name="connsiteY24-806" fmla="*/ 3552777 h 4794329"/>
              <a:gd name="connsiteX25-807" fmla="*/ 5415405 w 5774797"/>
              <a:gd name="connsiteY25-808" fmla="*/ 1667703 h 4794329"/>
              <a:gd name="connsiteX26-809" fmla="*/ 5564270 w 5774797"/>
              <a:gd name="connsiteY26-810" fmla="*/ 1606041 h 4794329"/>
              <a:gd name="connsiteX27-811" fmla="*/ 5112231 w 5774797"/>
              <a:gd name="connsiteY27-812" fmla="*/ 717042 h 4794329"/>
              <a:gd name="connsiteX28-813" fmla="*/ 5261096 w 5774797"/>
              <a:gd name="connsiteY28-814" fmla="*/ 778704 h 4794329"/>
              <a:gd name="connsiteX29-815" fmla="*/ 5261096 w 5774797"/>
              <a:gd name="connsiteY29-816" fmla="*/ 1076435 h 4794329"/>
              <a:gd name="connsiteX30-817" fmla="*/ 2185905 w 5774797"/>
              <a:gd name="connsiteY30-818" fmla="*/ 4151624 h 4794329"/>
              <a:gd name="connsiteX31-819" fmla="*/ 1888175 w 5774797"/>
              <a:gd name="connsiteY31-820" fmla="*/ 4151624 h 4794329"/>
              <a:gd name="connsiteX32-821" fmla="*/ 1888176 w 5774797"/>
              <a:gd name="connsiteY32-822" fmla="*/ 4151624 h 4794329"/>
              <a:gd name="connsiteX33-823" fmla="*/ 1888176 w 5774797"/>
              <a:gd name="connsiteY33-824" fmla="*/ 3853894 h 4794329"/>
              <a:gd name="connsiteX34-825" fmla="*/ 4963366 w 5774797"/>
              <a:gd name="connsiteY34-826" fmla="*/ 778704 h 4794329"/>
              <a:gd name="connsiteX35-827" fmla="*/ 5112231 w 5774797"/>
              <a:gd name="connsiteY35-828" fmla="*/ 717042 h 4794329"/>
              <a:gd name="connsiteX36-829" fmla="*/ 4555993 w 5774797"/>
              <a:gd name="connsiteY36-830" fmla="*/ 598413 h 4794329"/>
              <a:gd name="connsiteX37-831" fmla="*/ 4704858 w 5774797"/>
              <a:gd name="connsiteY37-832" fmla="*/ 660075 h 4794329"/>
              <a:gd name="connsiteX38-833" fmla="*/ 4704858 w 5774797"/>
              <a:gd name="connsiteY38-834" fmla="*/ 957805 h 4794329"/>
              <a:gd name="connsiteX39-835" fmla="*/ 959031 w 5774797"/>
              <a:gd name="connsiteY39-836" fmla="*/ 4703631 h 4794329"/>
              <a:gd name="connsiteX40-837" fmla="*/ 661301 w 5774797"/>
              <a:gd name="connsiteY40-838" fmla="*/ 4703631 h 4794329"/>
              <a:gd name="connsiteX41-839" fmla="*/ 661302 w 5774797"/>
              <a:gd name="connsiteY41-840" fmla="*/ 4703631 h 4794329"/>
              <a:gd name="connsiteX42-841" fmla="*/ 661302 w 5774797"/>
              <a:gd name="connsiteY42-842" fmla="*/ 4405901 h 4794329"/>
              <a:gd name="connsiteX43-843" fmla="*/ 4407128 w 5774797"/>
              <a:gd name="connsiteY43-844" fmla="*/ 660075 h 4794329"/>
              <a:gd name="connsiteX44-845" fmla="*/ 4555993 w 5774797"/>
              <a:gd name="connsiteY44-846" fmla="*/ 598413 h 4794329"/>
              <a:gd name="connsiteX45-847" fmla="*/ 3285716 w 5774797"/>
              <a:gd name="connsiteY45-848" fmla="*/ 530016 h 4794329"/>
              <a:gd name="connsiteX46-849" fmla="*/ 3434581 w 5774797"/>
              <a:gd name="connsiteY46-850" fmla="*/ 591677 h 4794329"/>
              <a:gd name="connsiteX47-851" fmla="*/ 3434581 w 5774797"/>
              <a:gd name="connsiteY47-852" fmla="*/ 889408 h 4794329"/>
              <a:gd name="connsiteX48-853" fmla="*/ 359390 w 5774797"/>
              <a:gd name="connsiteY48-854" fmla="*/ 3964597 h 4794329"/>
              <a:gd name="connsiteX49-855" fmla="*/ 61661 w 5774797"/>
              <a:gd name="connsiteY49-856" fmla="*/ 3964597 h 4794329"/>
              <a:gd name="connsiteX50-857" fmla="*/ 61662 w 5774797"/>
              <a:gd name="connsiteY50-858" fmla="*/ 3964597 h 4794329"/>
              <a:gd name="connsiteX51-859" fmla="*/ 61662 w 5774797"/>
              <a:gd name="connsiteY51-860" fmla="*/ 3666867 h 4794329"/>
              <a:gd name="connsiteX52-861" fmla="*/ 3136851 w 5774797"/>
              <a:gd name="connsiteY52-862" fmla="*/ 591677 h 4794329"/>
              <a:gd name="connsiteX53-863" fmla="*/ 3285716 w 5774797"/>
              <a:gd name="connsiteY53-864" fmla="*/ 530016 h 4794329"/>
              <a:gd name="connsiteX54-865" fmla="*/ 4139534 w 5774797"/>
              <a:gd name="connsiteY54-866" fmla="*/ 347526 h 4794329"/>
              <a:gd name="connsiteX55-867" fmla="*/ 4288399 w 5774797"/>
              <a:gd name="connsiteY55-868" fmla="*/ 409188 h 4794329"/>
              <a:gd name="connsiteX56-869" fmla="*/ 4288399 w 5774797"/>
              <a:gd name="connsiteY56-870" fmla="*/ 706919 h 4794329"/>
              <a:gd name="connsiteX57-871" fmla="*/ 1213208 w 5774797"/>
              <a:gd name="connsiteY57-872" fmla="*/ 3782108 h 4794329"/>
              <a:gd name="connsiteX58-873" fmla="*/ 915478 w 5774797"/>
              <a:gd name="connsiteY58-874" fmla="*/ 3782108 h 4794329"/>
              <a:gd name="connsiteX59-875" fmla="*/ 915479 w 5774797"/>
              <a:gd name="connsiteY59-876" fmla="*/ 3782108 h 4794329"/>
              <a:gd name="connsiteX60-877" fmla="*/ 915479 w 5774797"/>
              <a:gd name="connsiteY60-878" fmla="*/ 3484378 h 4794329"/>
              <a:gd name="connsiteX61-879" fmla="*/ 3990669 w 5774797"/>
              <a:gd name="connsiteY61-880" fmla="*/ 409188 h 4794329"/>
              <a:gd name="connsiteX62-881" fmla="*/ 4139534 w 5774797"/>
              <a:gd name="connsiteY62-882" fmla="*/ 347526 h 4794329"/>
              <a:gd name="connsiteX63-883" fmla="*/ 1664402 w 5774797"/>
              <a:gd name="connsiteY63-884" fmla="*/ 126303 h 4794329"/>
              <a:gd name="connsiteX64-885" fmla="*/ 1813267 w 5774797"/>
              <a:gd name="connsiteY64-886" fmla="*/ 187965 h 4794329"/>
              <a:gd name="connsiteX65-887" fmla="*/ 1813267 w 5774797"/>
              <a:gd name="connsiteY65-888" fmla="*/ 485695 h 4794329"/>
              <a:gd name="connsiteX66-889" fmla="*/ 554549 w 5774797"/>
              <a:gd name="connsiteY66-890" fmla="*/ 1744412 h 4794329"/>
              <a:gd name="connsiteX67-891" fmla="*/ 256818 w 5774797"/>
              <a:gd name="connsiteY67-892" fmla="*/ 1744412 h 4794329"/>
              <a:gd name="connsiteX68-893" fmla="*/ 256820 w 5774797"/>
              <a:gd name="connsiteY68-894" fmla="*/ 1744412 h 4794329"/>
              <a:gd name="connsiteX69-895" fmla="*/ 256820 w 5774797"/>
              <a:gd name="connsiteY69-896" fmla="*/ 1446682 h 4794329"/>
              <a:gd name="connsiteX70-897" fmla="*/ 1515537 w 5774797"/>
              <a:gd name="connsiteY70-898" fmla="*/ 187965 h 4794329"/>
              <a:gd name="connsiteX71-899" fmla="*/ 1664402 w 5774797"/>
              <a:gd name="connsiteY71-900" fmla="*/ 126303 h 4794329"/>
              <a:gd name="connsiteX72-901" fmla="*/ 3125460 w 5774797"/>
              <a:gd name="connsiteY72-902" fmla="*/ 18853 h 4794329"/>
              <a:gd name="connsiteX73-903" fmla="*/ 3274325 w 5774797"/>
              <a:gd name="connsiteY73-904" fmla="*/ 80515 h 4794329"/>
              <a:gd name="connsiteX74-905" fmla="*/ 3274325 w 5774797"/>
              <a:gd name="connsiteY74-906" fmla="*/ 378245 h 4794329"/>
              <a:gd name="connsiteX75-907" fmla="*/ 552641 w 5774797"/>
              <a:gd name="connsiteY75-908" fmla="*/ 3099928 h 4794329"/>
              <a:gd name="connsiteX76-909" fmla="*/ 254911 w 5774797"/>
              <a:gd name="connsiteY76-910" fmla="*/ 3099928 h 4794329"/>
              <a:gd name="connsiteX77-911" fmla="*/ 254912 w 5774797"/>
              <a:gd name="connsiteY77-912" fmla="*/ 3099928 h 4794329"/>
              <a:gd name="connsiteX78-913" fmla="*/ 254912 w 5774797"/>
              <a:gd name="connsiteY78-914" fmla="*/ 2802198 h 4794329"/>
              <a:gd name="connsiteX79-915" fmla="*/ 2976595 w 5774797"/>
              <a:gd name="connsiteY79-916" fmla="*/ 80515 h 4794329"/>
              <a:gd name="connsiteX80-917" fmla="*/ 3125460 w 5774797"/>
              <a:gd name="connsiteY80-918" fmla="*/ 18853 h 4794329"/>
              <a:gd name="connsiteX81-919" fmla="*/ 2465583 w 5774797"/>
              <a:gd name="connsiteY81-920" fmla="*/ 0 h 4794329"/>
              <a:gd name="connsiteX82-921" fmla="*/ 2614448 w 5774797"/>
              <a:gd name="connsiteY82-922" fmla="*/ 61662 h 4794329"/>
              <a:gd name="connsiteX83-923" fmla="*/ 2614448 w 5774797"/>
              <a:gd name="connsiteY83-924" fmla="*/ 359392 h 4794329"/>
              <a:gd name="connsiteX84-925" fmla="*/ 632768 w 5774797"/>
              <a:gd name="connsiteY84-926" fmla="*/ 2341071 h 4794329"/>
              <a:gd name="connsiteX85-927" fmla="*/ 335037 w 5774797"/>
              <a:gd name="connsiteY85-928" fmla="*/ 2341071 h 4794329"/>
              <a:gd name="connsiteX86-929" fmla="*/ 335039 w 5774797"/>
              <a:gd name="connsiteY86-930" fmla="*/ 2341071 h 4794329"/>
              <a:gd name="connsiteX87-931" fmla="*/ 335039 w 5774797"/>
              <a:gd name="connsiteY87-932" fmla="*/ 2043341 h 4794329"/>
              <a:gd name="connsiteX88-933" fmla="*/ 2316718 w 5774797"/>
              <a:gd name="connsiteY88-934" fmla="*/ 61662 h 4794329"/>
              <a:gd name="connsiteX89-935" fmla="*/ 2465583 w 5774797"/>
              <a:gd name="connsiteY89-936" fmla="*/ 0 h 47943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Lst>
            <a:rect l="l" t="t" r="r" b="b"/>
            <a:pathLst>
              <a:path w="5774797" h="4794329">
                <a:moveTo>
                  <a:pt x="4633897" y="3202389"/>
                </a:moveTo>
                <a:cubicBezTo>
                  <a:pt x="4687776" y="3202389"/>
                  <a:pt x="4741654" y="3222943"/>
                  <a:pt x="4782762" y="3264051"/>
                </a:cubicBezTo>
                <a:cubicBezTo>
                  <a:pt x="4864978" y="3346267"/>
                  <a:pt x="4864978" y="3479565"/>
                  <a:pt x="4782762" y="3561781"/>
                </a:cubicBezTo>
                <a:lnTo>
                  <a:pt x="4122323" y="4222219"/>
                </a:lnTo>
                <a:cubicBezTo>
                  <a:pt x="4040107" y="4304435"/>
                  <a:pt x="3906809" y="4304435"/>
                  <a:pt x="3824593" y="4222219"/>
                </a:cubicBezTo>
                <a:lnTo>
                  <a:pt x="3824594" y="4222219"/>
                </a:lnTo>
                <a:cubicBezTo>
                  <a:pt x="3742378" y="4140003"/>
                  <a:pt x="3742378" y="4006704"/>
                  <a:pt x="3824594" y="3924488"/>
                </a:cubicBezTo>
                <a:lnTo>
                  <a:pt x="4485032" y="3264051"/>
                </a:lnTo>
                <a:cubicBezTo>
                  <a:pt x="4526140" y="3222943"/>
                  <a:pt x="4580018" y="3202389"/>
                  <a:pt x="4633897" y="3202389"/>
                </a:cubicBezTo>
                <a:close/>
                <a:moveTo>
                  <a:pt x="4600666" y="1896653"/>
                </a:moveTo>
                <a:cubicBezTo>
                  <a:pt x="4654544" y="1896653"/>
                  <a:pt x="4708423" y="1917207"/>
                  <a:pt x="4749531" y="1958315"/>
                </a:cubicBezTo>
                <a:cubicBezTo>
                  <a:pt x="4831747" y="2040531"/>
                  <a:pt x="4831747" y="2173830"/>
                  <a:pt x="4749531" y="2256046"/>
                </a:cubicBezTo>
                <a:lnTo>
                  <a:pt x="2272908" y="4732667"/>
                </a:lnTo>
                <a:cubicBezTo>
                  <a:pt x="2190692" y="4814883"/>
                  <a:pt x="2057394" y="4814883"/>
                  <a:pt x="1975178" y="4732667"/>
                </a:cubicBezTo>
                <a:lnTo>
                  <a:pt x="1975180" y="4732667"/>
                </a:lnTo>
                <a:cubicBezTo>
                  <a:pt x="1892964" y="4650451"/>
                  <a:pt x="1892964" y="4517153"/>
                  <a:pt x="1975180" y="4434937"/>
                </a:cubicBezTo>
                <a:lnTo>
                  <a:pt x="4451801" y="1958315"/>
                </a:lnTo>
                <a:cubicBezTo>
                  <a:pt x="4492909" y="1917207"/>
                  <a:pt x="4546787" y="1896653"/>
                  <a:pt x="4600666" y="1896653"/>
                </a:cubicBezTo>
                <a:close/>
                <a:moveTo>
                  <a:pt x="5564270" y="1606041"/>
                </a:moveTo>
                <a:cubicBezTo>
                  <a:pt x="5618148" y="1606041"/>
                  <a:pt x="5672027" y="1626595"/>
                  <a:pt x="5713135" y="1667703"/>
                </a:cubicBezTo>
                <a:cubicBezTo>
                  <a:pt x="5795351" y="1749919"/>
                  <a:pt x="5795351" y="1883217"/>
                  <a:pt x="5713135" y="1965433"/>
                </a:cubicBezTo>
                <a:lnTo>
                  <a:pt x="3828060" y="3850507"/>
                </a:lnTo>
                <a:cubicBezTo>
                  <a:pt x="3745844" y="3932723"/>
                  <a:pt x="3612546" y="3932723"/>
                  <a:pt x="3530330" y="3850507"/>
                </a:cubicBezTo>
                <a:lnTo>
                  <a:pt x="3530331" y="3850507"/>
                </a:lnTo>
                <a:cubicBezTo>
                  <a:pt x="3448115" y="3768291"/>
                  <a:pt x="3448115" y="3634993"/>
                  <a:pt x="3530331" y="3552777"/>
                </a:cubicBezTo>
                <a:lnTo>
                  <a:pt x="5415405" y="1667703"/>
                </a:lnTo>
                <a:cubicBezTo>
                  <a:pt x="5456513" y="1626595"/>
                  <a:pt x="5510391" y="1606041"/>
                  <a:pt x="5564270" y="1606041"/>
                </a:cubicBezTo>
                <a:close/>
                <a:moveTo>
                  <a:pt x="5112231" y="717042"/>
                </a:moveTo>
                <a:cubicBezTo>
                  <a:pt x="5166109" y="717042"/>
                  <a:pt x="5219988" y="737596"/>
                  <a:pt x="5261096" y="778704"/>
                </a:cubicBezTo>
                <a:cubicBezTo>
                  <a:pt x="5343312" y="860920"/>
                  <a:pt x="5343312" y="994218"/>
                  <a:pt x="5261096" y="1076435"/>
                </a:cubicBezTo>
                <a:lnTo>
                  <a:pt x="2185905" y="4151624"/>
                </a:lnTo>
                <a:cubicBezTo>
                  <a:pt x="2103689" y="4233840"/>
                  <a:pt x="1970391" y="4233840"/>
                  <a:pt x="1888175" y="4151624"/>
                </a:cubicBezTo>
                <a:lnTo>
                  <a:pt x="1888176" y="4151624"/>
                </a:lnTo>
                <a:cubicBezTo>
                  <a:pt x="1805960" y="4069408"/>
                  <a:pt x="1805960" y="3936110"/>
                  <a:pt x="1888176" y="3853894"/>
                </a:cubicBezTo>
                <a:lnTo>
                  <a:pt x="4963366" y="778704"/>
                </a:lnTo>
                <a:cubicBezTo>
                  <a:pt x="5004474" y="737596"/>
                  <a:pt x="5058352" y="717042"/>
                  <a:pt x="5112231" y="717042"/>
                </a:cubicBezTo>
                <a:close/>
                <a:moveTo>
                  <a:pt x="4555993" y="598413"/>
                </a:moveTo>
                <a:cubicBezTo>
                  <a:pt x="4609872" y="598413"/>
                  <a:pt x="4663750" y="618967"/>
                  <a:pt x="4704858" y="660075"/>
                </a:cubicBezTo>
                <a:cubicBezTo>
                  <a:pt x="4787074" y="742291"/>
                  <a:pt x="4787074" y="875589"/>
                  <a:pt x="4704858" y="957805"/>
                </a:cubicBezTo>
                <a:lnTo>
                  <a:pt x="959031" y="4703631"/>
                </a:lnTo>
                <a:cubicBezTo>
                  <a:pt x="876815" y="4785847"/>
                  <a:pt x="743517" y="4785847"/>
                  <a:pt x="661301" y="4703631"/>
                </a:cubicBezTo>
                <a:lnTo>
                  <a:pt x="661302" y="4703631"/>
                </a:lnTo>
                <a:cubicBezTo>
                  <a:pt x="579087" y="4621415"/>
                  <a:pt x="579087" y="4488117"/>
                  <a:pt x="661302" y="4405901"/>
                </a:cubicBezTo>
                <a:lnTo>
                  <a:pt x="4407128" y="660075"/>
                </a:lnTo>
                <a:cubicBezTo>
                  <a:pt x="4448236" y="618967"/>
                  <a:pt x="4502115" y="598413"/>
                  <a:pt x="4555993" y="598413"/>
                </a:cubicBezTo>
                <a:close/>
                <a:moveTo>
                  <a:pt x="3285716" y="530016"/>
                </a:moveTo>
                <a:cubicBezTo>
                  <a:pt x="3339595" y="530015"/>
                  <a:pt x="3393473" y="550569"/>
                  <a:pt x="3434581" y="591677"/>
                </a:cubicBezTo>
                <a:cubicBezTo>
                  <a:pt x="3516797" y="673894"/>
                  <a:pt x="3516797" y="807191"/>
                  <a:pt x="3434581" y="889408"/>
                </a:cubicBezTo>
                <a:lnTo>
                  <a:pt x="359390" y="3964597"/>
                </a:lnTo>
                <a:cubicBezTo>
                  <a:pt x="277175" y="4046813"/>
                  <a:pt x="143876" y="4046813"/>
                  <a:pt x="61661" y="3964597"/>
                </a:cubicBezTo>
                <a:lnTo>
                  <a:pt x="61662" y="3964597"/>
                </a:lnTo>
                <a:cubicBezTo>
                  <a:pt x="-20554" y="3882381"/>
                  <a:pt x="-20554" y="3749083"/>
                  <a:pt x="61662" y="3666867"/>
                </a:cubicBezTo>
                <a:lnTo>
                  <a:pt x="3136851" y="591677"/>
                </a:lnTo>
                <a:cubicBezTo>
                  <a:pt x="3177959" y="550569"/>
                  <a:pt x="3231837" y="530015"/>
                  <a:pt x="3285716" y="530016"/>
                </a:cubicBezTo>
                <a:close/>
                <a:moveTo>
                  <a:pt x="4139534" y="347526"/>
                </a:moveTo>
                <a:cubicBezTo>
                  <a:pt x="4193413" y="347526"/>
                  <a:pt x="4247291" y="368080"/>
                  <a:pt x="4288399" y="409188"/>
                </a:cubicBezTo>
                <a:cubicBezTo>
                  <a:pt x="4370615" y="491405"/>
                  <a:pt x="4370615" y="624702"/>
                  <a:pt x="4288399" y="706919"/>
                </a:cubicBezTo>
                <a:lnTo>
                  <a:pt x="1213208" y="3782108"/>
                </a:lnTo>
                <a:cubicBezTo>
                  <a:pt x="1130992" y="3864324"/>
                  <a:pt x="997694" y="3864324"/>
                  <a:pt x="915478" y="3782108"/>
                </a:cubicBezTo>
                <a:lnTo>
                  <a:pt x="915479" y="3782108"/>
                </a:lnTo>
                <a:cubicBezTo>
                  <a:pt x="833263" y="3699892"/>
                  <a:pt x="833263" y="3566594"/>
                  <a:pt x="915479" y="3484378"/>
                </a:cubicBezTo>
                <a:lnTo>
                  <a:pt x="3990669" y="409188"/>
                </a:lnTo>
                <a:cubicBezTo>
                  <a:pt x="4031777" y="368080"/>
                  <a:pt x="4085655" y="347526"/>
                  <a:pt x="4139534" y="347526"/>
                </a:cubicBezTo>
                <a:close/>
                <a:moveTo>
                  <a:pt x="1664402" y="126303"/>
                </a:moveTo>
                <a:cubicBezTo>
                  <a:pt x="1718280" y="126303"/>
                  <a:pt x="1772159" y="146856"/>
                  <a:pt x="1813267" y="187965"/>
                </a:cubicBezTo>
                <a:cubicBezTo>
                  <a:pt x="1895483" y="270181"/>
                  <a:pt x="1895483" y="403479"/>
                  <a:pt x="1813267" y="485695"/>
                </a:cubicBezTo>
                <a:lnTo>
                  <a:pt x="554549" y="1744412"/>
                </a:lnTo>
                <a:cubicBezTo>
                  <a:pt x="472333" y="1826628"/>
                  <a:pt x="339035" y="1826628"/>
                  <a:pt x="256818" y="1744412"/>
                </a:cubicBezTo>
                <a:lnTo>
                  <a:pt x="256820" y="1744412"/>
                </a:lnTo>
                <a:cubicBezTo>
                  <a:pt x="174605" y="1662196"/>
                  <a:pt x="174605" y="1528898"/>
                  <a:pt x="256820" y="1446682"/>
                </a:cubicBezTo>
                <a:lnTo>
                  <a:pt x="1515537" y="187965"/>
                </a:lnTo>
                <a:cubicBezTo>
                  <a:pt x="1556645" y="146856"/>
                  <a:pt x="1610523" y="126303"/>
                  <a:pt x="1664402" y="126303"/>
                </a:cubicBezTo>
                <a:close/>
                <a:moveTo>
                  <a:pt x="3125460" y="18853"/>
                </a:moveTo>
                <a:cubicBezTo>
                  <a:pt x="3179339" y="18853"/>
                  <a:pt x="3233217" y="39407"/>
                  <a:pt x="3274325" y="80515"/>
                </a:cubicBezTo>
                <a:cubicBezTo>
                  <a:pt x="3356541" y="162731"/>
                  <a:pt x="3356541" y="296029"/>
                  <a:pt x="3274325" y="378245"/>
                </a:cubicBezTo>
                <a:lnTo>
                  <a:pt x="552641" y="3099928"/>
                </a:lnTo>
                <a:cubicBezTo>
                  <a:pt x="470425" y="3182144"/>
                  <a:pt x="337126" y="3182144"/>
                  <a:pt x="254911" y="3099928"/>
                </a:cubicBezTo>
                <a:lnTo>
                  <a:pt x="254912" y="3099928"/>
                </a:lnTo>
                <a:cubicBezTo>
                  <a:pt x="172696" y="3017712"/>
                  <a:pt x="172696" y="2884414"/>
                  <a:pt x="254912" y="2802198"/>
                </a:cubicBezTo>
                <a:lnTo>
                  <a:pt x="2976595" y="80515"/>
                </a:lnTo>
                <a:cubicBezTo>
                  <a:pt x="3017703" y="39407"/>
                  <a:pt x="3071581" y="18853"/>
                  <a:pt x="3125460" y="18853"/>
                </a:cubicBezTo>
                <a:close/>
                <a:moveTo>
                  <a:pt x="2465583" y="0"/>
                </a:moveTo>
                <a:cubicBezTo>
                  <a:pt x="2519461" y="0"/>
                  <a:pt x="2573340" y="20554"/>
                  <a:pt x="2614448" y="61662"/>
                </a:cubicBezTo>
                <a:cubicBezTo>
                  <a:pt x="2696664" y="143878"/>
                  <a:pt x="2696664" y="277176"/>
                  <a:pt x="2614448" y="359392"/>
                </a:cubicBezTo>
                <a:lnTo>
                  <a:pt x="632768" y="2341071"/>
                </a:lnTo>
                <a:cubicBezTo>
                  <a:pt x="550552" y="2423287"/>
                  <a:pt x="417253" y="2423287"/>
                  <a:pt x="335037" y="2341071"/>
                </a:cubicBezTo>
                <a:lnTo>
                  <a:pt x="335039" y="2341071"/>
                </a:lnTo>
                <a:cubicBezTo>
                  <a:pt x="252822" y="2258855"/>
                  <a:pt x="252822" y="2125557"/>
                  <a:pt x="335039" y="2043341"/>
                </a:cubicBezTo>
                <a:lnTo>
                  <a:pt x="2316718" y="61662"/>
                </a:lnTo>
                <a:cubicBezTo>
                  <a:pt x="2357826" y="20554"/>
                  <a:pt x="2411704" y="0"/>
                  <a:pt x="2465583" y="0"/>
                </a:cubicBezTo>
                <a:close/>
              </a:path>
            </a:pathLst>
          </a:custGeom>
          <a:blipFill>
            <a:blip r:embed="rId4"/>
            <a:stretch>
              <a:fillRect l="-48000" r="-14000"/>
            </a:stretch>
          </a:blipFill>
        </p:spPr>
      </p:pic>
      <p:sp>
        <p:nvSpPr>
          <p:cNvPr id="24" name="矩形 23">
            <a:extLst>
              <a:ext uri="{FF2B5EF4-FFF2-40B4-BE49-F238E27FC236}">
                <a16:creationId xmlns:a16="http://schemas.microsoft.com/office/drawing/2014/main" xmlns="" id="{F4825205-F957-4863-830B-CAE7BFA7E7FE}"/>
              </a:ext>
            </a:extLst>
          </p:cNvPr>
          <p:cNvSpPr/>
          <p:nvPr/>
        </p:nvSpPr>
        <p:spPr>
          <a:xfrm>
            <a:off x="971600" y="1347614"/>
            <a:ext cx="7760615" cy="2274982"/>
          </a:xfrm>
          <a:prstGeom prst="rect">
            <a:avLst/>
          </a:prstGeom>
        </p:spPr>
        <p:txBody>
          <a:bodyPr wrap="square" lIns="68580" tIns="34290" rIns="68580" bIns="34290">
            <a:spAutoFit/>
          </a:bodyPr>
          <a:lstStyle/>
          <a:p>
            <a:pPr marL="385763" indent="-385763">
              <a:lnSpc>
                <a:spcPts val="2520"/>
              </a:lnSpc>
              <a:spcBef>
                <a:spcPts val="1200"/>
              </a:spcBef>
              <a:spcAft>
                <a:spcPts val="1200"/>
              </a:spcAft>
              <a:buAutoNum type="arabicPeriod"/>
            </a:pPr>
            <a:r>
              <a:rPr lang="en-US" altLang="zh-TW" sz="2100" b="1" dirty="0">
                <a:solidFill>
                  <a:schemeClr val="accent5">
                    <a:lumMod val="75000"/>
                  </a:schemeClr>
                </a:solidFill>
                <a:latin typeface="Cambria" panose="02040503050406030204" pitchFamily="18" charset="0"/>
                <a:ea typeface="Cambria" panose="02040503050406030204" pitchFamily="18" charset="0"/>
              </a:rPr>
              <a:t>Why Taiwan</a:t>
            </a:r>
          </a:p>
          <a:p>
            <a:pPr marL="385763" indent="-385763">
              <a:lnSpc>
                <a:spcPts val="2520"/>
              </a:lnSpc>
              <a:spcBef>
                <a:spcPts val="1200"/>
              </a:spcBef>
              <a:spcAft>
                <a:spcPts val="1200"/>
              </a:spcAft>
              <a:buAutoNum type="arabicPeriod"/>
            </a:pPr>
            <a:r>
              <a:rPr lang="en-US" altLang="zh-TW" sz="2100" b="1" dirty="0" smtClean="0">
                <a:solidFill>
                  <a:schemeClr val="accent5">
                    <a:lumMod val="75000"/>
                  </a:schemeClr>
                </a:solidFill>
                <a:latin typeface="Cambria" panose="02040503050406030204" pitchFamily="18" charset="0"/>
                <a:ea typeface="Cambria" panose="02040503050406030204" pitchFamily="18" charset="0"/>
              </a:rPr>
              <a:t>Taiwan Foreign Direct Investment</a:t>
            </a:r>
            <a:endParaRPr lang="en-US" altLang="zh-TW" sz="2100" b="1" dirty="0">
              <a:solidFill>
                <a:schemeClr val="accent5">
                  <a:lumMod val="75000"/>
                </a:schemeClr>
              </a:solidFill>
              <a:latin typeface="Cambria" panose="02040503050406030204" pitchFamily="18" charset="0"/>
              <a:ea typeface="Cambria" panose="02040503050406030204" pitchFamily="18" charset="0"/>
            </a:endParaRPr>
          </a:p>
          <a:p>
            <a:pPr marL="385763" indent="-385763">
              <a:lnSpc>
                <a:spcPts val="2520"/>
              </a:lnSpc>
              <a:spcBef>
                <a:spcPts val="1200"/>
              </a:spcBef>
              <a:spcAft>
                <a:spcPts val="1200"/>
              </a:spcAft>
              <a:buAutoNum type="arabicPeriod"/>
            </a:pPr>
            <a:r>
              <a:rPr lang="en-US" altLang="zh-TW" sz="2100" b="1" dirty="0" smtClean="0">
                <a:solidFill>
                  <a:schemeClr val="accent5">
                    <a:lumMod val="75000"/>
                  </a:schemeClr>
                </a:solidFill>
                <a:latin typeface="Cambria" panose="02040503050406030204" pitchFamily="18" charset="0"/>
                <a:ea typeface="Cambria" panose="02040503050406030204" pitchFamily="18" charset="0"/>
              </a:rPr>
              <a:t>Opportunities</a:t>
            </a:r>
            <a:r>
              <a:rPr lang="zh-TW" altLang="en-US" sz="2100" b="1" dirty="0" smtClean="0">
                <a:solidFill>
                  <a:schemeClr val="accent5">
                    <a:lumMod val="75000"/>
                  </a:schemeClr>
                </a:solidFill>
                <a:latin typeface="Cambria" panose="02040503050406030204" pitchFamily="18" charset="0"/>
                <a:ea typeface="Cambria" panose="02040503050406030204" pitchFamily="18" charset="0"/>
              </a:rPr>
              <a:t> </a:t>
            </a:r>
            <a:r>
              <a:rPr lang="en-US" altLang="zh-TW" sz="2100" b="1" dirty="0" smtClean="0">
                <a:solidFill>
                  <a:schemeClr val="accent5">
                    <a:lumMod val="75000"/>
                  </a:schemeClr>
                </a:solidFill>
                <a:latin typeface="Cambria" panose="02040503050406030204" pitchFamily="18" charset="0"/>
                <a:ea typeface="Cambria" panose="02040503050406030204" pitchFamily="18" charset="0"/>
              </a:rPr>
              <a:t>in Taiwan</a:t>
            </a:r>
            <a:endParaRPr lang="en-US" altLang="zh-TW" sz="2100" b="1" dirty="0">
              <a:solidFill>
                <a:schemeClr val="accent5">
                  <a:lumMod val="75000"/>
                </a:schemeClr>
              </a:solidFill>
              <a:latin typeface="Cambria" panose="02040503050406030204" pitchFamily="18" charset="0"/>
              <a:ea typeface="Cambria" panose="02040503050406030204" pitchFamily="18" charset="0"/>
            </a:endParaRPr>
          </a:p>
          <a:p>
            <a:pPr marL="385763" indent="-385763">
              <a:lnSpc>
                <a:spcPts val="2520"/>
              </a:lnSpc>
              <a:spcBef>
                <a:spcPts val="1200"/>
              </a:spcBef>
              <a:spcAft>
                <a:spcPts val="1200"/>
              </a:spcAft>
              <a:buAutoNum type="arabicPeriod"/>
            </a:pPr>
            <a:r>
              <a:rPr lang="en-US" altLang="zh-TW" sz="2100" b="1" dirty="0" smtClean="0">
                <a:solidFill>
                  <a:schemeClr val="accent5">
                    <a:lumMod val="75000"/>
                  </a:schemeClr>
                </a:solidFill>
                <a:latin typeface="Cambria" panose="02040503050406030204" pitchFamily="18" charset="0"/>
                <a:ea typeface="Cambria" panose="02040503050406030204" pitchFamily="18" charset="0"/>
              </a:rPr>
              <a:t>Investment Services</a:t>
            </a:r>
            <a:endParaRPr lang="en-US" altLang="zh-TW" sz="2100" b="1" dirty="0">
              <a:solidFill>
                <a:schemeClr val="accent5">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048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6"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251520" y="51470"/>
            <a:ext cx="8352928" cy="923330"/>
          </a:xfrm>
          <a:prstGeom prst="rect">
            <a:avLst/>
          </a:prstGeom>
        </p:spPr>
        <p:txBody>
          <a:bodyPr wrap="square">
            <a:spAutoFit/>
          </a:bodyPr>
          <a:lstStyle/>
          <a:p>
            <a:r>
              <a:rPr lang="en-US" altLang="zh-TW" sz="3600" b="1" dirty="0">
                <a:solidFill>
                  <a:prstClr val="black"/>
                </a:solidFill>
                <a:effectLst>
                  <a:outerShdw blurRad="38100" dist="38100" dir="2700000" algn="tl">
                    <a:srgbClr val="000000">
                      <a:alpha val="43137"/>
                    </a:srgbClr>
                  </a:outerShdw>
                </a:effectLst>
                <a:latin typeface="Century Gothic" charset="0"/>
              </a:rPr>
              <a:t>Why Taiwan</a:t>
            </a:r>
          </a:p>
          <a:p>
            <a:r>
              <a:rPr lang="en-US" altLang="zh-TW" b="1" dirty="0">
                <a:solidFill>
                  <a:prstClr val="black"/>
                </a:solidFill>
                <a:effectLst>
                  <a:outerShdw blurRad="38100" dist="38100" dir="2700000" algn="tl">
                    <a:srgbClr val="000000">
                      <a:alpha val="43137"/>
                    </a:srgbClr>
                  </a:outerShdw>
                </a:effectLst>
                <a:latin typeface="Century Gothic" charset="0"/>
              </a:rPr>
              <a:t>-Advantages Offered by Taiwan’s Investment Environment</a:t>
            </a:r>
            <a:endParaRPr lang="zh-TW" alt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06" y="974800"/>
            <a:ext cx="2124359" cy="110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263677" y="2176507"/>
            <a:ext cx="1944216" cy="2492990"/>
          </a:xfrm>
          <a:prstGeom prst="rect">
            <a:avLst/>
          </a:prstGeom>
        </p:spPr>
        <p:txBody>
          <a:bodyPr wrap="square">
            <a:spAutoFit/>
          </a:bodyPr>
          <a:lstStyle/>
          <a:p>
            <a:r>
              <a:rPr kumimoji="1" lang="en-US" altLang="zh-TW" sz="1200" b="1" dirty="0" smtClean="0">
                <a:latin typeface="Century Gothic" panose="020B0502020202020204" pitchFamily="34" charset="0"/>
                <a:ea typeface="Century Gothic 標準體" charset="0"/>
              </a:rPr>
              <a:t>#3</a:t>
            </a:r>
            <a:r>
              <a:rPr kumimoji="1" lang="zh-TW" altLang="en-US" sz="1200" b="1" dirty="0" smtClean="0">
                <a:latin typeface="Century Gothic" panose="020B0502020202020204" pitchFamily="34" charset="0"/>
                <a:ea typeface="Century Gothic 標準體" charset="0"/>
              </a:rPr>
              <a:t> </a:t>
            </a:r>
            <a:r>
              <a:rPr kumimoji="1" lang="en-US" altLang="zh-TW" sz="1200" b="1" dirty="0" smtClean="0">
                <a:latin typeface="Century Gothic" panose="020B0502020202020204" pitchFamily="34" charset="0"/>
                <a:ea typeface="Century Gothic 標準體" charset="0"/>
              </a:rPr>
              <a:t> </a:t>
            </a:r>
            <a:r>
              <a:rPr lang="en-US" altLang="zh-CN" sz="1200" b="1" dirty="0">
                <a:latin typeface="Century Gothic" pitchFamily="34" charset="0"/>
              </a:rPr>
              <a:t>Best Destination for Investment </a:t>
            </a:r>
          </a:p>
          <a:p>
            <a:r>
              <a:rPr kumimoji="1" lang="en-US" altLang="zh-TW" sz="1000" dirty="0">
                <a:latin typeface="Century Gothic" panose="020B0502020202020204" pitchFamily="34" charset="0"/>
                <a:ea typeface="Century Gothic 標準體" charset="0"/>
              </a:rPr>
              <a:t>(</a:t>
            </a:r>
            <a:r>
              <a:rPr kumimoji="1" lang="en-US" altLang="zh-TW" sz="1000" dirty="0" smtClean="0">
                <a:latin typeface="Century Gothic" panose="020B0502020202020204" pitchFamily="34" charset="0"/>
                <a:ea typeface="Century Gothic 標準體" charset="0"/>
              </a:rPr>
              <a:t>2020</a:t>
            </a:r>
            <a:r>
              <a:rPr lang="zh-TW" altLang="en-US" sz="1000" dirty="0" smtClean="0">
                <a:latin typeface="Century Gothic" pitchFamily="34" charset="0"/>
              </a:rPr>
              <a:t> </a:t>
            </a:r>
            <a:r>
              <a:rPr lang="en-US" altLang="zh-CN" sz="1000" dirty="0">
                <a:latin typeface="Century Gothic" pitchFamily="34" charset="0"/>
              </a:rPr>
              <a:t>BERI Report)</a:t>
            </a:r>
          </a:p>
          <a:p>
            <a:endParaRPr lang="en-US" altLang="zh-TW" sz="1200" b="1" dirty="0">
              <a:latin typeface="Century Gothic" panose="020B0502020202020204" pitchFamily="34" charset="0"/>
              <a:ea typeface="Century Gothic 標準體" charset="0"/>
            </a:endParaRPr>
          </a:p>
          <a:p>
            <a:r>
              <a:rPr kumimoji="1" lang="en-US" altLang="zh-TW" sz="1200" b="1" dirty="0">
                <a:latin typeface="Century Gothic" panose="020B0502020202020204" pitchFamily="34" charset="0"/>
                <a:ea typeface="Century Gothic 標準體" charset="0"/>
              </a:rPr>
              <a:t>#</a:t>
            </a:r>
            <a:r>
              <a:rPr kumimoji="1" lang="en-US" altLang="zh-TW" sz="1200" b="1" dirty="0" smtClean="0">
                <a:latin typeface="Century Gothic" panose="020B0502020202020204" pitchFamily="34" charset="0"/>
                <a:ea typeface="Century Gothic 標準體" charset="0"/>
              </a:rPr>
              <a:t>15</a:t>
            </a:r>
            <a:r>
              <a:rPr kumimoji="1" lang="zh-TW" altLang="en-US" sz="1200" b="1" dirty="0" smtClean="0">
                <a:latin typeface="Century Gothic" panose="020B0502020202020204" pitchFamily="34" charset="0"/>
                <a:ea typeface="Century Gothic 標準體" charset="0"/>
              </a:rPr>
              <a:t> </a:t>
            </a:r>
            <a:r>
              <a:rPr kumimoji="1" lang="en-US" altLang="zh-TW" sz="1200" b="1" dirty="0" smtClean="0">
                <a:latin typeface="Century Gothic" panose="020B0502020202020204" pitchFamily="34" charset="0"/>
                <a:ea typeface="Century Gothic 標準體" charset="0"/>
              </a:rPr>
              <a:t> </a:t>
            </a:r>
            <a:r>
              <a:rPr kumimoji="1" lang="en-US" altLang="zh-CN" sz="1200" b="1" dirty="0">
                <a:latin typeface="Century Gothic" panose="020B0502020202020204" pitchFamily="34" charset="0"/>
                <a:ea typeface="Century Gothic 標準體" charset="0"/>
              </a:rPr>
              <a:t>Ease of </a:t>
            </a:r>
            <a:r>
              <a:rPr kumimoji="1" lang="en-US" altLang="zh-CN" sz="1200" b="1" dirty="0" smtClean="0">
                <a:latin typeface="Century Gothic" panose="020B0502020202020204" pitchFamily="34" charset="0"/>
                <a:ea typeface="Century Gothic 標準體" charset="0"/>
              </a:rPr>
              <a:t>Doing </a:t>
            </a:r>
            <a:r>
              <a:rPr kumimoji="1" lang="en-US" altLang="zh-CN" sz="1200" b="1" dirty="0">
                <a:latin typeface="Century Gothic" panose="020B0502020202020204" pitchFamily="34" charset="0"/>
                <a:ea typeface="Century Gothic 標準體" charset="0"/>
              </a:rPr>
              <a:t>B</a:t>
            </a:r>
            <a:r>
              <a:rPr kumimoji="1" lang="en-US" altLang="zh-CN" sz="1200" b="1" dirty="0" smtClean="0">
                <a:latin typeface="Century Gothic" panose="020B0502020202020204" pitchFamily="34" charset="0"/>
                <a:ea typeface="Century Gothic 標準體" charset="0"/>
              </a:rPr>
              <a:t>usiness </a:t>
            </a:r>
            <a:endParaRPr kumimoji="1" lang="en-US" altLang="zh-CN" sz="1200" b="1" dirty="0">
              <a:latin typeface="Century Gothic" panose="020B0502020202020204" pitchFamily="34" charset="0"/>
              <a:ea typeface="Century Gothic 標準體" charset="0"/>
            </a:endParaRPr>
          </a:p>
          <a:p>
            <a:r>
              <a:rPr lang="en-US" altLang="zh-CN" sz="1000" dirty="0" smtClean="0">
                <a:latin typeface="Century Gothic" pitchFamily="34" charset="0"/>
              </a:rPr>
              <a:t>(</a:t>
            </a:r>
            <a:r>
              <a:rPr lang="en-US" altLang="zh-TW" sz="1000" dirty="0" smtClean="0">
                <a:latin typeface="Century Gothic" pitchFamily="34" charset="0"/>
              </a:rPr>
              <a:t>2020</a:t>
            </a:r>
            <a:r>
              <a:rPr lang="en-US" altLang="zh-CN" sz="1000" dirty="0" smtClean="0">
                <a:latin typeface="Century Gothic" pitchFamily="34" charset="0"/>
              </a:rPr>
              <a:t> World Bank</a:t>
            </a:r>
            <a:r>
              <a:rPr lang="zh-TW" altLang="en-US" sz="1000" dirty="0" smtClean="0">
                <a:latin typeface="Century Gothic" pitchFamily="34" charset="0"/>
              </a:rPr>
              <a:t> </a:t>
            </a:r>
            <a:r>
              <a:rPr lang="en-US" altLang="zh-TW" sz="1000" dirty="0" smtClean="0">
                <a:latin typeface="Century Gothic" pitchFamily="34" charset="0"/>
              </a:rPr>
              <a:t>Doing Business Report)</a:t>
            </a:r>
            <a:endParaRPr kumimoji="1" lang="en-US" altLang="zh-TW" sz="1000" dirty="0" smtClean="0">
              <a:latin typeface="Century Gothic" panose="020B0502020202020204" pitchFamily="34" charset="0"/>
              <a:ea typeface="Century Gothic 標準體" charset="0"/>
            </a:endParaRPr>
          </a:p>
          <a:p>
            <a:endParaRPr lang="en-US" altLang="zh-TW" sz="1200" b="1" dirty="0" smtClean="0">
              <a:latin typeface="Century Gothic" panose="020B0502020202020204" pitchFamily="34" charset="0"/>
              <a:ea typeface="Century Gothic 標準體" charset="0"/>
            </a:endParaRPr>
          </a:p>
          <a:p>
            <a:pPr lvl="0"/>
            <a:r>
              <a:rPr kumimoji="1" lang="en-US" altLang="zh-TW" sz="1200" b="1" dirty="0" smtClean="0">
                <a:latin typeface="Century Gothic" panose="020B0502020202020204" pitchFamily="34" charset="0"/>
                <a:ea typeface="Century Gothic 標準體" charset="0"/>
              </a:rPr>
              <a:t>#</a:t>
            </a:r>
            <a:r>
              <a:rPr kumimoji="1" lang="en-US" altLang="zh-TW" sz="1200" b="1" dirty="0">
                <a:latin typeface="Century Gothic" panose="020B0502020202020204" pitchFamily="34" charset="0"/>
                <a:ea typeface="Century Gothic 標準體" charset="0"/>
              </a:rPr>
              <a:t>3</a:t>
            </a:r>
            <a:r>
              <a:rPr kumimoji="1" lang="zh-TW" altLang="en-US" sz="1200" b="1" dirty="0">
                <a:latin typeface="Century Gothic" panose="020B0502020202020204" pitchFamily="34" charset="0"/>
                <a:ea typeface="Century Gothic 標準體" charset="0"/>
              </a:rPr>
              <a:t> </a:t>
            </a:r>
            <a:r>
              <a:rPr kumimoji="1" lang="en-US" altLang="zh-TW" sz="1200" b="1" dirty="0">
                <a:latin typeface="Century Gothic" panose="020B0502020202020204" pitchFamily="34" charset="0"/>
                <a:ea typeface="Century Gothic 標準體" charset="0"/>
              </a:rPr>
              <a:t> State of </a:t>
            </a:r>
            <a:r>
              <a:rPr kumimoji="1" lang="en-US" altLang="zh-TW" sz="1200" b="1" dirty="0" smtClean="0">
                <a:latin typeface="Century Gothic" panose="020B0502020202020204" pitchFamily="34" charset="0"/>
                <a:ea typeface="Century Gothic 標準體" charset="0"/>
              </a:rPr>
              <a:t>Cluster</a:t>
            </a:r>
            <a:r>
              <a:rPr kumimoji="1" lang="zh-TW" altLang="en-US" sz="1200" b="1" dirty="0" smtClean="0">
                <a:latin typeface="Century Gothic" panose="020B0502020202020204" pitchFamily="34" charset="0"/>
                <a:ea typeface="Century Gothic 標準體" charset="0"/>
              </a:rPr>
              <a:t> </a:t>
            </a:r>
            <a:r>
              <a:rPr kumimoji="1" lang="en-US" altLang="zh-TW" sz="1200" b="1" dirty="0">
                <a:latin typeface="Century Gothic" panose="020B0502020202020204" pitchFamily="34" charset="0"/>
                <a:ea typeface="Century Gothic 標準體" charset="0"/>
              </a:rPr>
              <a:t>D</a:t>
            </a:r>
            <a:r>
              <a:rPr kumimoji="1" lang="en-US" altLang="zh-TW" sz="1200" b="1" dirty="0" smtClean="0">
                <a:latin typeface="Century Gothic" panose="020B0502020202020204" pitchFamily="34" charset="0"/>
                <a:ea typeface="Century Gothic 標準體" charset="0"/>
              </a:rPr>
              <a:t>evelopment </a:t>
            </a:r>
            <a:endParaRPr kumimoji="1" lang="en-US" altLang="zh-TW" sz="1200" b="1" dirty="0">
              <a:latin typeface="Century Gothic" panose="020B0502020202020204" pitchFamily="34" charset="0"/>
              <a:ea typeface="Century Gothic 標準體" charset="0"/>
            </a:endParaRPr>
          </a:p>
          <a:p>
            <a:pPr lvl="0"/>
            <a:r>
              <a:rPr lang="en-US" altLang="zh-TW" sz="1000" kern="100" dirty="0">
                <a:latin typeface="Century Gothic" panose="020B0502020202020204" pitchFamily="34" charset="0"/>
              </a:rPr>
              <a:t>(2019 World Economic Forum Global </a:t>
            </a:r>
            <a:r>
              <a:rPr lang="en-US" altLang="zh-TW" sz="1000" kern="100" dirty="0" smtClean="0">
                <a:latin typeface="Century Gothic" panose="020B0502020202020204" pitchFamily="34" charset="0"/>
              </a:rPr>
              <a:t>Competitiveness</a:t>
            </a:r>
            <a:r>
              <a:rPr lang="zh-TW" altLang="en-US" sz="1000" kern="100" dirty="0" smtClean="0">
                <a:latin typeface="Century Gothic" panose="020B0502020202020204" pitchFamily="34" charset="0"/>
              </a:rPr>
              <a:t> </a:t>
            </a:r>
            <a:r>
              <a:rPr lang="en-US" altLang="zh-TW" sz="1000" kern="100" dirty="0" smtClean="0">
                <a:latin typeface="Century Gothic" panose="020B0502020202020204" pitchFamily="34" charset="0"/>
              </a:rPr>
              <a:t>Report</a:t>
            </a:r>
            <a:r>
              <a:rPr lang="en-US" altLang="zh-TW" sz="1000" kern="100" dirty="0">
                <a:latin typeface="Century Gothic" panose="020B0502020202020204" pitchFamily="34" charset="0"/>
              </a:rPr>
              <a:t>) </a:t>
            </a:r>
            <a:endParaRPr kumimoji="1" lang="en-US" altLang="zh-TW" sz="1000" dirty="0">
              <a:latin typeface="Century Gothic" panose="020B0502020202020204" pitchFamily="34" charset="0"/>
              <a:ea typeface="Century Gothic 標準體" charset="0"/>
            </a:endParaRPr>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974800"/>
            <a:ext cx="2124000" cy="110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2448001" y="2198902"/>
            <a:ext cx="2170262" cy="1692771"/>
          </a:xfrm>
          <a:prstGeom prst="rect">
            <a:avLst/>
          </a:prstGeom>
        </p:spPr>
        <p:txBody>
          <a:bodyPr wrap="square">
            <a:spAutoFit/>
          </a:bodyPr>
          <a:lstStyle/>
          <a:p>
            <a:r>
              <a:rPr lang="en-US" altLang="zh-TW" sz="1200" b="1" dirty="0">
                <a:solidFill>
                  <a:srgbClr val="000000"/>
                </a:solidFill>
                <a:latin typeface="Century Gothic" pitchFamily="34" charset="0"/>
                <a:sym typeface="Century Gothic" pitchFamily="34" charset="0"/>
              </a:rPr>
              <a:t>49%</a:t>
            </a:r>
            <a:r>
              <a:rPr lang="zh-TW" altLang="en-US" sz="1200" b="1" dirty="0">
                <a:solidFill>
                  <a:srgbClr val="000000"/>
                </a:solidFill>
                <a:latin typeface="Century Gothic" pitchFamily="34" charset="0"/>
                <a:sym typeface="Century Gothic" pitchFamily="34" charset="0"/>
              </a:rPr>
              <a:t> </a:t>
            </a:r>
            <a:r>
              <a:rPr lang="en-US" altLang="zh-TW" sz="1200" b="1" dirty="0">
                <a:solidFill>
                  <a:srgbClr val="000000"/>
                </a:solidFill>
                <a:latin typeface="Century Gothic" pitchFamily="34" charset="0"/>
                <a:ea typeface="Century Gothic 標準體" charset="0"/>
                <a:cs typeface="Century Gothic 標準體" charset="0"/>
                <a:sym typeface="Century Gothic" pitchFamily="34" charset="0"/>
              </a:rPr>
              <a:t>of Total Population has a</a:t>
            </a:r>
            <a:r>
              <a:rPr lang="zh-TW" altLang="en-US" sz="1200" b="1" dirty="0">
                <a:solidFill>
                  <a:srgbClr val="000000"/>
                </a:solidFill>
                <a:latin typeface="Century Gothic" pitchFamily="34" charset="0"/>
                <a:sym typeface="Century Gothic" pitchFamily="34" charset="0"/>
              </a:rPr>
              <a:t> </a:t>
            </a:r>
            <a:r>
              <a:rPr lang="en-US" altLang="zh-TW" sz="1200" b="1" dirty="0">
                <a:solidFill>
                  <a:srgbClr val="000000"/>
                </a:solidFill>
                <a:latin typeface="Century Gothic" pitchFamily="34" charset="0"/>
                <a:sym typeface="Century Gothic" pitchFamily="34" charset="0"/>
              </a:rPr>
              <a:t>Bachelor’s Degree or Higher</a:t>
            </a:r>
            <a:endParaRPr lang="en-US" altLang="zh-TW" sz="1200" b="1" dirty="0">
              <a:solidFill>
                <a:srgbClr val="000000"/>
              </a:solidFill>
              <a:latin typeface="Century Gothic" pitchFamily="34" charset="0"/>
              <a:ea typeface="Century Gothic 標準體" charset="0"/>
              <a:cs typeface="Century Gothic 標準體" charset="0"/>
              <a:sym typeface="Century Gothic" pitchFamily="34" charset="0"/>
            </a:endParaRPr>
          </a:p>
          <a:p>
            <a:endParaRPr lang="en-US" altLang="zh-TW" sz="1200" b="1" dirty="0">
              <a:latin typeface="Century Gothic" panose="020B0502020202020204" pitchFamily="34" charset="0"/>
              <a:ea typeface="Century Gothic 標準體" charset="0"/>
            </a:endParaRPr>
          </a:p>
          <a:p>
            <a:r>
              <a:rPr kumimoji="1" lang="en-US" altLang="zh-TW" sz="1200" b="1" dirty="0" smtClean="0">
                <a:latin typeface="Century Gothic" panose="020B0502020202020204" pitchFamily="34" charset="0"/>
                <a:ea typeface="Century Gothic 標準體" charset="0"/>
              </a:rPr>
              <a:t>#</a:t>
            </a:r>
            <a:r>
              <a:rPr kumimoji="1" lang="en-US" altLang="zh-TW" sz="1200" b="1" dirty="0">
                <a:latin typeface="Century Gothic" panose="020B0502020202020204" pitchFamily="34" charset="0"/>
                <a:ea typeface="Century Gothic 標準體" charset="0"/>
              </a:rPr>
              <a:t>3</a:t>
            </a:r>
            <a:r>
              <a:rPr kumimoji="1" lang="en-US" altLang="zh-TW" sz="1200" b="1" dirty="0" smtClean="0">
                <a:latin typeface="Century Gothic" panose="020B0502020202020204" pitchFamily="34" charset="0"/>
                <a:ea typeface="Century Gothic 標準體" charset="0"/>
              </a:rPr>
              <a:t> </a:t>
            </a:r>
            <a:r>
              <a:rPr kumimoji="1" lang="en-US" altLang="zh-TW" sz="1200" b="1" dirty="0">
                <a:latin typeface="Century Gothic" panose="020B0502020202020204" pitchFamily="34" charset="0"/>
                <a:ea typeface="Century Gothic 標準體" charset="0"/>
              </a:rPr>
              <a:t>Talent Ranking in Asia</a:t>
            </a:r>
          </a:p>
          <a:p>
            <a:r>
              <a:rPr kumimoji="1" lang="en-US" altLang="zh-TW" sz="1000" dirty="0">
                <a:latin typeface="Century Gothic" panose="020B0502020202020204" pitchFamily="34" charset="0"/>
                <a:ea typeface="Century Gothic 標準體" charset="0"/>
              </a:rPr>
              <a:t>(</a:t>
            </a:r>
            <a:r>
              <a:rPr kumimoji="1" lang="en-US" altLang="zh-TW" sz="1000" dirty="0" smtClean="0">
                <a:latin typeface="Century Gothic" panose="020B0502020202020204" pitchFamily="34" charset="0"/>
                <a:ea typeface="Century Gothic 標準體" charset="0"/>
              </a:rPr>
              <a:t>2020 </a:t>
            </a:r>
            <a:r>
              <a:rPr kumimoji="1" lang="en-US" altLang="zh-TW" sz="1000" dirty="0">
                <a:latin typeface="Century Gothic" panose="020B0502020202020204" pitchFamily="34" charset="0"/>
                <a:ea typeface="Century Gothic 標準體" charset="0"/>
              </a:rPr>
              <a:t>IMD Talent Ranking)</a:t>
            </a:r>
          </a:p>
          <a:p>
            <a:endParaRPr kumimoji="1" lang="en-US" altLang="zh-TW" sz="1200" b="1" dirty="0">
              <a:latin typeface="Century Gothic" panose="020B0502020202020204" pitchFamily="34" charset="0"/>
              <a:ea typeface="Century Gothic 標準體" charset="0"/>
            </a:endParaRPr>
          </a:p>
          <a:p>
            <a:r>
              <a:rPr lang="en-US" altLang="zh-TW" sz="1200" b="1" dirty="0" smtClean="0">
                <a:solidFill>
                  <a:srgbClr val="000000"/>
                </a:solidFill>
                <a:latin typeface="Century Gothic" pitchFamily="34" charset="0"/>
                <a:ea typeface="Century Gothic 標準體" charset="0"/>
                <a:cs typeface="Century Gothic 標準體" charset="0"/>
                <a:sym typeface="Century Gothic" pitchFamily="34" charset="0"/>
              </a:rPr>
              <a:t>#5 Graduate in Sciences</a:t>
            </a:r>
            <a:endParaRPr lang="zh-TW" altLang="en-US" sz="1200" b="1" dirty="0">
              <a:solidFill>
                <a:srgbClr val="000000"/>
              </a:solidFill>
              <a:latin typeface="Century Gothic" pitchFamily="34" charset="0"/>
              <a:ea typeface="Century Gothic 標準體" charset="0"/>
              <a:cs typeface="Century Gothic 標準體" charset="0"/>
              <a:sym typeface="Century Gothic" pitchFamily="34" charset="0"/>
            </a:endParaRPr>
          </a:p>
          <a:p>
            <a:r>
              <a:rPr lang="en-US" altLang="zh-TW" sz="1000" dirty="0">
                <a:solidFill>
                  <a:srgbClr val="000000"/>
                </a:solidFill>
                <a:latin typeface="Century Gothic" pitchFamily="34" charset="0"/>
                <a:ea typeface="Century Gothic 標準體" charset="0"/>
                <a:cs typeface="Century Gothic 標準體" charset="0"/>
                <a:sym typeface="Century Gothic" pitchFamily="34" charset="0"/>
              </a:rPr>
              <a:t>(</a:t>
            </a:r>
            <a:r>
              <a:rPr lang="en-US" altLang="zh-TW" sz="1000" dirty="0" smtClean="0">
                <a:solidFill>
                  <a:srgbClr val="000000"/>
                </a:solidFill>
                <a:latin typeface="Century Gothic" pitchFamily="34" charset="0"/>
                <a:ea typeface="Century Gothic 標準體" charset="0"/>
                <a:cs typeface="Century Gothic 標準體" charset="0"/>
                <a:sym typeface="Century Gothic" pitchFamily="34" charset="0"/>
              </a:rPr>
              <a:t>2020 </a:t>
            </a:r>
            <a:r>
              <a:rPr lang="en-US" altLang="zh-TW" sz="1000" dirty="0">
                <a:solidFill>
                  <a:srgbClr val="000000"/>
                </a:solidFill>
                <a:latin typeface="Century Gothic" pitchFamily="34" charset="0"/>
                <a:ea typeface="Century Gothic 標準體" charset="0"/>
                <a:cs typeface="Century Gothic 標準體" charset="0"/>
                <a:sym typeface="Century Gothic" pitchFamily="34" charset="0"/>
              </a:rPr>
              <a:t>IMD Talent Ranking</a:t>
            </a:r>
            <a:r>
              <a:rPr lang="en-US" altLang="zh-TW" sz="1000" dirty="0" smtClean="0">
                <a:solidFill>
                  <a:srgbClr val="000000"/>
                </a:solidFill>
                <a:latin typeface="Century Gothic" pitchFamily="34" charset="0"/>
                <a:ea typeface="Century Gothic 標準體" charset="0"/>
                <a:cs typeface="Century Gothic 標準體" charset="0"/>
                <a:sym typeface="Century Gothic" pitchFamily="34" charset="0"/>
              </a:rPr>
              <a:t>)</a:t>
            </a:r>
            <a:endParaRPr lang="zh-TW" altLang="en-US" sz="1200" dirty="0"/>
          </a:p>
        </p:txBody>
      </p:sp>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5321" y="976311"/>
            <a:ext cx="2127744" cy="1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265" y="974800"/>
            <a:ext cx="2123137" cy="1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4674205" y="2198902"/>
            <a:ext cx="2069976" cy="2308324"/>
          </a:xfrm>
          <a:prstGeom prst="rect">
            <a:avLst/>
          </a:prstGeom>
        </p:spPr>
        <p:txBody>
          <a:bodyPr wrap="square">
            <a:spAutoFit/>
          </a:bodyPr>
          <a:lstStyle/>
          <a:p>
            <a:pPr marL="285750" indent="-285750">
              <a:buFont typeface="Arial" panose="020B0604020202020204" pitchFamily="34" charset="0"/>
              <a:buChar char="•"/>
            </a:pPr>
            <a:r>
              <a:rPr lang="en-US" altLang="zh-TW" sz="1200" b="1" dirty="0">
                <a:latin typeface="Century Gothic" pitchFamily="34" charset="0"/>
              </a:rPr>
              <a:t>IP Regulations Meet </a:t>
            </a:r>
            <a:r>
              <a:rPr lang="en-US" altLang="zh-TW" sz="1200" b="1" dirty="0" smtClean="0">
                <a:latin typeface="Century Gothic" pitchFamily="34" charset="0"/>
              </a:rPr>
              <a:t>International </a:t>
            </a:r>
            <a:r>
              <a:rPr lang="en-US" altLang="zh-TW" sz="1200" b="1" dirty="0">
                <a:latin typeface="Century Gothic" pitchFamily="34" charset="0"/>
              </a:rPr>
              <a:t>Standards  </a:t>
            </a:r>
          </a:p>
          <a:p>
            <a:endParaRPr lang="en-US" altLang="zh-TW" sz="1200" b="1" dirty="0">
              <a:latin typeface="Century Gothic" panose="020B0502020202020204" pitchFamily="34" charset="0"/>
              <a:ea typeface="Century Gothic 標準體" charset="0"/>
            </a:endParaRPr>
          </a:p>
          <a:p>
            <a:pPr marL="285750" indent="-285750">
              <a:buFont typeface="Arial" panose="020B0604020202020204" pitchFamily="34" charset="0"/>
              <a:buChar char="•"/>
            </a:pPr>
            <a:r>
              <a:rPr lang="en-US" altLang="zh-TW" sz="1200" b="1" dirty="0">
                <a:latin typeface="Century Gothic" pitchFamily="34" charset="0"/>
              </a:rPr>
              <a:t>IP Police D</a:t>
            </a:r>
            <a:r>
              <a:rPr lang="en-US" altLang="zh-TW" sz="1200" b="1" dirty="0" smtClean="0">
                <a:latin typeface="Century Gothic" panose="020B0502020202020204" pitchFamily="34" charset="0"/>
                <a:ea typeface="Century Gothic 標準體" charset="0"/>
              </a:rPr>
              <a:t>edicated to Enforcement</a:t>
            </a:r>
            <a:endParaRPr kumimoji="1" lang="en-US" altLang="zh-TW" sz="1200" b="1" dirty="0">
              <a:latin typeface="Century Gothic" panose="020B0502020202020204" pitchFamily="34" charset="0"/>
              <a:ea typeface="Century Gothic 標準體" charset="0"/>
            </a:endParaRPr>
          </a:p>
          <a:p>
            <a:endParaRPr lang="en-US" altLang="zh-TW" sz="1200" b="1" dirty="0">
              <a:latin typeface="Century Gothic" panose="020B0502020202020204" pitchFamily="34" charset="0"/>
              <a:ea typeface="Century Gothic 標準體" charset="0"/>
            </a:endParaRPr>
          </a:p>
          <a:p>
            <a:pPr marL="285750" indent="-285750">
              <a:buFont typeface="Arial" panose="020B0604020202020204" pitchFamily="34" charset="0"/>
              <a:buChar char="•"/>
            </a:pPr>
            <a:r>
              <a:rPr lang="en-US" altLang="zh-TW" sz="1200" b="1" dirty="0">
                <a:latin typeface="Century Gothic" pitchFamily="34" charset="0"/>
              </a:rPr>
              <a:t>Trade Secrets Protection</a:t>
            </a:r>
          </a:p>
          <a:p>
            <a:endParaRPr lang="en-US" altLang="zh-TW" sz="1200" b="1" dirty="0">
              <a:latin typeface="Century Gothic" panose="020B0502020202020204" pitchFamily="34" charset="0"/>
              <a:ea typeface="Century Gothic 標準體" charset="0"/>
            </a:endParaRPr>
          </a:p>
          <a:p>
            <a:pPr marL="285750" indent="-285750">
              <a:buFont typeface="Arial" panose="020B0604020202020204" pitchFamily="34" charset="0"/>
              <a:buChar char="•"/>
            </a:pPr>
            <a:r>
              <a:rPr lang="en-US" altLang="zh-TW" sz="1200" b="1" dirty="0">
                <a:solidFill>
                  <a:srgbClr val="000000"/>
                </a:solidFill>
                <a:latin typeface="Century Gothic" pitchFamily="34" charset="0"/>
                <a:sym typeface="Century Gothic" pitchFamily="34" charset="0"/>
              </a:rPr>
              <a:t>Respect for </a:t>
            </a:r>
            <a:r>
              <a:rPr lang="en-US" altLang="zh-TW" sz="1200" b="1" dirty="0" smtClean="0">
                <a:solidFill>
                  <a:srgbClr val="000000"/>
                </a:solidFill>
                <a:latin typeface="Century Gothic" pitchFamily="34" charset="0"/>
                <a:sym typeface="Century Gothic" pitchFamily="34" charset="0"/>
              </a:rPr>
              <a:t>IP Protection</a:t>
            </a:r>
            <a:r>
              <a:rPr lang="en-US" altLang="zh-TW" sz="1200" b="1" dirty="0" smtClean="0">
                <a:latin typeface="Century Gothic" pitchFamily="34" charset="0"/>
              </a:rPr>
              <a:t> </a:t>
            </a:r>
            <a:endParaRPr lang="en-US" altLang="zh-TW" sz="1200" b="1" dirty="0">
              <a:latin typeface="Century Gothic" pitchFamily="34" charset="0"/>
            </a:endParaRPr>
          </a:p>
        </p:txBody>
      </p:sp>
      <p:sp>
        <p:nvSpPr>
          <p:cNvPr id="13" name="矩形 12"/>
          <p:cNvSpPr/>
          <p:nvPr/>
        </p:nvSpPr>
        <p:spPr>
          <a:xfrm>
            <a:off x="6933026" y="2199394"/>
            <a:ext cx="2051129" cy="1754326"/>
          </a:xfrm>
          <a:prstGeom prst="rect">
            <a:avLst/>
          </a:prstGeom>
        </p:spPr>
        <p:txBody>
          <a:bodyPr wrap="square">
            <a:spAutoFit/>
          </a:bodyPr>
          <a:lstStyle/>
          <a:p>
            <a:pPr marL="285750" indent="-285750">
              <a:buFont typeface="Arial" panose="020B0604020202020204" pitchFamily="34" charset="0"/>
              <a:buChar char="•"/>
            </a:pPr>
            <a:r>
              <a:rPr lang="en-US" altLang="zh-TW" sz="1200" b="1" dirty="0" smtClean="0">
                <a:latin typeface="Century Gothic" pitchFamily="34" charset="0"/>
              </a:rPr>
              <a:t>Semiconductors  </a:t>
            </a:r>
            <a:endParaRPr lang="en-US" altLang="zh-TW" sz="1200" b="1" dirty="0">
              <a:latin typeface="Century Gothic" pitchFamily="34" charset="0"/>
            </a:endParaRPr>
          </a:p>
          <a:p>
            <a:endParaRPr lang="en-US" altLang="zh-TW" sz="1200" b="1" dirty="0">
              <a:latin typeface="Century Gothic" panose="020B0502020202020204" pitchFamily="34" charset="0"/>
              <a:ea typeface="Century Gothic 標準體" charset="0"/>
            </a:endParaRPr>
          </a:p>
          <a:p>
            <a:pPr marL="285750" indent="-285750">
              <a:buFont typeface="Arial" panose="020B0604020202020204" pitchFamily="34" charset="0"/>
              <a:buChar char="•"/>
            </a:pPr>
            <a:r>
              <a:rPr lang="en-US" altLang="zh-TW" sz="1200" b="1" dirty="0" smtClean="0">
                <a:latin typeface="Century Gothic" pitchFamily="34" charset="0"/>
              </a:rPr>
              <a:t>Displays</a:t>
            </a:r>
            <a:endParaRPr kumimoji="1" lang="en-US" altLang="zh-TW" sz="1200" b="1" dirty="0">
              <a:latin typeface="Century Gothic" panose="020B0502020202020204" pitchFamily="34" charset="0"/>
              <a:ea typeface="Century Gothic 標準體" charset="0"/>
            </a:endParaRPr>
          </a:p>
          <a:p>
            <a:endParaRPr lang="en-US" altLang="zh-TW" sz="1200" b="1" dirty="0">
              <a:latin typeface="Century Gothic" panose="020B0502020202020204" pitchFamily="34" charset="0"/>
              <a:ea typeface="Century Gothic 標準體" charset="0"/>
            </a:endParaRPr>
          </a:p>
          <a:p>
            <a:pPr marL="285750" indent="-285750">
              <a:buFont typeface="Arial" panose="020B0604020202020204" pitchFamily="34" charset="0"/>
              <a:buChar char="•"/>
            </a:pPr>
            <a:r>
              <a:rPr lang="en-US" altLang="zh-TW" sz="1200" b="1" dirty="0" smtClean="0">
                <a:latin typeface="Century Gothic" pitchFamily="34" charset="0"/>
              </a:rPr>
              <a:t>Machine Parts</a:t>
            </a:r>
            <a:endParaRPr lang="en-US" altLang="zh-TW" sz="1200" b="1" dirty="0">
              <a:latin typeface="Century Gothic" pitchFamily="34" charset="0"/>
            </a:endParaRPr>
          </a:p>
          <a:p>
            <a:endParaRPr lang="en-US" altLang="zh-TW" sz="1200" b="1" dirty="0">
              <a:latin typeface="Century Gothic" panose="020B0502020202020204" pitchFamily="34" charset="0"/>
              <a:ea typeface="Century Gothic 標準體" charset="0"/>
            </a:endParaRPr>
          </a:p>
          <a:p>
            <a:pPr marL="285750" indent="-285750">
              <a:buFont typeface="Arial" panose="020B0604020202020204" pitchFamily="34" charset="0"/>
              <a:buChar char="•"/>
            </a:pPr>
            <a:r>
              <a:rPr lang="en-US" altLang="zh-TW" sz="1200" b="1" dirty="0" smtClean="0">
                <a:latin typeface="Century Gothic" pitchFamily="34" charset="0"/>
              </a:rPr>
              <a:t>Electronic Parts</a:t>
            </a:r>
          </a:p>
          <a:p>
            <a:endParaRPr lang="en-US" altLang="zh-TW" sz="1200" b="1" dirty="0">
              <a:latin typeface="Century Gothic" pitchFamily="34" charset="0"/>
            </a:endParaRPr>
          </a:p>
          <a:p>
            <a:pPr marL="285750" indent="-285750">
              <a:buFont typeface="Arial" panose="020B0604020202020204" pitchFamily="34" charset="0"/>
              <a:buChar char="•"/>
            </a:pPr>
            <a:r>
              <a:rPr lang="en-US" altLang="zh-TW" sz="1200" b="1" dirty="0" smtClean="0">
                <a:latin typeface="Century Gothic" pitchFamily="34" charset="0"/>
              </a:rPr>
              <a:t>Auto Parts</a:t>
            </a:r>
            <a:endParaRPr lang="en-US" altLang="zh-TW" sz="1200" b="1" dirty="0">
              <a:latin typeface="Century Gothic" pitchFamily="34" charset="0"/>
            </a:endParaRPr>
          </a:p>
        </p:txBody>
      </p:sp>
      <p:sp>
        <p:nvSpPr>
          <p:cNvPr id="2" name="投影片編號版面配置區 1"/>
          <p:cNvSpPr>
            <a:spLocks noGrp="1"/>
          </p:cNvSpPr>
          <p:nvPr>
            <p:ph type="sldNum" sz="quarter" idx="12"/>
          </p:nvPr>
        </p:nvSpPr>
        <p:spPr/>
        <p:txBody>
          <a:bodyPr/>
          <a:lstStyle/>
          <a:p>
            <a:r>
              <a:rPr lang="en-US" altLang="zh-TW" dirty="0" smtClean="0"/>
              <a:t>1</a:t>
            </a:r>
            <a:endParaRPr lang="zh-TW" altLang="en-US" dirty="0"/>
          </a:p>
        </p:txBody>
      </p:sp>
    </p:spTree>
    <p:extLst>
      <p:ext uri="{BB962C8B-B14F-4D97-AF65-F5344CB8AC3E}">
        <p14:creationId xmlns:p14="http://schemas.microsoft.com/office/powerpoint/2010/main" val="322085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67"/>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矩形 20"/>
          <p:cNvSpPr/>
          <p:nvPr/>
        </p:nvSpPr>
        <p:spPr>
          <a:xfrm>
            <a:off x="217045" y="54139"/>
            <a:ext cx="8337182" cy="923330"/>
          </a:xfrm>
          <a:prstGeom prst="rect">
            <a:avLst/>
          </a:prstGeom>
        </p:spPr>
        <p:txBody>
          <a:bodyPr wrap="square">
            <a:spAutoFit/>
          </a:bodyPr>
          <a:lstStyle/>
          <a:p>
            <a:r>
              <a:rPr lang="en-US" altLang="zh-TW" sz="3600" b="1" dirty="0">
                <a:solidFill>
                  <a:prstClr val="black"/>
                </a:solidFill>
                <a:effectLst>
                  <a:outerShdw blurRad="38100" dist="38100" dir="2700000" algn="tl">
                    <a:srgbClr val="000000">
                      <a:alpha val="43137"/>
                    </a:srgbClr>
                  </a:outerShdw>
                </a:effectLst>
                <a:latin typeface="Century Gothic" charset="0"/>
              </a:rPr>
              <a:t>Why Taiwan</a:t>
            </a:r>
          </a:p>
          <a:p>
            <a:r>
              <a:rPr lang="en-US" altLang="zh-TW" b="1" dirty="0" smtClean="0">
                <a:solidFill>
                  <a:prstClr val="black"/>
                </a:solidFill>
                <a:effectLst>
                  <a:outerShdw blurRad="38100" dist="38100" dir="2700000" algn="tl">
                    <a:srgbClr val="000000">
                      <a:alpha val="43137"/>
                    </a:srgbClr>
                  </a:outerShdw>
                </a:effectLst>
                <a:latin typeface="Century Gothic" charset="0"/>
              </a:rPr>
              <a:t>-Re-boost Economic Momentum</a:t>
            </a:r>
            <a:endParaRPr lang="en-US" altLang="zh-TW" b="1" dirty="0">
              <a:solidFill>
                <a:prstClr val="black"/>
              </a:solidFill>
              <a:effectLst>
                <a:outerShdw blurRad="38100" dist="38100" dir="2700000" algn="tl">
                  <a:srgbClr val="000000">
                    <a:alpha val="43137"/>
                  </a:srgbClr>
                </a:outerShdw>
              </a:effectLst>
              <a:latin typeface="Century Gothic" charset="0"/>
            </a:endParaRPr>
          </a:p>
        </p:txBody>
      </p:sp>
      <p:sp>
        <p:nvSpPr>
          <p:cNvPr id="23" name="投影片編號版面配置區 22"/>
          <p:cNvSpPr>
            <a:spLocks noGrp="1"/>
          </p:cNvSpPr>
          <p:nvPr>
            <p:ph type="sldNum" sz="quarter" idx="11"/>
          </p:nvPr>
        </p:nvSpPr>
        <p:spPr>
          <a:xfrm>
            <a:off x="6668973" y="4731990"/>
            <a:ext cx="2057400" cy="273844"/>
          </a:xfrm>
        </p:spPr>
        <p:txBody>
          <a:bodyPr/>
          <a:lstStyle/>
          <a:p>
            <a:r>
              <a:rPr lang="en-US" dirty="0" smtClean="0">
                <a:solidFill>
                  <a:srgbClr val="262626">
                    <a:tint val="75000"/>
                  </a:srgbClr>
                </a:solidFill>
                <a:latin typeface="Calibri" panose="020F0502020204030204" pitchFamily="34" charset="0"/>
                <a:cs typeface="Calibri" panose="020F0502020204030204" pitchFamily="34" charset="0"/>
              </a:rPr>
              <a:t>2</a:t>
            </a:r>
            <a:endParaRPr lang="en-US" dirty="0">
              <a:solidFill>
                <a:srgbClr val="262626">
                  <a:tint val="75000"/>
                </a:srgbClr>
              </a:solidFill>
              <a:latin typeface="Calibri" panose="020F0502020204030204" pitchFamily="34" charset="0"/>
              <a:cs typeface="Calibri" panose="020F0502020204030204" pitchFamily="34" charset="0"/>
            </a:endParaRPr>
          </a:p>
        </p:txBody>
      </p:sp>
      <p:sp>
        <p:nvSpPr>
          <p:cNvPr id="6" name="矩形 5"/>
          <p:cNvSpPr/>
          <p:nvPr/>
        </p:nvSpPr>
        <p:spPr>
          <a:xfrm>
            <a:off x="107504" y="4360547"/>
            <a:ext cx="2299027" cy="246221"/>
          </a:xfrm>
          <a:prstGeom prst="rect">
            <a:avLst/>
          </a:prstGeom>
        </p:spPr>
        <p:txBody>
          <a:bodyPr wrap="none">
            <a:spAutoFit/>
          </a:bodyPr>
          <a:lstStyle/>
          <a:p>
            <a:pPr lvl="0" algn="ctr"/>
            <a:r>
              <a:rPr lang="en-US" altLang="zh-TW" sz="1000" dirty="0" smtClean="0">
                <a:solidFill>
                  <a:prstClr val="black"/>
                </a:solidFill>
                <a:latin typeface="Cambria" panose="02040503050406030204" pitchFamily="18" charset="0"/>
                <a:ea typeface="Cambria" panose="02040503050406030204" pitchFamily="18" charset="0"/>
                <a:cs typeface="Calibri" panose="020F0502020204030204" pitchFamily="34" charset="0"/>
              </a:rPr>
              <a:t>Source: International Monetary Fund</a:t>
            </a:r>
          </a:p>
        </p:txBody>
      </p:sp>
      <p:sp>
        <p:nvSpPr>
          <p:cNvPr id="4" name="矩形 3"/>
          <p:cNvSpPr/>
          <p:nvPr/>
        </p:nvSpPr>
        <p:spPr>
          <a:xfrm>
            <a:off x="5076056" y="2401719"/>
            <a:ext cx="345638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zh-TW" altLang="en-US" sz="1600" dirty="0">
              <a:solidFill>
                <a:schemeClr val="tx1"/>
              </a:solidFill>
              <a:latin typeface="Cambria" panose="02040503050406030204" pitchFamily="18" charset="0"/>
            </a:endParaRPr>
          </a:p>
        </p:txBody>
      </p:sp>
      <p:sp>
        <p:nvSpPr>
          <p:cNvPr id="10" name="矩形 9"/>
          <p:cNvSpPr/>
          <p:nvPr/>
        </p:nvSpPr>
        <p:spPr>
          <a:xfrm>
            <a:off x="5208488" y="3587061"/>
            <a:ext cx="345638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zh-TW" altLang="en-US" sz="1600" b="1" dirty="0">
              <a:solidFill>
                <a:schemeClr val="tx1"/>
              </a:solidFill>
              <a:latin typeface="Cambria" panose="02040503050406030204" pitchFamily="18" charset="0"/>
            </a:endParaRPr>
          </a:p>
        </p:txBody>
      </p:sp>
      <p:sp>
        <p:nvSpPr>
          <p:cNvPr id="11" name="矩形 10"/>
          <p:cNvSpPr/>
          <p:nvPr/>
        </p:nvSpPr>
        <p:spPr>
          <a:xfrm>
            <a:off x="4961065" y="2654320"/>
            <a:ext cx="3744416" cy="1861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zh-TW" sz="2800" b="1" dirty="0" smtClean="0">
                <a:solidFill>
                  <a:schemeClr val="tx1"/>
                </a:solidFill>
                <a:latin typeface="Cambria" panose="02040503050406030204" pitchFamily="18" charset="0"/>
                <a:ea typeface="Cambria" panose="02040503050406030204" pitchFamily="18" charset="0"/>
              </a:rPr>
              <a:t>21</a:t>
            </a:r>
            <a:r>
              <a:rPr lang="en-US" altLang="zh-TW" sz="2800" b="1" baseline="30000" dirty="0" smtClean="0">
                <a:solidFill>
                  <a:schemeClr val="tx1"/>
                </a:solidFill>
                <a:latin typeface="Cambria" panose="02040503050406030204" pitchFamily="18" charset="0"/>
                <a:ea typeface="Cambria" panose="02040503050406030204" pitchFamily="18" charset="0"/>
              </a:rPr>
              <a:t>st</a:t>
            </a:r>
            <a:br>
              <a:rPr lang="en-US" altLang="zh-TW" sz="2800" b="1" baseline="30000" dirty="0" smtClean="0">
                <a:solidFill>
                  <a:schemeClr val="tx1"/>
                </a:solidFill>
                <a:latin typeface="Cambria" panose="02040503050406030204" pitchFamily="18" charset="0"/>
                <a:ea typeface="Cambria" panose="02040503050406030204" pitchFamily="18" charset="0"/>
              </a:rPr>
            </a:br>
            <a:r>
              <a:rPr lang="en-US" altLang="zh-TW" sz="1600" b="1" dirty="0" smtClean="0">
                <a:solidFill>
                  <a:schemeClr val="tx1"/>
                </a:solidFill>
                <a:latin typeface="Cambria" panose="02040503050406030204" pitchFamily="18" charset="0"/>
                <a:ea typeface="Cambria" panose="02040503050406030204" pitchFamily="18" charset="0"/>
              </a:rPr>
              <a:t> </a:t>
            </a:r>
            <a:r>
              <a:rPr lang="en-US" altLang="zh-TW" sz="1600" spc="-50" dirty="0">
                <a:solidFill>
                  <a:schemeClr val="tx1"/>
                </a:solidFill>
                <a:latin typeface="Cambria" panose="02040503050406030204" pitchFamily="18" charset="0"/>
                <a:ea typeface="Cambria" panose="02040503050406030204" pitchFamily="18" charset="0"/>
              </a:rPr>
              <a:t>l</a:t>
            </a:r>
            <a:r>
              <a:rPr lang="en-US" altLang="zh-TW" sz="1600" spc="-50" dirty="0" smtClean="0">
                <a:solidFill>
                  <a:schemeClr val="tx1"/>
                </a:solidFill>
                <a:latin typeface="Cambria" panose="02040503050406030204" pitchFamily="18" charset="0"/>
                <a:ea typeface="Cambria" panose="02040503050406030204" pitchFamily="18" charset="0"/>
              </a:rPr>
              <a:t>argest economy in the world</a:t>
            </a:r>
          </a:p>
          <a:p>
            <a:pPr marL="285750" indent="-285750" algn="just">
              <a:buFont typeface="Arial" panose="020B0604020202020204" pitchFamily="34" charset="0"/>
              <a:buChar char="•"/>
            </a:pPr>
            <a:endParaRPr lang="en-US" altLang="zh-TW" sz="1600" b="1" spc="-50" dirty="0">
              <a:solidFill>
                <a:schemeClr val="tx1"/>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altLang="zh-TW" sz="2400" b="1" dirty="0" smtClean="0">
                <a:solidFill>
                  <a:schemeClr val="tx1"/>
                </a:solidFill>
                <a:latin typeface="Cambria" panose="02040503050406030204" pitchFamily="18" charset="0"/>
                <a:ea typeface="Cambria" panose="02040503050406030204" pitchFamily="18" charset="0"/>
              </a:rPr>
              <a:t>Outperformed</a:t>
            </a:r>
            <a:r>
              <a:rPr lang="en-US" altLang="zh-TW" sz="2400" b="1" smtClean="0">
                <a:solidFill>
                  <a:schemeClr val="tx1"/>
                </a:solidFill>
                <a:latin typeface="Cambria" panose="02040503050406030204" pitchFamily="18" charset="0"/>
                <a:ea typeface="Cambria" panose="02040503050406030204" pitchFamily="18" charset="0"/>
              </a:rPr>
              <a:t/>
            </a:r>
            <a:br>
              <a:rPr lang="en-US" altLang="zh-TW" sz="2400" b="1" smtClean="0">
                <a:solidFill>
                  <a:schemeClr val="tx1"/>
                </a:solidFill>
                <a:latin typeface="Cambria" panose="02040503050406030204" pitchFamily="18" charset="0"/>
                <a:ea typeface="Cambria" panose="02040503050406030204" pitchFamily="18" charset="0"/>
              </a:rPr>
            </a:br>
            <a:r>
              <a:rPr lang="en-US" altLang="zh-TW" sz="1600" spc="-50" smtClean="0">
                <a:solidFill>
                  <a:schemeClr val="tx1"/>
                </a:solidFill>
                <a:latin typeface="Cambria" panose="02040503050406030204" pitchFamily="18" charset="0"/>
                <a:ea typeface="Cambria" panose="02040503050406030204" pitchFamily="18" charset="0"/>
              </a:rPr>
              <a:t>other </a:t>
            </a:r>
            <a:r>
              <a:rPr lang="en-US" altLang="zh-TW" sz="1600" spc="-50" dirty="0">
                <a:solidFill>
                  <a:schemeClr val="tx1"/>
                </a:solidFill>
                <a:latin typeface="Cambria" panose="02040503050406030204" pitchFamily="18" charset="0"/>
                <a:ea typeface="Cambria" panose="02040503050406030204" pitchFamily="18" charset="0"/>
              </a:rPr>
              <a:t>Asian </a:t>
            </a:r>
            <a:r>
              <a:rPr lang="en-US" altLang="zh-TW" sz="1600" spc="-50" dirty="0" smtClean="0">
                <a:solidFill>
                  <a:schemeClr val="tx1"/>
                </a:solidFill>
                <a:latin typeface="Cambria" panose="02040503050406030204" pitchFamily="18" charset="0"/>
                <a:ea typeface="Cambria" panose="02040503050406030204" pitchFamily="18" charset="0"/>
              </a:rPr>
              <a:t>tigers in 2019 &amp; 2020</a:t>
            </a:r>
            <a:endParaRPr lang="en-US" altLang="zh-TW" sz="1600" spc="-50" dirty="0">
              <a:solidFill>
                <a:schemeClr val="tx1"/>
              </a:solidFill>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endParaRPr lang="en-US" altLang="zh-TW" sz="1600" b="1" spc="-50" dirty="0" smtClean="0">
              <a:solidFill>
                <a:schemeClr val="tx1"/>
              </a:solidFill>
              <a:latin typeface="Cambria" panose="02040503050406030204" pitchFamily="18" charset="0"/>
              <a:ea typeface="Cambria" panose="02040503050406030204" pitchFamily="18" charset="0"/>
            </a:endParaRPr>
          </a:p>
        </p:txBody>
      </p:sp>
      <p:sp>
        <p:nvSpPr>
          <p:cNvPr id="12" name="矩形 11"/>
          <p:cNvSpPr/>
          <p:nvPr/>
        </p:nvSpPr>
        <p:spPr>
          <a:xfrm>
            <a:off x="4809811" y="2230657"/>
            <a:ext cx="374441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en-US" altLang="zh-TW" b="1" spc="-50" dirty="0">
              <a:solidFill>
                <a:schemeClr val="tx1"/>
              </a:solidFill>
              <a:latin typeface="Cambria" panose="02040503050406030204" pitchFamily="18" charset="0"/>
              <a:ea typeface="Cambria" panose="02040503050406030204" pitchFamily="18" charset="0"/>
            </a:endParaRPr>
          </a:p>
        </p:txBody>
      </p:sp>
      <p:sp>
        <p:nvSpPr>
          <p:cNvPr id="13" name="文字方塊 12"/>
          <p:cNvSpPr txBox="1"/>
          <p:nvPr/>
        </p:nvSpPr>
        <p:spPr>
          <a:xfrm>
            <a:off x="683568" y="1241304"/>
            <a:ext cx="3647512" cy="307777"/>
          </a:xfrm>
          <a:prstGeom prst="rect">
            <a:avLst/>
          </a:prstGeom>
          <a:noFill/>
        </p:spPr>
        <p:txBody>
          <a:bodyPr wrap="square" rtlCol="0">
            <a:spAutoFit/>
          </a:bodyPr>
          <a:lstStyle/>
          <a:p>
            <a:r>
              <a:rPr lang="en-US" altLang="zh-TW" sz="1400" b="1" dirty="0" smtClean="0">
                <a:latin typeface="Century Gothic" panose="020B0502020202020204" pitchFamily="34" charset="0"/>
                <a:cs typeface="Calibri" panose="020F0502020204030204" pitchFamily="34" charset="0"/>
              </a:rPr>
              <a:t>Asian Tigers GDP Growth</a:t>
            </a:r>
            <a:r>
              <a:rPr lang="zh-TW" altLang="en-US" sz="1400" b="1" dirty="0" smtClean="0">
                <a:latin typeface="Century Gothic" panose="020B0502020202020204" pitchFamily="34" charset="0"/>
                <a:cs typeface="Calibri" panose="020F0502020204030204" pitchFamily="34" charset="0"/>
              </a:rPr>
              <a:t> </a:t>
            </a:r>
            <a:r>
              <a:rPr lang="en-US" altLang="zh-TW" sz="1400" b="1" dirty="0" smtClean="0">
                <a:latin typeface="Century Gothic" panose="020B0502020202020204" pitchFamily="34" charset="0"/>
                <a:cs typeface="Calibri" panose="020F0502020204030204" pitchFamily="34" charset="0"/>
              </a:rPr>
              <a:t>(2016-2020)</a:t>
            </a:r>
            <a:endParaRPr lang="zh-TW" altLang="en-US" sz="1400" b="1" dirty="0">
              <a:latin typeface="Century Gothic" panose="020B0502020202020204" pitchFamily="34" charset="0"/>
              <a:cs typeface="Calibri" panose="020F0502020204030204" pitchFamily="34" charset="0"/>
            </a:endParaRPr>
          </a:p>
        </p:txBody>
      </p:sp>
      <p:sp>
        <p:nvSpPr>
          <p:cNvPr id="14" name="矩形 13"/>
          <p:cNvSpPr/>
          <p:nvPr/>
        </p:nvSpPr>
        <p:spPr>
          <a:xfrm>
            <a:off x="-3626" y="1387063"/>
            <a:ext cx="555070" cy="162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a:t>
            </a:r>
            <a:endParaRPr lang="zh-TW" altLang="en-US" sz="1000" dirty="0">
              <a:solidFill>
                <a:schemeClr val="tx1"/>
              </a:solidFill>
              <a:latin typeface="Cambria" panose="02040503050406030204" pitchFamily="18" charset="0"/>
              <a:cs typeface="Calibri" panose="020F0502020204030204" pitchFamily="34" charset="0"/>
            </a:endParaRPr>
          </a:p>
        </p:txBody>
      </p:sp>
      <p:sp>
        <p:nvSpPr>
          <p:cNvPr id="15" name="文字方塊 1"/>
          <p:cNvSpPr>
            <a:spLocks noChangeArrowheads="1"/>
          </p:cNvSpPr>
          <p:nvPr/>
        </p:nvSpPr>
        <p:spPr bwMode="auto">
          <a:xfrm>
            <a:off x="4845050" y="987425"/>
            <a:ext cx="419144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TW" dirty="0">
                <a:solidFill>
                  <a:srgbClr val="000000"/>
                </a:solidFill>
                <a:latin typeface="Cambria" pitchFamily="18" charset="0"/>
                <a:ea typeface="Cambria" pitchFamily="18" charset="0"/>
                <a:cs typeface="Cambria" pitchFamily="18" charset="0"/>
                <a:sym typeface="Cambria" pitchFamily="18" charset="0"/>
              </a:rPr>
              <a:t>Taiwan’s </a:t>
            </a:r>
            <a:r>
              <a:rPr lang="en-US" altLang="zh-TW" b="1" dirty="0">
                <a:solidFill>
                  <a:srgbClr val="FF0000"/>
                </a:solidFill>
                <a:latin typeface="Cambria" pitchFamily="18" charset="0"/>
                <a:ea typeface="Cambria" pitchFamily="18" charset="0"/>
                <a:cs typeface="Cambria" pitchFamily="18" charset="0"/>
                <a:sym typeface="Cambria" pitchFamily="18" charset="0"/>
              </a:rPr>
              <a:t>semiconductor sector </a:t>
            </a:r>
            <a:r>
              <a:rPr lang="en-US" altLang="zh-TW" dirty="0">
                <a:solidFill>
                  <a:srgbClr val="000000"/>
                </a:solidFill>
                <a:latin typeface="Cambria" pitchFamily="18" charset="0"/>
                <a:ea typeface="Cambria" pitchFamily="18" charset="0"/>
                <a:cs typeface="Cambria" pitchFamily="18" charset="0"/>
                <a:sym typeface="Cambria" pitchFamily="18" charset="0"/>
              </a:rPr>
              <a:t>will invest </a:t>
            </a:r>
            <a:r>
              <a:rPr lang="en-US" altLang="zh-TW" sz="1600" b="1" dirty="0">
                <a:solidFill>
                  <a:srgbClr val="FF0000"/>
                </a:solidFill>
                <a:latin typeface="Cambria" pitchFamily="18" charset="0"/>
                <a:ea typeface="Cambria" pitchFamily="18" charset="0"/>
                <a:cs typeface="Cambria" pitchFamily="18" charset="0"/>
                <a:sym typeface="Cambria" pitchFamily="18" charset="0"/>
              </a:rPr>
              <a:t>US$ 90.67 billion</a:t>
            </a:r>
            <a:r>
              <a:rPr lang="zh-TW" altLang="en-US" sz="1600" b="1" dirty="0">
                <a:solidFill>
                  <a:srgbClr val="FF0000"/>
                </a:solidFill>
                <a:latin typeface="Cambria" pitchFamily="18" charset="0"/>
                <a:ea typeface="Cambria" pitchFamily="18" charset="0"/>
                <a:cs typeface="Cambria" pitchFamily="18" charset="0"/>
                <a:sym typeface="Cambria" pitchFamily="18" charset="0"/>
              </a:rPr>
              <a:t> </a:t>
            </a:r>
            <a:r>
              <a:rPr lang="en-US" altLang="zh-TW" dirty="0">
                <a:solidFill>
                  <a:srgbClr val="000000"/>
                </a:solidFill>
                <a:latin typeface="Cambria" pitchFamily="18" charset="0"/>
                <a:ea typeface="Cambria" pitchFamily="18" charset="0"/>
                <a:cs typeface="Cambria" pitchFamily="18" charset="0"/>
                <a:sym typeface="Cambria" pitchFamily="18" charset="0"/>
              </a:rPr>
              <a:t>in the future, making Taiwan a center for advanced semiconductor manufacturing processes.</a:t>
            </a:r>
            <a:endParaRPr lang="zh-TW" altLang="en-US" dirty="0">
              <a:solidFill>
                <a:srgbClr val="000000"/>
              </a:solidFill>
              <a:latin typeface="Cambria" pitchFamily="18" charset="0"/>
              <a:ea typeface="Cambria" pitchFamily="18" charset="0"/>
              <a:cs typeface="Cambria" pitchFamily="18" charset="0"/>
              <a:sym typeface="Cambria" pitchFamily="18" charset="0"/>
            </a:endParaRPr>
          </a:p>
          <a:p>
            <a:endParaRPr lang="zh-TW" altLang="en-US" sz="800" dirty="0">
              <a:solidFill>
                <a:srgbClr val="000000"/>
              </a:solidFill>
              <a:latin typeface="Cambria" pitchFamily="18" charset="0"/>
              <a:ea typeface="Cambria" pitchFamily="18" charset="0"/>
              <a:cs typeface="Cambria" pitchFamily="18" charset="0"/>
              <a:sym typeface="Cambria" pitchFamily="18" charset="0"/>
            </a:endParaRPr>
          </a:p>
        </p:txBody>
      </p:sp>
      <p:graphicFrame>
        <p:nvGraphicFramePr>
          <p:cNvPr id="17" name="圖表 16"/>
          <p:cNvGraphicFramePr>
            <a:graphicFrameLocks/>
          </p:cNvGraphicFramePr>
          <p:nvPr>
            <p:extLst>
              <p:ext uri="{D42A27DB-BD31-4B8C-83A1-F6EECF244321}">
                <p14:modId xmlns:p14="http://schemas.microsoft.com/office/powerpoint/2010/main" val="575661817"/>
              </p:ext>
            </p:extLst>
          </p:nvPr>
        </p:nvGraphicFramePr>
        <p:xfrm>
          <a:off x="35496" y="1606183"/>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891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67"/>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4689571" y="987574"/>
            <a:ext cx="3638706" cy="390557"/>
          </a:xfrm>
          <a:prstGeom prst="rect">
            <a:avLst/>
          </a:prstGeom>
          <a:solidFill>
            <a:schemeClr val="accent6">
              <a:lumMod val="50000"/>
            </a:schemeClr>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prstClr val="white"/>
                </a:solidFill>
                <a:latin typeface="Century Gothic" panose="020B0502020202020204" pitchFamily="34" charset="0"/>
                <a:ea typeface="新細明體" pitchFamily="18" charset="-120"/>
              </a:rPr>
              <a:t>R&amp;D </a:t>
            </a:r>
            <a:r>
              <a:rPr lang="en-US" altLang="zh-TW" b="1" dirty="0" smtClean="0">
                <a:solidFill>
                  <a:prstClr val="white"/>
                </a:solidFill>
                <a:latin typeface="Century Gothic" panose="020B0502020202020204" pitchFamily="34" charset="0"/>
                <a:ea typeface="新細明體" pitchFamily="18" charset="-120"/>
              </a:rPr>
              <a:t>Subsidies</a:t>
            </a:r>
            <a:endParaRPr lang="en-US" altLang="zh-TW" b="1" dirty="0">
              <a:solidFill>
                <a:prstClr val="white"/>
              </a:solidFill>
              <a:latin typeface="Century Gothic" panose="020B0502020202020204" pitchFamily="34" charset="0"/>
              <a:ea typeface="新細明體" pitchFamily="18" charset="-120"/>
            </a:endParaRPr>
          </a:p>
        </p:txBody>
      </p:sp>
      <p:sp>
        <p:nvSpPr>
          <p:cNvPr id="11" name="文字方塊 10"/>
          <p:cNvSpPr txBox="1"/>
          <p:nvPr/>
        </p:nvSpPr>
        <p:spPr>
          <a:xfrm>
            <a:off x="4614853" y="1469724"/>
            <a:ext cx="4205069" cy="1572738"/>
          </a:xfrm>
          <a:prstGeom prst="rect">
            <a:avLst/>
          </a:prstGeom>
          <a:noFill/>
        </p:spPr>
        <p:txBody>
          <a:bodyPr wrap="square" rtlCol="0">
            <a:spAutoFit/>
          </a:bodyPr>
          <a:lstStyle/>
          <a:p>
            <a:pPr marL="285750" indent="-285750">
              <a:spcBef>
                <a:spcPct val="0"/>
              </a:spcBef>
              <a:spcAft>
                <a:spcPct val="35000"/>
              </a:spcAft>
              <a:buFont typeface="Arial" panose="020B0604020202020204" pitchFamily="34" charset="0"/>
              <a:buChar char="•"/>
              <a:defRPr/>
            </a:pPr>
            <a:r>
              <a:rPr lang="en-US" altLang="zh-TW" sz="1300" b="1" dirty="0" smtClean="0">
                <a:solidFill>
                  <a:srgbClr val="262626"/>
                </a:solidFill>
                <a:latin typeface="Century Gothic" panose="020B0502020202020204" pitchFamily="34" charset="0"/>
              </a:rPr>
              <a:t>A+ Industrial Innovative R&amp;D Program</a:t>
            </a:r>
          </a:p>
          <a:p>
            <a:pPr marL="285750" indent="-285750">
              <a:spcBef>
                <a:spcPct val="0"/>
              </a:spcBef>
              <a:spcAft>
                <a:spcPct val="35000"/>
              </a:spcAft>
              <a:buFont typeface="Arial" panose="020B0604020202020204" pitchFamily="34" charset="0"/>
              <a:buChar char="•"/>
              <a:defRPr/>
            </a:pPr>
            <a:r>
              <a:rPr lang="en-US" altLang="zh-TW" sz="1300" b="1" dirty="0" smtClean="0">
                <a:solidFill>
                  <a:srgbClr val="262626"/>
                </a:solidFill>
                <a:latin typeface="Century Gothic" panose="020B0502020202020204" pitchFamily="34" charset="0"/>
              </a:rPr>
              <a:t>Taiwan Industry Innovation Platform Program</a:t>
            </a:r>
          </a:p>
          <a:p>
            <a:pPr marL="285750" indent="-285750">
              <a:spcBef>
                <a:spcPct val="0"/>
              </a:spcBef>
              <a:spcAft>
                <a:spcPct val="35000"/>
              </a:spcAft>
              <a:buFont typeface="Arial" panose="020B0604020202020204" pitchFamily="34" charset="0"/>
              <a:buChar char="•"/>
              <a:defRPr/>
            </a:pPr>
            <a:r>
              <a:rPr lang="en-US" altLang="zh-TW" sz="1300" b="1" dirty="0" smtClean="0">
                <a:solidFill>
                  <a:srgbClr val="262626"/>
                </a:solidFill>
                <a:latin typeface="Century Gothic" panose="020B0502020202020204" pitchFamily="34" charset="0"/>
              </a:rPr>
              <a:t>Global Innovation and R&amp;D  Partnership Program</a:t>
            </a:r>
          </a:p>
          <a:p>
            <a:pPr marL="285750" lvl="0" indent="-285750">
              <a:spcBef>
                <a:spcPct val="0"/>
              </a:spcBef>
              <a:spcAft>
                <a:spcPct val="35000"/>
              </a:spcAft>
              <a:buFont typeface="Arial" panose="020B0604020202020204" pitchFamily="34" charset="0"/>
              <a:buChar char="•"/>
              <a:defRPr/>
            </a:pPr>
            <a:r>
              <a:rPr lang="en-US" altLang="zh-TW" sz="1300" b="1" kern="100" dirty="0" smtClean="0">
                <a:latin typeface="Century Gothic" panose="020B0502020202020204" pitchFamily="34" charset="0"/>
                <a:ea typeface="標楷體"/>
                <a:cs typeface="Times New Roman"/>
              </a:rPr>
              <a:t>Advanced Technology Research Plan</a:t>
            </a:r>
          </a:p>
          <a:p>
            <a:pPr marL="285750" indent="-285750">
              <a:spcBef>
                <a:spcPct val="0"/>
              </a:spcBef>
              <a:spcAft>
                <a:spcPct val="35000"/>
              </a:spcAft>
              <a:buFont typeface="Arial" panose="020B0604020202020204" pitchFamily="34" charset="0"/>
              <a:buChar char="•"/>
              <a:defRPr/>
            </a:pPr>
            <a:r>
              <a:rPr lang="en-US" altLang="zh-TW" sz="1300" b="1" dirty="0" smtClean="0">
                <a:solidFill>
                  <a:srgbClr val="262626"/>
                </a:solidFill>
                <a:latin typeface="Century Gothic" panose="020B0502020202020204" pitchFamily="34" charset="0"/>
              </a:rPr>
              <a:t>Small Business Innovation Research (SBIR)</a:t>
            </a:r>
            <a:endParaRPr lang="en-US" altLang="zh-TW" sz="1300" b="1" dirty="0">
              <a:solidFill>
                <a:srgbClr val="262626"/>
              </a:solidFill>
              <a:latin typeface="Century Gothic" panose="020B0502020202020204" pitchFamily="34" charset="0"/>
            </a:endParaRPr>
          </a:p>
        </p:txBody>
      </p:sp>
      <p:sp>
        <p:nvSpPr>
          <p:cNvPr id="8" name="文字方塊 7"/>
          <p:cNvSpPr txBox="1"/>
          <p:nvPr/>
        </p:nvSpPr>
        <p:spPr>
          <a:xfrm flipH="1">
            <a:off x="569916" y="3309804"/>
            <a:ext cx="3565483" cy="369332"/>
          </a:xfrm>
          <a:prstGeom prst="rect">
            <a:avLst/>
          </a:prstGeom>
          <a:solidFill>
            <a:schemeClr val="accent6">
              <a:lumMod val="50000"/>
            </a:schemeClr>
          </a:solidFill>
        </p:spPr>
        <p:txBody>
          <a:bodyPr wrap="square" rtlCol="0">
            <a:spAutoFit/>
          </a:bodyPr>
          <a:lstStyle/>
          <a:p>
            <a:pPr algn="ctr"/>
            <a:r>
              <a:rPr kumimoji="1" lang="en-US" altLang="zh-TW" b="1" dirty="0" smtClean="0">
                <a:solidFill>
                  <a:prstClr val="white"/>
                </a:solidFill>
                <a:latin typeface="Century Gothic" panose="020B0502020202020204" pitchFamily="34" charset="0"/>
                <a:ea typeface="Century Gothic 標準體" charset="0"/>
              </a:rPr>
              <a:t>Incentives for Global Talent</a:t>
            </a:r>
            <a:endParaRPr kumimoji="1" lang="zh-TW" altLang="en-US" b="1" dirty="0">
              <a:solidFill>
                <a:prstClr val="white"/>
              </a:solidFill>
              <a:latin typeface="Century Gothic" panose="020B0502020202020204" pitchFamily="34" charset="0"/>
              <a:ea typeface="Century Gothic 標準體" charset="0"/>
            </a:endParaRPr>
          </a:p>
        </p:txBody>
      </p:sp>
      <p:sp>
        <p:nvSpPr>
          <p:cNvPr id="12" name="文字方塊 11"/>
          <p:cNvSpPr txBox="1"/>
          <p:nvPr/>
        </p:nvSpPr>
        <p:spPr>
          <a:xfrm>
            <a:off x="468689" y="3808777"/>
            <a:ext cx="4156997" cy="1312667"/>
          </a:xfrm>
          <a:prstGeom prst="rect">
            <a:avLst/>
          </a:prstGeom>
          <a:noFill/>
        </p:spPr>
        <p:txBody>
          <a:bodyPr wrap="square" rtlCol="0">
            <a:spAutoFit/>
          </a:bodyPr>
          <a:lstStyle/>
          <a:p>
            <a:pPr marL="285750" indent="-285750">
              <a:lnSpc>
                <a:spcPct val="90000"/>
              </a:lnSpc>
              <a:spcBef>
                <a:spcPct val="0"/>
              </a:spcBef>
              <a:spcAft>
                <a:spcPct val="35000"/>
              </a:spcAft>
              <a:buFont typeface="Arial" panose="020B0604020202020204" pitchFamily="34" charset="0"/>
              <a:buChar char="•"/>
              <a:defRPr/>
            </a:pPr>
            <a:r>
              <a:rPr lang="en-US" altLang="zh-CN" sz="1300" b="1" dirty="0" smtClean="0">
                <a:latin typeface="Century Gothic" pitchFamily="34" charset="0"/>
                <a:ea typeface="微软雅黑"/>
              </a:rPr>
              <a:t>Provides Retirement, Health Insurance and Tax Benefits</a:t>
            </a:r>
          </a:p>
          <a:p>
            <a:pPr marL="285750" indent="-285750">
              <a:lnSpc>
                <a:spcPct val="90000"/>
              </a:lnSpc>
              <a:spcBef>
                <a:spcPct val="0"/>
              </a:spcBef>
              <a:spcAft>
                <a:spcPct val="35000"/>
              </a:spcAft>
              <a:buFont typeface="Arial" panose="020B0604020202020204" pitchFamily="34" charset="0"/>
              <a:buChar char="•"/>
              <a:defRPr/>
            </a:pPr>
            <a:r>
              <a:rPr lang="en-US" altLang="zh-CN" sz="1300" b="1" dirty="0" smtClean="0">
                <a:latin typeface="Century Gothic" pitchFamily="34" charset="0"/>
                <a:ea typeface="微软雅黑"/>
              </a:rPr>
              <a:t>Relaxed Work, Visa and Residency Regulations</a:t>
            </a:r>
            <a:endParaRPr lang="en-US" altLang="zh-TW" sz="1300" b="1" dirty="0" smtClean="0">
              <a:latin typeface="Century Gothic" panose="020B0502020202020204" pitchFamily="34" charset="0"/>
              <a:ea typeface="新細明體" pitchFamily="18" charset="-120"/>
            </a:endParaRPr>
          </a:p>
          <a:p>
            <a:pPr marL="285750" indent="-285750">
              <a:lnSpc>
                <a:spcPct val="90000"/>
              </a:lnSpc>
              <a:spcBef>
                <a:spcPct val="0"/>
              </a:spcBef>
              <a:spcAft>
                <a:spcPct val="35000"/>
              </a:spcAft>
              <a:buFont typeface="Arial" panose="020B0604020202020204" pitchFamily="34" charset="0"/>
              <a:buChar char="•"/>
              <a:defRPr/>
            </a:pPr>
            <a:r>
              <a:rPr lang="en-US" altLang="zh-CN" sz="1300" b="1" dirty="0" smtClean="0">
                <a:latin typeface="Century Gothic" pitchFamily="34" charset="0"/>
                <a:ea typeface="微软雅黑"/>
              </a:rPr>
              <a:t>Relaxed Residency Regulations for Parents, Spouses and Children</a:t>
            </a:r>
            <a:endParaRPr lang="en-US" altLang="zh-CN" sz="1300" b="1" dirty="0">
              <a:latin typeface="Century Gothic" pitchFamily="34" charset="0"/>
              <a:ea typeface="微软雅黑"/>
            </a:endParaRPr>
          </a:p>
        </p:txBody>
      </p:sp>
      <p:sp>
        <p:nvSpPr>
          <p:cNvPr id="5" name="矩形 4"/>
          <p:cNvSpPr/>
          <p:nvPr/>
        </p:nvSpPr>
        <p:spPr>
          <a:xfrm>
            <a:off x="569916" y="1010790"/>
            <a:ext cx="3565483" cy="367597"/>
          </a:xfrm>
          <a:prstGeom prst="rect">
            <a:avLst/>
          </a:prstGeom>
          <a:solidFill>
            <a:schemeClr val="accent6">
              <a:lumMod val="50000"/>
            </a:schemeClr>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b="1" dirty="0">
                <a:solidFill>
                  <a:prstClr val="white"/>
                </a:solidFill>
                <a:latin typeface="Century Gothic" panose="020B0502020202020204" pitchFamily="34" charset="0"/>
                <a:ea typeface="Century Gothic 標準體" charset="0"/>
              </a:rPr>
              <a:t>Tax </a:t>
            </a:r>
            <a:r>
              <a:rPr kumimoji="1" lang="en-US" altLang="zh-TW" b="1" dirty="0" smtClean="0">
                <a:solidFill>
                  <a:prstClr val="white"/>
                </a:solidFill>
                <a:latin typeface="Century Gothic" panose="020B0502020202020204" pitchFamily="34" charset="0"/>
                <a:ea typeface="Century Gothic 標準體" charset="0"/>
              </a:rPr>
              <a:t>Incentives</a:t>
            </a:r>
            <a:endParaRPr kumimoji="1" lang="zh-TW" altLang="en-US" b="1" dirty="0">
              <a:solidFill>
                <a:prstClr val="white"/>
              </a:solidFill>
              <a:latin typeface="Century Gothic" panose="020B0502020202020204" pitchFamily="34" charset="0"/>
              <a:ea typeface="Century Gothic 標準體" charset="0"/>
            </a:endParaRPr>
          </a:p>
        </p:txBody>
      </p:sp>
      <p:sp>
        <p:nvSpPr>
          <p:cNvPr id="13" name="文字方塊 12"/>
          <p:cNvSpPr txBox="1"/>
          <p:nvPr/>
        </p:nvSpPr>
        <p:spPr>
          <a:xfrm>
            <a:off x="492204" y="1469724"/>
            <a:ext cx="3948938" cy="1812804"/>
          </a:xfrm>
          <a:prstGeom prst="rect">
            <a:avLst/>
          </a:prstGeom>
          <a:noFill/>
        </p:spPr>
        <p:txBody>
          <a:bodyPr wrap="square" rtlCol="0">
            <a:spAutoFit/>
          </a:bodyPr>
          <a:lstStyle/>
          <a:p>
            <a:pPr marL="285750" indent="-285750" defTabSz="711200" eaLnBrk="0" hangingPunct="0">
              <a:lnSpc>
                <a:spcPct val="90000"/>
              </a:lnSpc>
              <a:spcAft>
                <a:spcPct val="35000"/>
              </a:spcAft>
              <a:buFont typeface="Arial" panose="020B0604020202020204" pitchFamily="34" charset="0"/>
              <a:buChar char="•"/>
              <a:defRPr/>
            </a:pPr>
            <a:r>
              <a:rPr lang="en-US" altLang="zh-TW" sz="1300" b="1" kern="0" dirty="0" smtClean="0">
                <a:solidFill>
                  <a:srgbClr val="262626"/>
                </a:solidFill>
                <a:latin typeface="Century Gothic" panose="020B0502020202020204" pitchFamily="34" charset="0"/>
                <a:ea typeface="新細明體" panose="02020500000000000000" pitchFamily="18" charset="-120"/>
              </a:rPr>
              <a:t>Business Income Tax 20%</a:t>
            </a:r>
          </a:p>
          <a:p>
            <a:pPr marL="285750" indent="-285750" defTabSz="711200" eaLnBrk="0" hangingPunct="0">
              <a:lnSpc>
                <a:spcPct val="90000"/>
              </a:lnSpc>
              <a:spcAft>
                <a:spcPct val="35000"/>
              </a:spcAft>
              <a:buFont typeface="Arial" panose="020B0604020202020204" pitchFamily="34" charset="0"/>
              <a:buChar char="•"/>
              <a:defRPr/>
            </a:pPr>
            <a:r>
              <a:rPr lang="en-US" altLang="zh-TW" sz="1300" b="1" kern="0" dirty="0" smtClean="0">
                <a:solidFill>
                  <a:srgbClr val="262626"/>
                </a:solidFill>
                <a:latin typeface="Century Gothic" panose="020B0502020202020204" pitchFamily="34" charset="0"/>
                <a:ea typeface="新細明體" panose="02020500000000000000" pitchFamily="18" charset="-120"/>
              </a:rPr>
              <a:t>R&amp;D Investment Deduction (up to 15%)</a:t>
            </a:r>
          </a:p>
          <a:p>
            <a:pPr marL="285750" indent="-285750" defTabSz="711200" eaLnBrk="0" hangingPunct="0">
              <a:lnSpc>
                <a:spcPct val="90000"/>
              </a:lnSpc>
              <a:spcAft>
                <a:spcPct val="35000"/>
              </a:spcAft>
              <a:buFont typeface="Arial" panose="020B0604020202020204" pitchFamily="34" charset="0"/>
              <a:buChar char="•"/>
              <a:defRPr/>
            </a:pPr>
            <a:r>
              <a:rPr lang="en-US" altLang="zh-TW" sz="1300" b="1" kern="0" dirty="0" smtClean="0">
                <a:solidFill>
                  <a:srgbClr val="262626"/>
                </a:solidFill>
                <a:latin typeface="Century Gothic" panose="020B0502020202020204" pitchFamily="34" charset="0"/>
                <a:ea typeface="新細明體" panose="02020500000000000000" pitchFamily="18" charset="-120"/>
              </a:rPr>
              <a:t>5G/Smart Machinery Investment Deduction (up to 5%)</a:t>
            </a:r>
          </a:p>
          <a:p>
            <a:pPr marL="285750" indent="-285750" defTabSz="711200" eaLnBrk="0" hangingPunct="0">
              <a:lnSpc>
                <a:spcPct val="90000"/>
              </a:lnSpc>
              <a:spcAft>
                <a:spcPct val="35000"/>
              </a:spcAft>
              <a:buFont typeface="Arial" panose="020B0604020202020204" pitchFamily="34" charset="0"/>
              <a:buChar char="•"/>
              <a:defRPr/>
            </a:pPr>
            <a:r>
              <a:rPr lang="en-US" altLang="zh-TW" sz="1300" b="1" dirty="0">
                <a:solidFill>
                  <a:srgbClr val="262626"/>
                </a:solidFill>
                <a:latin typeface="Century Gothic" pitchFamily="34" charset="0"/>
                <a:ea typeface="新細明體" pitchFamily="18" charset="-120"/>
                <a:sym typeface="Century Gothic" pitchFamily="34" charset="0"/>
              </a:rPr>
              <a:t>Patents &amp; Copyright Royalties Are Income Tax </a:t>
            </a:r>
            <a:r>
              <a:rPr lang="en-US" altLang="zh-TW" sz="1300" b="1" dirty="0" smtClean="0">
                <a:solidFill>
                  <a:srgbClr val="262626"/>
                </a:solidFill>
                <a:latin typeface="Century Gothic" pitchFamily="34" charset="0"/>
                <a:ea typeface="新細明體" pitchFamily="18" charset="-120"/>
                <a:sym typeface="Century Gothic" pitchFamily="34" charset="0"/>
              </a:rPr>
              <a:t>Exempt</a:t>
            </a:r>
            <a:endParaRPr lang="en-US" altLang="zh-TW" sz="1300" b="1" kern="0" dirty="0" smtClean="0">
              <a:solidFill>
                <a:srgbClr val="262626"/>
              </a:solidFill>
              <a:latin typeface="Century Gothic" panose="020B0502020202020204" pitchFamily="34" charset="0"/>
              <a:ea typeface="新細明體" panose="02020500000000000000" pitchFamily="18" charset="-120"/>
            </a:endParaRPr>
          </a:p>
          <a:p>
            <a:pPr marL="285750" indent="-285750" defTabSz="711200" eaLnBrk="0" hangingPunct="0">
              <a:lnSpc>
                <a:spcPct val="90000"/>
              </a:lnSpc>
              <a:spcAft>
                <a:spcPct val="35000"/>
              </a:spcAft>
              <a:buFont typeface="Arial" panose="020B0604020202020204" pitchFamily="34" charset="0"/>
              <a:buChar char="•"/>
              <a:defRPr/>
            </a:pPr>
            <a:r>
              <a:rPr lang="en-US" altLang="zh-TW" sz="1300" b="1" kern="0" dirty="0" smtClean="0">
                <a:solidFill>
                  <a:srgbClr val="262626"/>
                </a:solidFill>
                <a:latin typeface="Century Gothic" panose="020B0502020202020204" pitchFamily="34" charset="0"/>
                <a:ea typeface="新細明體" panose="02020500000000000000" pitchFamily="18" charset="-120"/>
              </a:rPr>
              <a:t>Support for Developing Smart Machinery/5G</a:t>
            </a:r>
          </a:p>
        </p:txBody>
      </p:sp>
      <p:sp>
        <p:nvSpPr>
          <p:cNvPr id="10" name="文字方塊 9"/>
          <p:cNvSpPr txBox="1"/>
          <p:nvPr/>
        </p:nvSpPr>
        <p:spPr>
          <a:xfrm flipH="1">
            <a:off x="4719215" y="3309804"/>
            <a:ext cx="3609062" cy="369332"/>
          </a:xfrm>
          <a:prstGeom prst="rect">
            <a:avLst/>
          </a:prstGeom>
          <a:solidFill>
            <a:schemeClr val="accent6">
              <a:lumMod val="50000"/>
            </a:schemeClr>
          </a:solidFill>
        </p:spPr>
        <p:txBody>
          <a:bodyPr wrap="square" rtlCol="0">
            <a:spAutoFit/>
          </a:bodyPr>
          <a:lstStyle/>
          <a:p>
            <a:pPr algn="ctr"/>
            <a:r>
              <a:rPr kumimoji="1" lang="en-US" altLang="zh-TW" b="1" dirty="0">
                <a:solidFill>
                  <a:prstClr val="white"/>
                </a:solidFill>
                <a:latin typeface="Century Gothic" panose="020B0502020202020204" pitchFamily="34" charset="0"/>
                <a:ea typeface="Century Gothic 標準體" charset="0"/>
              </a:rPr>
              <a:t>Special </a:t>
            </a:r>
            <a:r>
              <a:rPr kumimoji="1" lang="en-US" altLang="zh-TW" b="1" dirty="0" smtClean="0">
                <a:solidFill>
                  <a:prstClr val="white"/>
                </a:solidFill>
                <a:latin typeface="Century Gothic" panose="020B0502020202020204" pitchFamily="34" charset="0"/>
                <a:ea typeface="Century Gothic 標準體" charset="0"/>
              </a:rPr>
              <a:t>Zone </a:t>
            </a:r>
            <a:r>
              <a:rPr kumimoji="1" lang="en-US" altLang="zh-TW" b="1" dirty="0">
                <a:solidFill>
                  <a:prstClr val="white"/>
                </a:solidFill>
                <a:latin typeface="Century Gothic" panose="020B0502020202020204" pitchFamily="34" charset="0"/>
                <a:ea typeface="Century Gothic 標準體" charset="0"/>
              </a:rPr>
              <a:t>Incentives</a:t>
            </a:r>
            <a:endParaRPr kumimoji="1" lang="zh-TW" altLang="en-US" b="1" dirty="0">
              <a:solidFill>
                <a:prstClr val="white"/>
              </a:solidFill>
              <a:latin typeface="Century Gothic" panose="020B0502020202020204" pitchFamily="34" charset="0"/>
              <a:ea typeface="Century Gothic 標準體" charset="0"/>
            </a:endParaRPr>
          </a:p>
        </p:txBody>
      </p:sp>
      <p:sp>
        <p:nvSpPr>
          <p:cNvPr id="14" name="文字方塊 13"/>
          <p:cNvSpPr txBox="1"/>
          <p:nvPr/>
        </p:nvSpPr>
        <p:spPr>
          <a:xfrm>
            <a:off x="4625686" y="3885866"/>
            <a:ext cx="3780000" cy="1042593"/>
          </a:xfrm>
          <a:prstGeom prst="rect">
            <a:avLst/>
          </a:prstGeom>
          <a:noFill/>
        </p:spPr>
        <p:txBody>
          <a:bodyPr wrap="square" rtlCol="0">
            <a:spAutoFit/>
          </a:bodyPr>
          <a:lstStyle/>
          <a:p>
            <a:pPr marL="285750" indent="-285750">
              <a:lnSpc>
                <a:spcPct val="90000"/>
              </a:lnSpc>
              <a:spcBef>
                <a:spcPct val="0"/>
              </a:spcBef>
              <a:spcAft>
                <a:spcPct val="35000"/>
              </a:spcAft>
              <a:buFont typeface="Arial" panose="020B0604020202020204" pitchFamily="34" charset="0"/>
              <a:buChar char="•"/>
              <a:defRPr/>
            </a:pPr>
            <a:r>
              <a:rPr lang="en-US" altLang="zh-TW" sz="1300" b="1" dirty="0">
                <a:solidFill>
                  <a:srgbClr val="262626"/>
                </a:solidFill>
                <a:latin typeface="Century Gothic" panose="020B0502020202020204" pitchFamily="34" charset="0"/>
                <a:ea typeface="新細明體" pitchFamily="18" charset="-120"/>
              </a:rPr>
              <a:t>Free Trade Zones (FTZs)</a:t>
            </a:r>
            <a:endParaRPr lang="zh-TW" altLang="en-US" sz="1300" b="1" dirty="0">
              <a:solidFill>
                <a:srgbClr val="262626"/>
              </a:solidFill>
              <a:latin typeface="Century Gothic" panose="020B0502020202020204" pitchFamily="34" charset="0"/>
              <a:ea typeface="新細明體" pitchFamily="18" charset="-120"/>
            </a:endParaRPr>
          </a:p>
          <a:p>
            <a:pPr marL="285750" indent="-285750">
              <a:lnSpc>
                <a:spcPct val="90000"/>
              </a:lnSpc>
              <a:spcBef>
                <a:spcPct val="0"/>
              </a:spcBef>
              <a:spcAft>
                <a:spcPct val="35000"/>
              </a:spcAft>
              <a:buFont typeface="Arial" panose="020B0604020202020204" pitchFamily="34" charset="0"/>
              <a:buChar char="•"/>
              <a:defRPr/>
            </a:pPr>
            <a:r>
              <a:rPr lang="en-US" altLang="zh-TW" sz="1300" b="1" dirty="0">
                <a:solidFill>
                  <a:srgbClr val="262626"/>
                </a:solidFill>
                <a:latin typeface="Century Gothic" panose="020B0502020202020204" pitchFamily="34" charset="0"/>
                <a:ea typeface="新細明體" pitchFamily="18" charset="-120"/>
              </a:rPr>
              <a:t>Science </a:t>
            </a:r>
            <a:r>
              <a:rPr lang="en-US" altLang="zh-TW" sz="1300" b="1" dirty="0" smtClean="0">
                <a:solidFill>
                  <a:srgbClr val="262626"/>
                </a:solidFill>
                <a:latin typeface="Century Gothic" panose="020B0502020202020204" pitchFamily="34" charset="0"/>
                <a:ea typeface="新細明體" pitchFamily="18" charset="-120"/>
              </a:rPr>
              <a:t>&amp; Industrial </a:t>
            </a:r>
            <a:r>
              <a:rPr lang="en-US" altLang="zh-TW" sz="1300" b="1" dirty="0">
                <a:solidFill>
                  <a:srgbClr val="262626"/>
                </a:solidFill>
                <a:latin typeface="Century Gothic" panose="020B0502020202020204" pitchFamily="34" charset="0"/>
                <a:ea typeface="新細明體" pitchFamily="18" charset="-120"/>
              </a:rPr>
              <a:t>Parks</a:t>
            </a:r>
          </a:p>
          <a:p>
            <a:pPr marL="285750" indent="-285750">
              <a:lnSpc>
                <a:spcPct val="90000"/>
              </a:lnSpc>
              <a:spcBef>
                <a:spcPct val="0"/>
              </a:spcBef>
              <a:spcAft>
                <a:spcPct val="35000"/>
              </a:spcAft>
              <a:buFont typeface="Arial" panose="020B0604020202020204" pitchFamily="34" charset="0"/>
              <a:buChar char="•"/>
              <a:defRPr/>
            </a:pPr>
            <a:r>
              <a:rPr lang="en-US" altLang="zh-TW" sz="1300" b="1" dirty="0">
                <a:solidFill>
                  <a:srgbClr val="262626"/>
                </a:solidFill>
                <a:latin typeface="Century Gothic" panose="020B0502020202020204" pitchFamily="34" charset="0"/>
                <a:ea typeface="新細明體" pitchFamily="18" charset="-120"/>
              </a:rPr>
              <a:t>Agriculture Technology Parks</a:t>
            </a:r>
          </a:p>
          <a:p>
            <a:pPr marL="285750" indent="-285750">
              <a:buFont typeface="Arial" panose="020B0604020202020204" pitchFamily="34" charset="0"/>
              <a:buChar char="•"/>
            </a:pPr>
            <a:r>
              <a:rPr lang="en-US" altLang="zh-TW" sz="1300" b="1" dirty="0">
                <a:solidFill>
                  <a:srgbClr val="262626"/>
                </a:solidFill>
                <a:latin typeface="Century Gothic" panose="020B0502020202020204" pitchFamily="34" charset="0"/>
              </a:rPr>
              <a:t>Export Processing </a:t>
            </a:r>
            <a:r>
              <a:rPr lang="en-US" altLang="zh-TW" sz="1300" b="1" dirty="0" smtClean="0">
                <a:solidFill>
                  <a:srgbClr val="262626"/>
                </a:solidFill>
                <a:latin typeface="Century Gothic" panose="020B0502020202020204" pitchFamily="34" charset="0"/>
              </a:rPr>
              <a:t>Zones </a:t>
            </a:r>
            <a:r>
              <a:rPr lang="en-US" altLang="zh-TW" sz="1300" b="1" dirty="0">
                <a:solidFill>
                  <a:srgbClr val="262626"/>
                </a:solidFill>
                <a:latin typeface="Century Gothic" panose="020B0502020202020204" pitchFamily="34" charset="0"/>
              </a:rPr>
              <a:t>(</a:t>
            </a:r>
            <a:r>
              <a:rPr lang="en-US" altLang="zh-TW" sz="1300" b="1" dirty="0">
                <a:solidFill>
                  <a:srgbClr val="262626"/>
                </a:solidFill>
                <a:latin typeface="Century Gothic" panose="020B0502020202020204" pitchFamily="34" charset="0"/>
                <a:ea typeface="新細明體" pitchFamily="18" charset="-120"/>
              </a:rPr>
              <a:t>EPZs)</a:t>
            </a:r>
          </a:p>
        </p:txBody>
      </p:sp>
      <p:sp>
        <p:nvSpPr>
          <p:cNvPr id="21" name="矩形 20"/>
          <p:cNvSpPr/>
          <p:nvPr/>
        </p:nvSpPr>
        <p:spPr>
          <a:xfrm>
            <a:off x="307409" y="52722"/>
            <a:ext cx="8337182" cy="923330"/>
          </a:xfrm>
          <a:prstGeom prst="rect">
            <a:avLst/>
          </a:prstGeom>
        </p:spPr>
        <p:txBody>
          <a:bodyPr wrap="square">
            <a:spAutoFit/>
          </a:bodyPr>
          <a:lstStyle/>
          <a:p>
            <a:r>
              <a:rPr lang="en-US" altLang="zh-TW" sz="3600" b="1" dirty="0">
                <a:solidFill>
                  <a:prstClr val="black"/>
                </a:solidFill>
                <a:effectLst>
                  <a:outerShdw blurRad="38100" dist="38100" dir="2700000" algn="tl">
                    <a:srgbClr val="000000">
                      <a:alpha val="43137"/>
                    </a:srgbClr>
                  </a:outerShdw>
                </a:effectLst>
                <a:latin typeface="Century Gothic" charset="0"/>
              </a:rPr>
              <a:t>Why Taiwan</a:t>
            </a:r>
          </a:p>
          <a:p>
            <a:r>
              <a:rPr lang="en-US" altLang="zh-TW" b="1" dirty="0" smtClean="0">
                <a:solidFill>
                  <a:prstClr val="black"/>
                </a:solidFill>
                <a:effectLst>
                  <a:outerShdw blurRad="38100" dist="38100" dir="2700000" algn="tl">
                    <a:srgbClr val="000000">
                      <a:alpha val="43137"/>
                    </a:srgbClr>
                  </a:outerShdw>
                </a:effectLst>
                <a:latin typeface="Century Gothic" charset="0"/>
              </a:rPr>
              <a:t>-Investment </a:t>
            </a:r>
            <a:r>
              <a:rPr lang="en-US" altLang="zh-TW" b="1" dirty="0">
                <a:solidFill>
                  <a:prstClr val="black"/>
                </a:solidFill>
                <a:effectLst>
                  <a:outerShdw blurRad="38100" dist="38100" dir="2700000" algn="tl">
                    <a:srgbClr val="000000">
                      <a:alpha val="43137"/>
                    </a:srgbClr>
                  </a:outerShdw>
                </a:effectLst>
                <a:latin typeface="Century Gothic" charset="0"/>
              </a:rPr>
              <a:t>Incentives </a:t>
            </a:r>
          </a:p>
        </p:txBody>
      </p:sp>
      <p:sp>
        <p:nvSpPr>
          <p:cNvPr id="23" name="投影片編號版面配置區 22"/>
          <p:cNvSpPr>
            <a:spLocks noGrp="1"/>
          </p:cNvSpPr>
          <p:nvPr>
            <p:ph type="sldNum" sz="quarter" idx="11"/>
          </p:nvPr>
        </p:nvSpPr>
        <p:spPr>
          <a:xfrm>
            <a:off x="6668973" y="4731990"/>
            <a:ext cx="2057400" cy="273844"/>
          </a:xfrm>
        </p:spPr>
        <p:txBody>
          <a:bodyPr/>
          <a:lstStyle/>
          <a:p>
            <a:r>
              <a:rPr lang="en-US" dirty="0">
                <a:solidFill>
                  <a:srgbClr val="262626">
                    <a:tint val="75000"/>
                  </a:srgbClr>
                </a:solidFill>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30364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1"/>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323528" y="141484"/>
            <a:ext cx="8352928" cy="646331"/>
          </a:xfrm>
          <a:prstGeom prst="rect">
            <a:avLst/>
          </a:prstGeom>
        </p:spPr>
        <p:txBody>
          <a:bodyPr wrap="square">
            <a:spAutoFit/>
          </a:bodyPr>
          <a:lstStyle/>
          <a:p>
            <a:r>
              <a:rPr lang="en-US" altLang="zh-TW" sz="3600" b="1" dirty="0" smtClean="0">
                <a:solidFill>
                  <a:prstClr val="black"/>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rPr>
              <a:t>Taiwan Foreign Direct Investment</a:t>
            </a:r>
            <a:endParaRPr lang="en-US" altLang="zh-TW" sz="3600" b="1" dirty="0">
              <a:solidFill>
                <a:prstClr val="black"/>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endParaRPr>
          </a:p>
        </p:txBody>
      </p:sp>
      <p:sp>
        <p:nvSpPr>
          <p:cNvPr id="14" name="矩形 13"/>
          <p:cNvSpPr/>
          <p:nvPr/>
        </p:nvSpPr>
        <p:spPr>
          <a:xfrm>
            <a:off x="395536" y="4184176"/>
            <a:ext cx="4392488" cy="162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000" dirty="0">
                <a:solidFill>
                  <a:schemeClr val="tx1"/>
                </a:solidFill>
                <a:latin typeface="Cambria" panose="02040503050406030204" pitchFamily="18" charset="0"/>
                <a:ea typeface="Cambria" panose="02040503050406030204" pitchFamily="18" charset="0"/>
                <a:cs typeface="Calibri" panose="020F0502020204030204" pitchFamily="34" charset="0"/>
              </a:rPr>
              <a:t/>
            </a:r>
            <a:br>
              <a:rPr lang="en-US" altLang="zh-TW" sz="1000" dirty="0">
                <a:solidFill>
                  <a:schemeClr val="tx1"/>
                </a:solidFill>
                <a:latin typeface="Cambria" panose="02040503050406030204" pitchFamily="18" charset="0"/>
                <a:ea typeface="Cambria" panose="02040503050406030204" pitchFamily="18" charset="0"/>
                <a:cs typeface="Calibri" panose="020F0502020204030204" pitchFamily="34" charset="0"/>
              </a:rPr>
            </a:br>
            <a:r>
              <a:rPr lang="en-US" altLang="zh-TW" sz="1000" dirty="0">
                <a:solidFill>
                  <a:schemeClr val="tx1"/>
                </a:solidFill>
                <a:latin typeface="Cambria" panose="02040503050406030204" pitchFamily="18" charset="0"/>
                <a:ea typeface="Cambria" panose="02040503050406030204" pitchFamily="18" charset="0"/>
                <a:cs typeface="Calibri" panose="020F0502020204030204" pitchFamily="34" charset="0"/>
              </a:rPr>
              <a:t>Source</a:t>
            </a:r>
            <a:r>
              <a:rPr lang="en-US" altLang="zh-TW" sz="10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Investment Commission, Ministry of Economic Affairs (R.O.C.)</a:t>
            </a:r>
            <a:endParaRPr lang="zh-TW" altLang="en-US" sz="1000" dirty="0">
              <a:solidFill>
                <a:schemeClr val="tx1"/>
              </a:solidFill>
              <a:latin typeface="Cambria" panose="02040503050406030204" pitchFamily="18" charset="0"/>
              <a:cs typeface="Calibri" panose="020F0502020204030204" pitchFamily="34" charset="0"/>
            </a:endParaRPr>
          </a:p>
        </p:txBody>
      </p:sp>
      <p:sp>
        <p:nvSpPr>
          <p:cNvPr id="6" name="投影片編號版面配置區 5"/>
          <p:cNvSpPr>
            <a:spLocks noGrp="1"/>
          </p:cNvSpPr>
          <p:nvPr>
            <p:ph type="sldNum" sz="quarter" idx="12"/>
          </p:nvPr>
        </p:nvSpPr>
        <p:spPr/>
        <p:txBody>
          <a:bodyPr/>
          <a:lstStyle/>
          <a:p>
            <a:r>
              <a:rPr lang="en-US" altLang="zh-TW" dirty="0"/>
              <a:t>4</a:t>
            </a:r>
            <a:endParaRPr lang="zh-TW" altLang="en-US" dirty="0"/>
          </a:p>
        </p:txBody>
      </p:sp>
      <p:sp>
        <p:nvSpPr>
          <p:cNvPr id="16" name="矩形 15"/>
          <p:cNvSpPr/>
          <p:nvPr/>
        </p:nvSpPr>
        <p:spPr>
          <a:xfrm>
            <a:off x="200506" y="1326926"/>
            <a:ext cx="555070" cy="162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Billon USD</a:t>
            </a:r>
            <a:endParaRPr lang="zh-TW" altLang="en-US" sz="1000" dirty="0">
              <a:solidFill>
                <a:schemeClr val="tx1"/>
              </a:solidFill>
              <a:latin typeface="Cambria" panose="02040503050406030204" pitchFamily="18" charset="0"/>
              <a:cs typeface="Calibri" panose="020F0502020204030204" pitchFamily="34" charset="0"/>
            </a:endParaRPr>
          </a:p>
        </p:txBody>
      </p:sp>
      <p:graphicFrame>
        <p:nvGraphicFramePr>
          <p:cNvPr id="19" name="圖表 18"/>
          <p:cNvGraphicFramePr>
            <a:graphicFrameLocks/>
          </p:cNvGraphicFramePr>
          <p:nvPr>
            <p:extLst>
              <p:ext uri="{D42A27DB-BD31-4B8C-83A1-F6EECF244321}">
                <p14:modId xmlns:p14="http://schemas.microsoft.com/office/powerpoint/2010/main" val="2026816052"/>
              </p:ext>
            </p:extLst>
          </p:nvPr>
        </p:nvGraphicFramePr>
        <p:xfrm>
          <a:off x="323529" y="1581640"/>
          <a:ext cx="4176000" cy="2520280"/>
        </p:xfrm>
        <a:graphic>
          <a:graphicData uri="http://schemas.openxmlformats.org/drawingml/2006/chart">
            <c:chart xmlns:c="http://schemas.openxmlformats.org/drawingml/2006/chart" xmlns:r="http://schemas.openxmlformats.org/officeDocument/2006/relationships" r:id="rId3"/>
          </a:graphicData>
        </a:graphic>
      </p:graphicFrame>
      <p:sp>
        <p:nvSpPr>
          <p:cNvPr id="5" name="矩形 4"/>
          <p:cNvSpPr/>
          <p:nvPr/>
        </p:nvSpPr>
        <p:spPr>
          <a:xfrm>
            <a:off x="4930477" y="1779662"/>
            <a:ext cx="3672408" cy="2214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dirty="0" smtClean="0">
                <a:solidFill>
                  <a:schemeClr val="tx1"/>
                </a:solidFill>
              </a:rPr>
              <a:t>“When firms invest [in </a:t>
            </a:r>
            <a:r>
              <a:rPr lang="en-US" altLang="zh-TW" sz="1600" dirty="0">
                <a:solidFill>
                  <a:schemeClr val="tx1"/>
                </a:solidFill>
              </a:rPr>
              <a:t>Taiwan</a:t>
            </a:r>
            <a:r>
              <a:rPr lang="en-US" altLang="zh-TW" sz="1600" dirty="0" smtClean="0">
                <a:solidFill>
                  <a:schemeClr val="tx1"/>
                </a:solidFill>
              </a:rPr>
              <a:t>], they feel confident that their </a:t>
            </a:r>
            <a:r>
              <a:rPr lang="en-US" altLang="zh-TW" sz="1600" b="1" dirty="0" smtClean="0">
                <a:solidFill>
                  <a:srgbClr val="FF0000"/>
                </a:solidFill>
              </a:rPr>
              <a:t>intellectual property </a:t>
            </a:r>
            <a:r>
              <a:rPr lang="en-US" altLang="zh-TW" sz="1600" dirty="0" smtClean="0">
                <a:solidFill>
                  <a:schemeClr val="tx1"/>
                </a:solidFill>
              </a:rPr>
              <a:t>is safe, that </a:t>
            </a:r>
            <a:r>
              <a:rPr lang="en-US" altLang="zh-TW" sz="1600" b="1" dirty="0" smtClean="0">
                <a:solidFill>
                  <a:srgbClr val="FF0000"/>
                </a:solidFill>
              </a:rPr>
              <a:t>trade secret protections </a:t>
            </a:r>
            <a:r>
              <a:rPr lang="en-US" altLang="zh-TW" sz="1600" dirty="0" smtClean="0">
                <a:solidFill>
                  <a:schemeClr val="tx1"/>
                </a:solidFill>
              </a:rPr>
              <a:t>will be enforced, that courts will adhere to the rule of law, and that the authorities are committed to shared democratic and free market values.”</a:t>
            </a:r>
          </a:p>
          <a:p>
            <a:endParaRPr lang="en-US" altLang="zh-TW" sz="1600" dirty="0" smtClean="0">
              <a:solidFill>
                <a:schemeClr val="tx1"/>
              </a:solidFill>
            </a:endParaRPr>
          </a:p>
          <a:p>
            <a:pPr algn="r"/>
            <a:r>
              <a:rPr lang="en-US" altLang="zh-TW" sz="1600" dirty="0" smtClean="0">
                <a:solidFill>
                  <a:schemeClr val="tx1"/>
                </a:solidFill>
              </a:rPr>
              <a:t>- W. Brent </a:t>
            </a:r>
            <a:r>
              <a:rPr lang="en-US" altLang="zh-TW" sz="1600" dirty="0">
                <a:solidFill>
                  <a:schemeClr val="tx1"/>
                </a:solidFill>
              </a:rPr>
              <a:t>Christensen, AIT </a:t>
            </a:r>
            <a:r>
              <a:rPr lang="en-US" altLang="zh-TW" sz="1600" dirty="0" smtClean="0">
                <a:solidFill>
                  <a:schemeClr val="tx1"/>
                </a:solidFill>
              </a:rPr>
              <a:t>Director</a:t>
            </a:r>
            <a:endParaRPr lang="zh-TW" altLang="en-US" sz="1600" dirty="0">
              <a:solidFill>
                <a:schemeClr val="tx1"/>
              </a:solidFill>
            </a:endParaRPr>
          </a:p>
        </p:txBody>
      </p:sp>
      <p:sp>
        <p:nvSpPr>
          <p:cNvPr id="7" name="文字方塊 6"/>
          <p:cNvSpPr txBox="1"/>
          <p:nvPr/>
        </p:nvSpPr>
        <p:spPr>
          <a:xfrm>
            <a:off x="755576" y="1178807"/>
            <a:ext cx="3528392" cy="307777"/>
          </a:xfrm>
          <a:prstGeom prst="rect">
            <a:avLst/>
          </a:prstGeom>
          <a:noFill/>
        </p:spPr>
        <p:txBody>
          <a:bodyPr wrap="square" rtlCol="0">
            <a:spAutoFit/>
          </a:bodyPr>
          <a:lstStyle/>
          <a:p>
            <a:pPr algn="ctr"/>
            <a:r>
              <a:rPr lang="en-US" altLang="zh-TW" sz="1400" b="1" dirty="0">
                <a:latin typeface="Century Gothic" panose="020B0502020202020204" pitchFamily="34" charset="0"/>
                <a:cs typeface="Calibri" panose="020F0502020204030204" pitchFamily="34" charset="0"/>
              </a:rPr>
              <a:t>Approved FDI </a:t>
            </a:r>
            <a:r>
              <a:rPr lang="en-US" altLang="zh-TW" sz="1400" b="1" dirty="0" smtClean="0">
                <a:latin typeface="Century Gothic" panose="020B0502020202020204" pitchFamily="34" charset="0"/>
                <a:cs typeface="Calibri" panose="020F0502020204030204" pitchFamily="34" charset="0"/>
              </a:rPr>
              <a:t>Statistics (2008-2019)</a:t>
            </a:r>
            <a:endParaRPr lang="zh-TW" altLang="en-US" sz="1400" b="1" dirty="0">
              <a:latin typeface="Century Gothic" panose="020B0502020202020204" pitchFamily="34" charset="0"/>
              <a:cs typeface="Calibri" panose="020F0502020204030204" pitchFamily="34" charset="0"/>
            </a:endParaRPr>
          </a:p>
        </p:txBody>
      </p:sp>
      <p:sp>
        <p:nvSpPr>
          <p:cNvPr id="8" name="文字方塊 7"/>
          <p:cNvSpPr txBox="1"/>
          <p:nvPr/>
        </p:nvSpPr>
        <p:spPr>
          <a:xfrm>
            <a:off x="4930477" y="843558"/>
            <a:ext cx="2885726" cy="769441"/>
          </a:xfrm>
          <a:prstGeom prst="rect">
            <a:avLst/>
          </a:prstGeom>
          <a:noFill/>
        </p:spPr>
        <p:txBody>
          <a:bodyPr wrap="none" rtlCol="0">
            <a:spAutoFit/>
          </a:bodyPr>
          <a:lstStyle/>
          <a:p>
            <a:pPr lvl="0"/>
            <a:r>
              <a:rPr kumimoji="1" lang="en-US" altLang="zh-TW" sz="2800" b="1" i="1" kern="0" spc="-70" dirty="0">
                <a:solidFill>
                  <a:srgbClr val="FF0000"/>
                </a:solidFill>
                <a:effectLst>
                  <a:outerShdw blurRad="38100" dist="38100" dir="2700000" algn="tl">
                    <a:srgbClr val="000000">
                      <a:alpha val="43137"/>
                    </a:srgbClr>
                  </a:outerShdw>
                </a:effectLst>
                <a:latin typeface="Century Gothic" panose="020B0502020202020204" pitchFamily="34" charset="0"/>
                <a:ea typeface="Century Gothic 標準體" charset="0"/>
              </a:rPr>
              <a:t>Top Choice </a:t>
            </a:r>
          </a:p>
          <a:p>
            <a:pPr lvl="0"/>
            <a:r>
              <a:rPr lang="en-US" altLang="zh-TW" sz="1600" b="1" dirty="0" smtClean="0">
                <a:latin typeface="Century Gothic" panose="020B0502020202020204" pitchFamily="34" charset="0"/>
                <a:cs typeface="Calibri" panose="020F0502020204030204" pitchFamily="34" charset="0"/>
              </a:rPr>
              <a:t>for </a:t>
            </a:r>
            <a:r>
              <a:rPr lang="en-US" altLang="zh-TW" sz="1600" b="1" dirty="0">
                <a:latin typeface="Century Gothic" panose="020B0502020202020204" pitchFamily="34" charset="0"/>
                <a:cs typeface="Calibri" panose="020F0502020204030204" pitchFamily="34" charset="0"/>
              </a:rPr>
              <a:t>Multinational </a:t>
            </a:r>
            <a:r>
              <a:rPr lang="en-US" altLang="zh-TW" sz="1600" b="1" dirty="0" smtClean="0">
                <a:latin typeface="Century Gothic" panose="020B0502020202020204" pitchFamily="34" charset="0"/>
                <a:cs typeface="Calibri" panose="020F0502020204030204" pitchFamily="34" charset="0"/>
              </a:rPr>
              <a:t>Enterprises</a:t>
            </a:r>
            <a:endParaRPr lang="en-US" altLang="zh-TW" sz="1600" b="1" dirty="0">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230345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投影片編號版面配置區 5"/>
          <p:cNvSpPr>
            <a:spLocks noGrp="1"/>
          </p:cNvSpPr>
          <p:nvPr>
            <p:ph type="sldNum" sz="quarter" idx="12"/>
          </p:nvPr>
        </p:nvSpPr>
        <p:spPr>
          <a:xfrm>
            <a:off x="6804248" y="4753640"/>
            <a:ext cx="2133600" cy="273844"/>
          </a:xfrm>
        </p:spPr>
        <p:txBody>
          <a:bodyPr/>
          <a:lstStyle/>
          <a:p>
            <a:r>
              <a:rPr lang="en-US" altLang="zh-TW" dirty="0" smtClean="0"/>
              <a:t>5</a:t>
            </a:r>
            <a:endParaRPr lang="zh-TW" altLang="en-US" dirty="0"/>
          </a:p>
        </p:txBody>
      </p:sp>
      <p:sp>
        <p:nvSpPr>
          <p:cNvPr id="8" name="矩形 7"/>
          <p:cNvSpPr/>
          <p:nvPr/>
        </p:nvSpPr>
        <p:spPr>
          <a:xfrm>
            <a:off x="179512" y="1563638"/>
            <a:ext cx="1110140" cy="162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Billon USD</a:t>
            </a:r>
            <a:endParaRPr lang="zh-TW" altLang="en-US" sz="1000" dirty="0">
              <a:solidFill>
                <a:schemeClr val="tx1"/>
              </a:solidFill>
              <a:latin typeface="Cambria" panose="02040503050406030204" pitchFamily="18" charset="0"/>
              <a:cs typeface="Calibri" panose="020F0502020204030204" pitchFamily="34" charset="0"/>
            </a:endParaRPr>
          </a:p>
        </p:txBody>
      </p:sp>
      <p:sp>
        <p:nvSpPr>
          <p:cNvPr id="5" name="矩形 4"/>
          <p:cNvSpPr/>
          <p:nvPr/>
        </p:nvSpPr>
        <p:spPr>
          <a:xfrm>
            <a:off x="426777" y="787815"/>
            <a:ext cx="3995301" cy="461665"/>
          </a:xfrm>
          <a:prstGeom prst="rect">
            <a:avLst/>
          </a:prstGeom>
        </p:spPr>
        <p:txBody>
          <a:bodyPr wrap="square">
            <a:spAutoFit/>
          </a:bodyPr>
          <a:lstStyle/>
          <a:p>
            <a:pPr lvl="0" algn="ctr"/>
            <a:r>
              <a:rPr lang="en-US" altLang="zh-TW" sz="1200" b="1" spc="-60" dirty="0">
                <a:solidFill>
                  <a:srgbClr val="FF0000"/>
                </a:solidFill>
                <a:latin typeface="Century Gothic" panose="020B0502020202020204" pitchFamily="34" charset="0"/>
                <a:cs typeface="Calibri" panose="020F0502020204030204" pitchFamily="34" charset="0"/>
              </a:rPr>
              <a:t>Top 10 Countries </a:t>
            </a:r>
            <a:r>
              <a:rPr lang="en-US" altLang="zh-TW" sz="1200" b="1" spc="-60" dirty="0" smtClean="0">
                <a:solidFill>
                  <a:srgbClr val="FF0000"/>
                </a:solidFill>
                <a:latin typeface="Century Gothic" panose="020B0502020202020204" pitchFamily="34" charset="0"/>
                <a:cs typeface="Calibri" panose="020F0502020204030204" pitchFamily="34" charset="0"/>
              </a:rPr>
              <a:t>for </a:t>
            </a:r>
            <a:r>
              <a:rPr lang="en-US" altLang="zh-TW" sz="1200" b="1" spc="-60" dirty="0">
                <a:solidFill>
                  <a:srgbClr val="FF0000"/>
                </a:solidFill>
                <a:latin typeface="Century Gothic" panose="020B0502020202020204" pitchFamily="34" charset="0"/>
                <a:cs typeface="Calibri" panose="020F0502020204030204" pitchFamily="34" charset="0"/>
              </a:rPr>
              <a:t>Approved Foreign </a:t>
            </a:r>
            <a:r>
              <a:rPr lang="en-US" altLang="zh-TW" sz="1200" b="1" spc="-60" dirty="0" smtClean="0">
                <a:solidFill>
                  <a:srgbClr val="FF0000"/>
                </a:solidFill>
                <a:latin typeface="Century Gothic" panose="020B0502020202020204" pitchFamily="34" charset="0"/>
                <a:cs typeface="Calibri" panose="020F0502020204030204" pitchFamily="34" charset="0"/>
              </a:rPr>
              <a:t>Investment in 2020 (</a:t>
            </a:r>
            <a:r>
              <a:rPr lang="en-US" altLang="zh-TW" sz="1200" b="1" spc="-60" dirty="0" smtClean="0">
                <a:solidFill>
                  <a:srgbClr val="FF0000"/>
                </a:solidFill>
                <a:latin typeface="Century Gothic" panose="020B0502020202020204" pitchFamily="34" charset="0"/>
                <a:cs typeface="Calibri" panose="020F0502020204030204" pitchFamily="34" charset="0"/>
              </a:rPr>
              <a:t>January-October)</a:t>
            </a:r>
            <a:endParaRPr lang="zh-TW" altLang="en-US" sz="1200" b="1" spc="-60" dirty="0">
              <a:solidFill>
                <a:srgbClr val="FF0000"/>
              </a:solidFill>
              <a:latin typeface="Century Gothic" panose="020B0502020202020204" pitchFamily="34" charset="0"/>
              <a:cs typeface="Calibri" panose="020F0502020204030204" pitchFamily="34" charset="0"/>
            </a:endParaRPr>
          </a:p>
        </p:txBody>
      </p:sp>
      <p:sp>
        <p:nvSpPr>
          <p:cNvPr id="12" name="矩形 11"/>
          <p:cNvSpPr/>
          <p:nvPr/>
        </p:nvSpPr>
        <p:spPr>
          <a:xfrm>
            <a:off x="4572000" y="787815"/>
            <a:ext cx="4572000" cy="461665"/>
          </a:xfrm>
          <a:prstGeom prst="rect">
            <a:avLst/>
          </a:prstGeom>
        </p:spPr>
        <p:txBody>
          <a:bodyPr>
            <a:spAutoFit/>
          </a:bodyPr>
          <a:lstStyle/>
          <a:p>
            <a:pPr lvl="0" algn="ctr"/>
            <a:r>
              <a:rPr lang="en-US" altLang="zh-TW" sz="1200" b="1" dirty="0">
                <a:solidFill>
                  <a:srgbClr val="FF0000"/>
                </a:solidFill>
                <a:latin typeface="Century Gothic" panose="020B0502020202020204" pitchFamily="34" charset="0"/>
                <a:cs typeface="Calibri" panose="020F0502020204030204" pitchFamily="34" charset="0"/>
              </a:rPr>
              <a:t>Approved </a:t>
            </a:r>
            <a:r>
              <a:rPr lang="en-US" altLang="zh-TW" sz="1200" b="1" dirty="0" smtClean="0">
                <a:solidFill>
                  <a:srgbClr val="FF0000"/>
                </a:solidFill>
                <a:latin typeface="Century Gothic" panose="020B0502020202020204" pitchFamily="34" charset="0"/>
                <a:cs typeface="Calibri" panose="020F0502020204030204" pitchFamily="34" charset="0"/>
              </a:rPr>
              <a:t>Foreign </a:t>
            </a:r>
            <a:r>
              <a:rPr lang="en-US" altLang="zh-TW" sz="1200" b="1" dirty="0">
                <a:solidFill>
                  <a:srgbClr val="FF0000"/>
                </a:solidFill>
                <a:latin typeface="Century Gothic" panose="020B0502020202020204" pitchFamily="34" charset="0"/>
                <a:cs typeface="Calibri" panose="020F0502020204030204" pitchFamily="34" charset="0"/>
              </a:rPr>
              <a:t>Investment by </a:t>
            </a:r>
            <a:r>
              <a:rPr lang="en-US" altLang="zh-TW" sz="1200" b="1" dirty="0" smtClean="0">
                <a:solidFill>
                  <a:srgbClr val="FF0000"/>
                </a:solidFill>
                <a:latin typeface="Century Gothic" panose="020B0502020202020204" pitchFamily="34" charset="0"/>
                <a:cs typeface="Calibri" panose="020F0502020204030204" pitchFamily="34" charset="0"/>
              </a:rPr>
              <a:t>Industry in 2020 </a:t>
            </a:r>
          </a:p>
          <a:p>
            <a:pPr lvl="0" algn="ctr"/>
            <a:r>
              <a:rPr lang="en-US" altLang="zh-TW" sz="1200" b="1" spc="-60" dirty="0" smtClean="0">
                <a:solidFill>
                  <a:srgbClr val="FF0000"/>
                </a:solidFill>
                <a:latin typeface="Century Gothic" panose="020B0502020202020204" pitchFamily="34" charset="0"/>
                <a:cs typeface="Calibri" panose="020F0502020204030204" pitchFamily="34" charset="0"/>
              </a:rPr>
              <a:t>(</a:t>
            </a:r>
            <a:r>
              <a:rPr lang="en-US" altLang="zh-TW" sz="1200" b="1" spc="-60" dirty="0" smtClean="0">
                <a:solidFill>
                  <a:srgbClr val="FF0000"/>
                </a:solidFill>
                <a:latin typeface="Century Gothic" panose="020B0502020202020204" pitchFamily="34" charset="0"/>
                <a:cs typeface="Calibri" panose="020F0502020204030204" pitchFamily="34" charset="0"/>
              </a:rPr>
              <a:t>January-October</a:t>
            </a:r>
            <a:r>
              <a:rPr lang="en-US" altLang="zh-TW" sz="1200" b="1" spc="-60" dirty="0" smtClean="0">
                <a:solidFill>
                  <a:srgbClr val="FF0000"/>
                </a:solidFill>
                <a:latin typeface="Century Gothic" panose="020B0502020202020204" pitchFamily="34" charset="0"/>
                <a:cs typeface="Calibri" panose="020F0502020204030204" pitchFamily="34" charset="0"/>
              </a:rPr>
              <a:t>)</a:t>
            </a:r>
            <a:r>
              <a:rPr lang="en-US" altLang="zh-TW" sz="1200" b="1" dirty="0" smtClean="0">
                <a:solidFill>
                  <a:srgbClr val="FF0000"/>
                </a:solidFill>
                <a:latin typeface="Century Gothic" panose="020B0502020202020204" pitchFamily="34" charset="0"/>
                <a:cs typeface="Calibri" panose="020F0502020204030204" pitchFamily="34" charset="0"/>
              </a:rPr>
              <a:t> </a:t>
            </a:r>
            <a:endParaRPr lang="zh-TW" altLang="en-US" sz="1200" b="1" dirty="0">
              <a:solidFill>
                <a:srgbClr val="FF0000"/>
              </a:solidFill>
              <a:latin typeface="Century Gothic" panose="020B0502020202020204" pitchFamily="34" charset="0"/>
              <a:cs typeface="Calibri" panose="020F0502020204030204" pitchFamily="34" charset="0"/>
            </a:endParaRPr>
          </a:p>
        </p:txBody>
      </p:sp>
      <p:sp>
        <p:nvSpPr>
          <p:cNvPr id="13" name="矩形 12"/>
          <p:cNvSpPr/>
          <p:nvPr/>
        </p:nvSpPr>
        <p:spPr>
          <a:xfrm>
            <a:off x="467545" y="4479962"/>
            <a:ext cx="4104455" cy="39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0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Source: Investment Commission, Ministry of Economic Affairs (R.O.C.)</a:t>
            </a:r>
          </a:p>
          <a:p>
            <a:r>
              <a:rPr lang="en-US" altLang="zh-TW" sz="10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*British Oversea Territories</a:t>
            </a:r>
            <a:endParaRPr lang="zh-TW" altLang="en-US" sz="1000" dirty="0">
              <a:solidFill>
                <a:schemeClr val="tx1"/>
              </a:solidFill>
              <a:latin typeface="Cambria" panose="02040503050406030204" pitchFamily="18" charset="0"/>
              <a:cs typeface="Calibri" panose="020F0502020204030204" pitchFamily="34" charset="0"/>
            </a:endParaRPr>
          </a:p>
        </p:txBody>
      </p:sp>
      <p:sp>
        <p:nvSpPr>
          <p:cNvPr id="15" name="矩形 14"/>
          <p:cNvSpPr/>
          <p:nvPr/>
        </p:nvSpPr>
        <p:spPr>
          <a:xfrm>
            <a:off x="323528" y="141484"/>
            <a:ext cx="8352928" cy="646331"/>
          </a:xfrm>
          <a:prstGeom prst="rect">
            <a:avLst/>
          </a:prstGeom>
        </p:spPr>
        <p:txBody>
          <a:bodyPr wrap="square">
            <a:spAutoFit/>
          </a:bodyPr>
          <a:lstStyle/>
          <a:p>
            <a:r>
              <a:rPr lang="en-US" altLang="zh-TW" sz="3600" b="1" dirty="0" smtClean="0">
                <a:solidFill>
                  <a:prstClr val="black"/>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rPr>
              <a:t>Taiwan Foreign Direct Investment</a:t>
            </a:r>
            <a:endParaRPr lang="en-US" altLang="zh-TW" sz="3600" b="1" dirty="0">
              <a:solidFill>
                <a:prstClr val="black"/>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endParaRPr>
          </a:p>
        </p:txBody>
      </p:sp>
      <p:graphicFrame>
        <p:nvGraphicFramePr>
          <p:cNvPr id="16" name="圖表 15"/>
          <p:cNvGraphicFramePr>
            <a:graphicFrameLocks/>
          </p:cNvGraphicFramePr>
          <p:nvPr>
            <p:extLst>
              <p:ext uri="{D42A27DB-BD31-4B8C-83A1-F6EECF244321}">
                <p14:modId xmlns:p14="http://schemas.microsoft.com/office/powerpoint/2010/main" val="4067197881"/>
              </p:ext>
            </p:extLst>
          </p:nvPr>
        </p:nvGraphicFramePr>
        <p:xfrm>
          <a:off x="461481" y="1779662"/>
          <a:ext cx="4110519" cy="28083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圖表 18"/>
          <p:cNvGraphicFramePr>
            <a:graphicFrameLocks/>
          </p:cNvGraphicFramePr>
          <p:nvPr>
            <p:extLst>
              <p:ext uri="{D42A27DB-BD31-4B8C-83A1-F6EECF244321}">
                <p14:modId xmlns:p14="http://schemas.microsoft.com/office/powerpoint/2010/main" val="1404839634"/>
              </p:ext>
            </p:extLst>
          </p:nvPr>
        </p:nvGraphicFramePr>
        <p:xfrm>
          <a:off x="4513493" y="1419622"/>
          <a:ext cx="4680520" cy="3527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468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p>
            <a:r>
              <a:rPr lang="en-US" altLang="zh-TW" dirty="0"/>
              <a:t>6</a:t>
            </a:r>
            <a:endParaRPr lang="zh-TW" altLang="en-US" dirty="0"/>
          </a:p>
        </p:txBody>
      </p:sp>
      <p:sp>
        <p:nvSpPr>
          <p:cNvPr id="7" name="矩形 6"/>
          <p:cNvSpPr/>
          <p:nvPr/>
        </p:nvSpPr>
        <p:spPr>
          <a:xfrm>
            <a:off x="128084" y="87474"/>
            <a:ext cx="8764396" cy="646331"/>
          </a:xfrm>
          <a:prstGeom prst="rect">
            <a:avLst/>
          </a:prstGeom>
        </p:spPr>
        <p:txBody>
          <a:bodyPr wrap="square">
            <a:spAutoFit/>
          </a:bodyPr>
          <a:lstStyle/>
          <a:p>
            <a:r>
              <a:rPr lang="en-US" altLang="zh-TW" sz="3600" b="1" dirty="0" smtClean="0">
                <a:solidFill>
                  <a:prstClr val="black"/>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rPr>
              <a:t>Successful Stories (2020)</a:t>
            </a:r>
          </a:p>
        </p:txBody>
      </p:sp>
      <p:sp>
        <p:nvSpPr>
          <p:cNvPr id="9" name="五邊形 8"/>
          <p:cNvSpPr/>
          <p:nvPr/>
        </p:nvSpPr>
        <p:spPr>
          <a:xfrm>
            <a:off x="460715" y="3807631"/>
            <a:ext cx="6076930" cy="954107"/>
          </a:xfrm>
          <a:prstGeom prst="homePlate">
            <a:avLst/>
          </a:prstGeom>
          <a:noFill/>
          <a:ln w="28575" cap="flat" cmpd="sng" algn="ctr">
            <a:solidFill>
              <a:srgbClr val="FEFFFF">
                <a:lumMod val="25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EFFFF"/>
              </a:solidFill>
              <a:effectLst/>
              <a:uLnTx/>
              <a:uFillTx/>
              <a:latin typeface="Eras Medium ITC"/>
              <a:cs typeface="+mn-cs"/>
            </a:endParaRPr>
          </a:p>
        </p:txBody>
      </p:sp>
      <p:sp>
        <p:nvSpPr>
          <p:cNvPr id="11" name="矩形 10"/>
          <p:cNvSpPr/>
          <p:nvPr/>
        </p:nvSpPr>
        <p:spPr>
          <a:xfrm>
            <a:off x="559060" y="3807631"/>
            <a:ext cx="5433236" cy="954107"/>
          </a:xfrm>
          <a:prstGeom prst="rect">
            <a:avLst/>
          </a:prstGeom>
        </p:spPr>
        <p:txBody>
          <a:bodyPr wrap="square">
            <a:spAutoFit/>
          </a:bodyPr>
          <a:lstStyle/>
          <a:p>
            <a:pPr marL="285750" indent="-285750" algn="just">
              <a:buFont typeface="Arial" panose="020B0604020202020204" pitchFamily="34" charset="0"/>
              <a:buChar char="•"/>
            </a:pPr>
            <a:r>
              <a:rPr lang="en-US" altLang="en-US" sz="1400" b="1" dirty="0" smtClean="0">
                <a:solidFill>
                  <a:prstClr val="black"/>
                </a:solidFill>
                <a:latin typeface="Century Gothic" pitchFamily="34" charset="0"/>
                <a:cs typeface="Arial" pitchFamily="34" charset="0"/>
              </a:rPr>
              <a:t>Apple </a:t>
            </a:r>
            <a:r>
              <a:rPr lang="en-US" altLang="zh-TW" sz="1400" dirty="0" smtClean="0">
                <a:latin typeface="Century Gothic" panose="020B0502020202020204" pitchFamily="34" charset="0"/>
              </a:rPr>
              <a:t>opened a new factory in </a:t>
            </a:r>
            <a:r>
              <a:rPr lang="en-US" altLang="zh-TW" sz="1400" dirty="0">
                <a:latin typeface="Century Gothic" panose="020B0502020202020204" pitchFamily="34" charset="0"/>
              </a:rPr>
              <a:t>May 2020, </a:t>
            </a:r>
            <a:r>
              <a:rPr lang="en-US" altLang="zh-TW" sz="1400" dirty="0" smtClean="0">
                <a:latin typeface="Century Gothic" panose="020B0502020202020204" pitchFamily="34" charset="0"/>
              </a:rPr>
              <a:t>and continued </a:t>
            </a:r>
            <a:r>
              <a:rPr lang="en-US" altLang="zh-TW" sz="1400" dirty="0">
                <a:latin typeface="Century Gothic" panose="020B0502020202020204" pitchFamily="34" charset="0"/>
              </a:rPr>
              <a:t>work with </a:t>
            </a:r>
            <a:r>
              <a:rPr lang="en-US" altLang="zh-TW" sz="1400" dirty="0" err="1">
                <a:latin typeface="Century Gothic" panose="020B0502020202020204" pitchFamily="34" charset="0"/>
              </a:rPr>
              <a:t>Epistar</a:t>
            </a:r>
            <a:r>
              <a:rPr lang="en-US" altLang="zh-TW" sz="1400" dirty="0">
                <a:latin typeface="Century Gothic" panose="020B0502020202020204" pitchFamily="34" charset="0"/>
              </a:rPr>
              <a:t> and AUO to jointly invest in the research and development of new-generation display </a:t>
            </a:r>
            <a:r>
              <a:rPr lang="en-US" altLang="zh-TW" sz="1400" dirty="0" smtClean="0">
                <a:latin typeface="Century Gothic" panose="020B0502020202020204" pitchFamily="34" charset="0"/>
              </a:rPr>
              <a:t>technology.</a:t>
            </a:r>
            <a:endParaRPr lang="en-US" altLang="zh-TW" sz="1400" dirty="0">
              <a:latin typeface="Century Gothic" panose="020B0502020202020204" pitchFamily="34" charset="0"/>
            </a:endParaRPr>
          </a:p>
        </p:txBody>
      </p:sp>
      <p:sp>
        <p:nvSpPr>
          <p:cNvPr id="13" name="五邊形 12"/>
          <p:cNvSpPr/>
          <p:nvPr/>
        </p:nvSpPr>
        <p:spPr>
          <a:xfrm rot="10800000">
            <a:off x="2508206" y="2405231"/>
            <a:ext cx="6036111" cy="999114"/>
          </a:xfrm>
          <a:prstGeom prst="homePlate">
            <a:avLst/>
          </a:prstGeom>
          <a:noFill/>
          <a:ln w="28575" cap="flat" cmpd="sng" algn="ctr">
            <a:solidFill>
              <a:srgbClr val="FEFFFF">
                <a:lumMod val="25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EFFFF"/>
              </a:solidFill>
              <a:effectLst/>
              <a:uLnTx/>
              <a:uFillTx/>
              <a:latin typeface="Eras Medium ITC"/>
              <a:cs typeface="+mn-cs"/>
            </a:endParaRPr>
          </a:p>
        </p:txBody>
      </p:sp>
      <p:sp>
        <p:nvSpPr>
          <p:cNvPr id="14" name="矩形 13"/>
          <p:cNvSpPr/>
          <p:nvPr/>
        </p:nvSpPr>
        <p:spPr>
          <a:xfrm>
            <a:off x="3166368" y="2427734"/>
            <a:ext cx="5198394" cy="954107"/>
          </a:xfrm>
          <a:prstGeom prst="rect">
            <a:avLst/>
          </a:prstGeom>
        </p:spPr>
        <p:txBody>
          <a:bodyPr wrap="square">
            <a:spAutoFit/>
          </a:bodyPr>
          <a:lstStyle/>
          <a:p>
            <a:pPr marL="285750" lvl="0" indent="-285750" algn="just">
              <a:buFont typeface="Arial" panose="020B0604020202020204" pitchFamily="34" charset="0"/>
              <a:buChar char="•"/>
            </a:pPr>
            <a:r>
              <a:rPr lang="en-US" altLang="en-US" sz="1400" b="1" dirty="0">
                <a:solidFill>
                  <a:prstClr val="black"/>
                </a:solidFill>
                <a:latin typeface="Century Gothic" pitchFamily="34" charset="0"/>
                <a:cs typeface="Arial" pitchFamily="34" charset="0"/>
              </a:rPr>
              <a:t>Micron Technology, Inc. </a:t>
            </a:r>
            <a:r>
              <a:rPr lang="en-US" altLang="en-US" sz="1400" dirty="0" smtClean="0">
                <a:solidFill>
                  <a:prstClr val="black"/>
                </a:solidFill>
                <a:latin typeface="Century Gothic" pitchFamily="34" charset="0"/>
                <a:cs typeface="Arial" pitchFamily="34" charset="0"/>
              </a:rPr>
              <a:t>continued to invest </a:t>
            </a:r>
            <a:r>
              <a:rPr lang="en-US" altLang="en-US" sz="1400" dirty="0">
                <a:solidFill>
                  <a:prstClr val="black"/>
                </a:solidFill>
                <a:latin typeface="Century Gothic" pitchFamily="34" charset="0"/>
                <a:cs typeface="Arial" pitchFamily="34" charset="0"/>
              </a:rPr>
              <a:t>in DRAM, wafer plants, and other technological developments in Taiwan, bringing new opportunities for cooperation and technology to Taiwan’s semiconductor </a:t>
            </a:r>
            <a:r>
              <a:rPr lang="en-US" altLang="en-US" sz="1400" dirty="0" smtClean="0">
                <a:solidFill>
                  <a:prstClr val="black"/>
                </a:solidFill>
                <a:latin typeface="Century Gothic" pitchFamily="34" charset="0"/>
                <a:cs typeface="Arial" pitchFamily="34" charset="0"/>
              </a:rPr>
              <a:t>industry.</a:t>
            </a:r>
            <a:endParaRPr lang="en-US" altLang="en-US" sz="1400" dirty="0">
              <a:solidFill>
                <a:prstClr val="black"/>
              </a:solidFill>
              <a:latin typeface="Century Gothic" pitchFamily="34" charset="0"/>
              <a:cs typeface="Arial" pitchFamily="34" charset="0"/>
            </a:endParaRPr>
          </a:p>
        </p:txBody>
      </p:sp>
      <p:sp>
        <p:nvSpPr>
          <p:cNvPr id="16" name="投影片編號版面配置區 5"/>
          <p:cNvSpPr txBox="1">
            <a:spLocks/>
          </p:cNvSpPr>
          <p:nvPr/>
        </p:nvSpPr>
        <p:spPr>
          <a:xfrm>
            <a:off x="6536184" y="4761914"/>
            <a:ext cx="2133600" cy="273844"/>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dirty="0"/>
          </a:p>
        </p:txBody>
      </p:sp>
      <p:sp>
        <p:nvSpPr>
          <p:cNvPr id="15" name="五邊形 14"/>
          <p:cNvSpPr/>
          <p:nvPr/>
        </p:nvSpPr>
        <p:spPr>
          <a:xfrm>
            <a:off x="460716" y="865534"/>
            <a:ext cx="6024010" cy="1192060"/>
          </a:xfrm>
          <a:prstGeom prst="homePlate">
            <a:avLst/>
          </a:prstGeom>
          <a:noFill/>
          <a:ln w="28575" cap="flat" cmpd="sng" algn="ctr">
            <a:solidFill>
              <a:srgbClr val="FEFFFF">
                <a:lumMod val="25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EFFFF"/>
              </a:solidFill>
              <a:effectLst/>
              <a:uLnTx/>
              <a:uFillTx/>
              <a:latin typeface="Eras Medium ITC"/>
              <a:cs typeface="+mn-cs"/>
            </a:endParaRPr>
          </a:p>
        </p:txBody>
      </p:sp>
      <p:sp>
        <p:nvSpPr>
          <p:cNvPr id="17" name="矩形 16"/>
          <p:cNvSpPr/>
          <p:nvPr/>
        </p:nvSpPr>
        <p:spPr>
          <a:xfrm>
            <a:off x="544841" y="888043"/>
            <a:ext cx="5365148" cy="1169551"/>
          </a:xfrm>
          <a:prstGeom prst="rect">
            <a:avLst/>
          </a:prstGeom>
        </p:spPr>
        <p:txBody>
          <a:bodyPr wrap="square">
            <a:spAutoFit/>
          </a:bodyPr>
          <a:lstStyle/>
          <a:p>
            <a:pPr marL="285750" indent="-285750" algn="just">
              <a:buFont typeface="Arial" panose="020B0604020202020204" pitchFamily="34" charset="0"/>
              <a:buChar char="•"/>
            </a:pPr>
            <a:r>
              <a:rPr lang="en-US" altLang="zh-TW" sz="1400" b="1" dirty="0" smtClean="0">
                <a:solidFill>
                  <a:prstClr val="black"/>
                </a:solidFill>
                <a:latin typeface="Century Gothic" pitchFamily="34" charset="0"/>
                <a:cs typeface="Arial" pitchFamily="34" charset="0"/>
              </a:rPr>
              <a:t>Microsoft </a:t>
            </a:r>
            <a:r>
              <a:rPr lang="en-US" altLang="zh-TW" sz="1400" dirty="0" smtClean="0">
                <a:latin typeface="Century Gothic" panose="020B0502020202020204" pitchFamily="34" charset="0"/>
              </a:rPr>
              <a:t>announced </a:t>
            </a:r>
            <a:r>
              <a:rPr lang="en-US" altLang="zh-TW" sz="1400" dirty="0">
                <a:latin typeface="Century Gothic" panose="020B0502020202020204" pitchFamily="34" charset="0"/>
              </a:rPr>
              <a:t>that it will increase its investment in Taiwan, and its cloud hardware and infrastructure team and information center will be based in Taiwan. The new investment is Microsoft's largest investment in Taiwan in 31 years.</a:t>
            </a:r>
          </a:p>
        </p:txBody>
      </p:sp>
      <p:pic>
        <p:nvPicPr>
          <p:cNvPr id="12" name="圖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62" y="2281200"/>
            <a:ext cx="1818238" cy="12961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圖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3528" y="3683217"/>
            <a:ext cx="1820686" cy="11863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1" name="圖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7385" y="837813"/>
            <a:ext cx="1852240" cy="12475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4251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t>9</a:t>
            </a:fld>
            <a:endParaRPr lang="zh-TW" altLang="en-US"/>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251520" y="123478"/>
            <a:ext cx="4227439" cy="800219"/>
          </a:xfrm>
          <a:prstGeom prst="rect">
            <a:avLst/>
          </a:prstGeom>
        </p:spPr>
        <p:txBody>
          <a:bodyPr wrap="none">
            <a:spAutoFit/>
          </a:bodyPr>
          <a:lstStyle/>
          <a:p>
            <a:pPr lvl="0"/>
            <a:r>
              <a:rPr lang="en-US" altLang="zh-TW" sz="2800" b="1" dirty="0" smtClean="0">
                <a:solidFill>
                  <a:prstClr val="black"/>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rPr>
              <a:t>Opportunities in Taiwan</a:t>
            </a:r>
          </a:p>
          <a:p>
            <a:pPr lvl="0"/>
            <a:r>
              <a:rPr lang="en-US" altLang="zh-TW" b="1" dirty="0">
                <a:solidFill>
                  <a:prstClr val="black"/>
                </a:solidFill>
                <a:effectLst>
                  <a:outerShdw blurRad="38100" dist="38100" dir="2700000" algn="tl">
                    <a:srgbClr val="000000">
                      <a:alpha val="43137"/>
                    </a:srgbClr>
                  </a:outerShdw>
                </a:effectLst>
                <a:latin typeface="Century Gothic" charset="0"/>
              </a:rPr>
              <a:t>-Internet of Things </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8108"/>
          <a:stretch/>
        </p:blipFill>
        <p:spPr bwMode="auto">
          <a:xfrm>
            <a:off x="1062317" y="923697"/>
            <a:ext cx="7019365" cy="4003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投影片編號版面配置區 22"/>
          <p:cNvSpPr txBox="1">
            <a:spLocks/>
          </p:cNvSpPr>
          <p:nvPr/>
        </p:nvSpPr>
        <p:spPr>
          <a:xfrm>
            <a:off x="7543232" y="4730659"/>
            <a:ext cx="2057400" cy="273844"/>
          </a:xfrm>
          <a:prstGeom prst="rect">
            <a:avLst/>
          </a:prstGeom>
        </p:spPr>
        <p:txBody>
          <a:bodyPr vert="horz" lIns="91440" tIns="45720" rIns="91440" bIns="45720" rtlCol="0" anchor="ctr"/>
          <a:lstStyle>
            <a:defPPr>
              <a:defRPr lang="zh-TW"/>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62626">
                    <a:tint val="75000"/>
                  </a:srgbClr>
                </a:solidFill>
                <a:latin typeface="Calibri" panose="020F0502020204030204" pitchFamily="34" charset="0"/>
                <a:cs typeface="Calibri" panose="020F0502020204030204" pitchFamily="34" charset="0"/>
              </a:rPr>
              <a:t>7</a:t>
            </a:r>
          </a:p>
        </p:txBody>
      </p:sp>
      <p:sp>
        <p:nvSpPr>
          <p:cNvPr id="9" name="矩形 8"/>
          <p:cNvSpPr/>
          <p:nvPr/>
        </p:nvSpPr>
        <p:spPr>
          <a:xfrm>
            <a:off x="2000417" y="999648"/>
            <a:ext cx="5112568" cy="246221"/>
          </a:xfrm>
          <a:prstGeom prst="rect">
            <a:avLst/>
          </a:prstGeom>
          <a:solidFill>
            <a:srgbClr val="ED7D31">
              <a:lumMod val="20000"/>
              <a:lumOff val="8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TW" sz="1000" b="1" i="0" u="none" strike="noStrike" kern="0" cap="none" spc="0" normalizeH="0" baseline="0" noProof="0" dirty="0" smtClean="0">
                <a:ln>
                  <a:noFill/>
                </a:ln>
                <a:solidFill>
                  <a:schemeClr val="accent6">
                    <a:lumMod val="75000"/>
                  </a:schemeClr>
                </a:solidFill>
                <a:effectLst/>
                <a:uLnTx/>
                <a:uFillTx/>
                <a:latin typeface="Century Gothic" panose="020B0502020202020204" pitchFamily="34" charset="0"/>
                <a:ea typeface="Century Gothic 標準體" charset="0"/>
              </a:rPr>
              <a:t>Taiwan’s Outstanding ICT Application Environment and Industrial Ecology</a:t>
            </a:r>
            <a:endParaRPr kumimoji="1" lang="zh-TW" altLang="en-US" sz="1000" b="1" i="0" u="none" strike="noStrike" kern="0" cap="none" spc="0" normalizeH="0" baseline="0" noProof="0" dirty="0">
              <a:ln>
                <a:noFill/>
              </a:ln>
              <a:solidFill>
                <a:schemeClr val="accent6">
                  <a:lumMod val="75000"/>
                </a:schemeClr>
              </a:solidFill>
              <a:effectLst/>
              <a:uLnTx/>
              <a:uFillTx/>
              <a:latin typeface="Century Gothic" panose="020B0502020202020204" pitchFamily="34" charset="0"/>
              <a:ea typeface="Century Gothic 標準體" charset="0"/>
            </a:endParaRPr>
          </a:p>
        </p:txBody>
      </p:sp>
      <p:sp>
        <p:nvSpPr>
          <p:cNvPr id="10" name="矩形 9"/>
          <p:cNvSpPr/>
          <p:nvPr/>
        </p:nvSpPr>
        <p:spPr>
          <a:xfrm>
            <a:off x="1314180" y="4868913"/>
            <a:ext cx="6299616" cy="29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altLang="zh-TW" sz="1400" b="1" dirty="0" smtClean="0">
                <a:solidFill>
                  <a:schemeClr val="tx1"/>
                </a:solidFill>
                <a:latin typeface="Century Gothic" panose="020B0502020202020204" pitchFamily="34" charset="0"/>
              </a:rPr>
              <a:t>Taiwan’s IOT </a:t>
            </a:r>
            <a:r>
              <a:rPr lang="en-US" altLang="zh-TW" sz="1400" b="1" dirty="0">
                <a:solidFill>
                  <a:schemeClr val="tx1"/>
                </a:solidFill>
                <a:latin typeface="Century Gothic" panose="020B0502020202020204" pitchFamily="34" charset="0"/>
              </a:rPr>
              <a:t>Output </a:t>
            </a:r>
            <a:r>
              <a:rPr lang="en-US" altLang="zh-TW" sz="1400" b="1" dirty="0" smtClean="0">
                <a:solidFill>
                  <a:schemeClr val="tx1"/>
                </a:solidFill>
                <a:latin typeface="Century Gothic" panose="020B0502020202020204" pitchFamily="34" charset="0"/>
              </a:rPr>
              <a:t>Value reached </a:t>
            </a:r>
            <a:r>
              <a:rPr lang="en-US" altLang="zh-TW" sz="1400" b="1" dirty="0">
                <a:solidFill>
                  <a:schemeClr val="tx1"/>
                </a:solidFill>
                <a:latin typeface="Century Gothic" panose="020B0502020202020204" pitchFamily="34" charset="0"/>
              </a:rPr>
              <a:t>USD </a:t>
            </a:r>
            <a:r>
              <a:rPr lang="en-US" altLang="zh-TW" sz="1400" b="1" dirty="0" smtClean="0">
                <a:solidFill>
                  <a:srgbClr val="C00000"/>
                </a:solidFill>
                <a:latin typeface="Century Gothic" panose="020B0502020202020204" pitchFamily="34" charset="0"/>
              </a:rPr>
              <a:t>43.3 Billion</a:t>
            </a:r>
            <a:r>
              <a:rPr lang="en-US" altLang="zh-TW" sz="1400" b="1" dirty="0" smtClean="0">
                <a:solidFill>
                  <a:schemeClr val="tx1"/>
                </a:solidFill>
                <a:latin typeface="Century Gothic" panose="020B0502020202020204" pitchFamily="34" charset="0"/>
              </a:rPr>
              <a:t> in 2019 </a:t>
            </a:r>
            <a:endParaRPr lang="zh-TW" altLang="en-US" sz="1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8553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佈景主題">
  <a:themeElements>
    <a:clrScheme name="自訂 1">
      <a:dk1>
        <a:srgbClr val="262626"/>
      </a:dk1>
      <a:lt1>
        <a:sysClr val="window" lastClr="FFFFFF"/>
      </a:lt1>
      <a:dk2>
        <a:srgbClr val="262626"/>
      </a:dk2>
      <a:lt2>
        <a:srgbClr val="F8F8F8"/>
      </a:lt2>
      <a:accent1>
        <a:srgbClr val="8B1775"/>
      </a:accent1>
      <a:accent2>
        <a:srgbClr val="FFFF00"/>
      </a:accent2>
      <a:accent3>
        <a:srgbClr val="00B3C6"/>
      </a:accent3>
      <a:accent4>
        <a:srgbClr val="F48800"/>
      </a:accent4>
      <a:accent5>
        <a:srgbClr val="00B050"/>
      </a:accent5>
      <a:accent6>
        <a:srgbClr val="00B0F0"/>
      </a:accent6>
      <a:hlink>
        <a:srgbClr val="5F5F5F"/>
      </a:hlink>
      <a:folHlink>
        <a:srgbClr val="919191"/>
      </a:folHlink>
    </a:clrScheme>
    <a:fontScheme name="自訂 1">
      <a:majorFont>
        <a:latin typeface="Book Antiqua"/>
        <a:ea typeface="微軟正黑體"/>
        <a:cs typeface=""/>
      </a:majorFont>
      <a:minorFont>
        <a:latin typeface="Candara"/>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alpha val="61961"/>
          </a:srgbClr>
        </a:solidFill>
        <a:ln w="38100"/>
      </a:spPr>
      <a:bodyPr rtlCol="0" anchor="ctr"/>
      <a:lstStyle>
        <a:defPPr algn="ctr">
          <a:defRPr kumimoji="1" sz="2400"/>
        </a:defPPr>
      </a:lstStyle>
      <a:style>
        <a:lnRef idx="2">
          <a:schemeClr val="accent1"/>
        </a:lnRef>
        <a:fillRef idx="1">
          <a:schemeClr val="lt1"/>
        </a:fillRef>
        <a:effectRef idx="0">
          <a:schemeClr val="accent1"/>
        </a:effectRef>
        <a:fontRef idx="minor">
          <a:schemeClr val="dk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4331</TotalTime>
  <Words>952</Words>
  <Application>Microsoft Office PowerPoint</Application>
  <PresentationFormat>如螢幕大小 (16:9)</PresentationFormat>
  <Paragraphs>208</Paragraphs>
  <Slides>16</Slides>
  <Notes>8</Notes>
  <HiddenSlides>0</HiddenSlides>
  <MMClips>0</MMClips>
  <ScaleCrop>false</ScaleCrop>
  <HeadingPairs>
    <vt:vector size="4" baseType="variant">
      <vt:variant>
        <vt:lpstr>佈景主題</vt:lpstr>
      </vt:variant>
      <vt:variant>
        <vt:i4>2</vt:i4>
      </vt:variant>
      <vt:variant>
        <vt:lpstr>投影片標題</vt:lpstr>
      </vt:variant>
      <vt:variant>
        <vt:i4>16</vt:i4>
      </vt:variant>
    </vt:vector>
  </HeadingPairs>
  <TitlesOfParts>
    <vt:vector size="18" baseType="lpstr">
      <vt:lpstr>Office 佈景主題</vt:lpstr>
      <vt:lpstr>2_Office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黃俊翰</dc:creator>
  <cp:lastModifiedBy>黃俊翰</cp:lastModifiedBy>
  <cp:revision>501</cp:revision>
  <cp:lastPrinted>2020-03-31T07:20:53Z</cp:lastPrinted>
  <dcterms:created xsi:type="dcterms:W3CDTF">2020-03-12T01:18:04Z</dcterms:created>
  <dcterms:modified xsi:type="dcterms:W3CDTF">2020-12-08T08:51:48Z</dcterms:modified>
</cp:coreProperties>
</file>